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10" r:id="rId2"/>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39" r:id="rId19"/>
    <p:sldId id="428" r:id="rId20"/>
    <p:sldId id="429" r:id="rId21"/>
    <p:sldId id="430" r:id="rId22"/>
    <p:sldId id="431" r:id="rId23"/>
    <p:sldId id="432" r:id="rId24"/>
    <p:sldId id="433" r:id="rId25"/>
    <p:sldId id="434" r:id="rId26"/>
    <p:sldId id="435" r:id="rId27"/>
    <p:sldId id="436" r:id="rId28"/>
    <p:sldId id="43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00">
          <p15:clr>
            <a:srgbClr val="A4A3A4"/>
          </p15:clr>
        </p15:guide>
        <p15:guide id="4" orient="horz" pos="4238">
          <p15:clr>
            <a:srgbClr val="A4A3A4"/>
          </p15:clr>
        </p15:guide>
        <p15:guide id="5" orient="horz" pos="2252">
          <p15:clr>
            <a:srgbClr val="A4A3A4"/>
          </p15:clr>
        </p15:guide>
        <p15:guide id="6" orient="horz" pos="1204">
          <p15:clr>
            <a:srgbClr val="A4A3A4"/>
          </p15:clr>
        </p15:guide>
        <p15:guide id="7" orient="horz" pos="3812">
          <p15:clr>
            <a:srgbClr val="A4A3A4"/>
          </p15:clr>
        </p15:guide>
        <p15:guide id="8" pos="355">
          <p15:clr>
            <a:srgbClr val="A4A3A4"/>
          </p15:clr>
        </p15:guide>
        <p15:guide id="9" pos="3995">
          <p15:clr>
            <a:srgbClr val="A4A3A4"/>
          </p15:clr>
        </p15:guide>
        <p15:guide id="10" pos="5647">
          <p15:clr>
            <a:srgbClr val="A4A3A4"/>
          </p15:clr>
        </p15:guide>
        <p15:guide id="11" pos="2883">
          <p15:clr>
            <a:srgbClr val="A4A3A4"/>
          </p15:clr>
        </p15:guide>
        <p15:guide id="12" pos="1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a:srgbClr val="002B5C"/>
    <a:srgbClr val="003E5C"/>
    <a:srgbClr val="213569"/>
    <a:srgbClr val="143569"/>
    <a:srgbClr val="0B3569"/>
    <a:srgbClr val="0B4769"/>
    <a:srgbClr val="1C4769"/>
    <a:srgbClr val="867964"/>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98" autoAdjust="0"/>
    <p:restoredTop sz="95091" autoAdjust="0"/>
  </p:normalViewPr>
  <p:slideViewPr>
    <p:cSldViewPr snapToGrid="0" showGuides="1">
      <p:cViewPr>
        <p:scale>
          <a:sx n="80" d="100"/>
          <a:sy n="80" d="100"/>
        </p:scale>
        <p:origin x="2560" y="376"/>
      </p:cViewPr>
      <p:guideLst>
        <p:guide orient="horz" pos="2160"/>
        <p:guide pos="2880"/>
        <p:guide orient="horz" pos="600"/>
        <p:guide orient="horz" pos="4238"/>
        <p:guide orient="horz" pos="2252"/>
        <p:guide orient="horz" pos="1204"/>
        <p:guide orient="horz" pos="3812"/>
        <p:guide pos="355"/>
        <p:guide pos="3995"/>
        <p:guide pos="5647"/>
        <p:guide pos="2883"/>
        <p:guide pos="145"/>
      </p:guideLst>
    </p:cSldViewPr>
  </p:slideViewPr>
  <p:notesTextViewPr>
    <p:cViewPr>
      <p:scale>
        <a:sx n="1" d="1"/>
        <a:sy n="1" d="1"/>
      </p:scale>
      <p:origin x="0" y="0"/>
    </p:cViewPr>
  </p:notesTextViewPr>
  <p:sorterViewPr>
    <p:cViewPr>
      <p:scale>
        <a:sx n="100" d="100"/>
        <a:sy n="100" d="100"/>
      </p:scale>
      <p:origin x="0" y="1234"/>
    </p:cViewPr>
  </p:sorterViewPr>
  <p:notesViewPr>
    <p:cSldViewPr snapToGrid="0" showGuides="1">
      <p:cViewPr varScale="1">
        <p:scale>
          <a:sx n="60" d="100"/>
          <a:sy n="60" d="100"/>
        </p:scale>
        <p:origin x="-141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4.xlsx"/><Relationship Id="rId3"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892571692188"/>
          <c:y val="0.0953059811551412"/>
          <c:w val="0.800461634715584"/>
          <c:h val="0.668346329097195"/>
        </c:manualLayout>
      </c:layout>
      <c:barChart>
        <c:barDir val="col"/>
        <c:grouping val="clustered"/>
        <c:varyColors val="0"/>
        <c:ser>
          <c:idx val="0"/>
          <c:order val="0"/>
          <c:tx>
            <c:strRef>
              <c:f>Sheet1!$B$1</c:f>
              <c:strCache>
                <c:ptCount val="1"/>
                <c:pt idx="0">
                  <c:v>Series 1</c:v>
                </c:pt>
              </c:strCache>
            </c:strRef>
          </c:tx>
          <c:spPr>
            <a:solidFill>
              <a:srgbClr val="E51B24"/>
            </a:solidFill>
          </c:spPr>
          <c:invertIfNegative val="0"/>
          <c:dPt>
            <c:idx val="0"/>
            <c:invertIfNegative val="0"/>
            <c:bubble3D val="0"/>
          </c:dPt>
          <c:dPt>
            <c:idx val="1"/>
            <c:invertIfNegative val="0"/>
            <c:bubble3D val="0"/>
            <c:spPr>
              <a:solidFill>
                <a:srgbClr val="EFD154"/>
              </a:solidFill>
            </c:spPr>
          </c:dPt>
          <c:dPt>
            <c:idx val="2"/>
            <c:invertIfNegative val="0"/>
            <c:bubble3D val="0"/>
            <c:spPr>
              <a:solidFill>
                <a:srgbClr val="339966"/>
              </a:solidFill>
            </c:spPr>
          </c:dPt>
          <c:dPt>
            <c:idx val="3"/>
            <c:invertIfNegative val="0"/>
            <c:bubble3D val="0"/>
            <c:spPr>
              <a:solidFill>
                <a:srgbClr val="FF9900"/>
              </a:solidFill>
            </c:spPr>
          </c:dPt>
          <c:dPt>
            <c:idx val="4"/>
            <c:invertIfNegative val="0"/>
            <c:bubble3D val="0"/>
            <c:spPr>
              <a:solidFill>
                <a:srgbClr val="4BACC6"/>
              </a:solidFill>
            </c:spPr>
          </c:dPt>
          <c:dPt>
            <c:idx val="5"/>
            <c:invertIfNegative val="0"/>
            <c:bubble3D val="0"/>
            <c:spPr>
              <a:solidFill>
                <a:srgbClr val="E51B24">
                  <a:lumMod val="75000"/>
                </a:srgbClr>
              </a:solidFill>
            </c:spPr>
          </c:dPt>
          <c:dPt>
            <c:idx val="6"/>
            <c:invertIfNegative val="0"/>
            <c:bubble3D val="0"/>
            <c:spPr>
              <a:solidFill>
                <a:srgbClr val="339966">
                  <a:lumMod val="60000"/>
                  <a:lumOff val="40000"/>
                </a:srgb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G1a</c:v>
                </c:pt>
                <c:pt idx="2">
                  <c:v>G1b</c:v>
                </c:pt>
                <c:pt idx="3">
                  <c:v>G2</c:v>
                </c:pt>
                <c:pt idx="4">
                  <c:v>G4</c:v>
                </c:pt>
                <c:pt idx="5">
                  <c:v>G5</c:v>
                </c:pt>
                <c:pt idx="6">
                  <c:v>G6</c:v>
                </c:pt>
              </c:strCache>
            </c:strRef>
          </c:cat>
          <c:val>
            <c:numRef>
              <c:f>Sheet1!$B$2:$B$8</c:f>
              <c:numCache>
                <c:formatCode>General</c:formatCode>
                <c:ptCount val="7"/>
                <c:pt idx="0">
                  <c:v>99.0</c:v>
                </c:pt>
                <c:pt idx="1">
                  <c:v>98.0</c:v>
                </c:pt>
                <c:pt idx="2">
                  <c:v>99.0</c:v>
                </c:pt>
                <c:pt idx="3">
                  <c:v>100.0</c:v>
                </c:pt>
                <c:pt idx="4">
                  <c:v>100.0</c:v>
                </c:pt>
                <c:pt idx="5">
                  <c:v>97.0</c:v>
                </c:pt>
                <c:pt idx="6">
                  <c:v>100.0</c:v>
                </c:pt>
              </c:numCache>
            </c:numRef>
          </c:val>
        </c:ser>
        <c:dLbls>
          <c:showLegendKey val="0"/>
          <c:showVal val="0"/>
          <c:showCatName val="0"/>
          <c:showSerName val="0"/>
          <c:showPercent val="0"/>
          <c:showBubbleSize val="0"/>
        </c:dLbls>
        <c:gapWidth val="29"/>
        <c:axId val="-2031917280"/>
        <c:axId val="2062334832"/>
      </c:barChart>
      <c:catAx>
        <c:axId val="-2031917280"/>
        <c:scaling>
          <c:orientation val="minMax"/>
        </c:scaling>
        <c:delete val="0"/>
        <c:axPos val="b"/>
        <c:numFmt formatCode="General" sourceLinked="0"/>
        <c:majorTickMark val="out"/>
        <c:minorTickMark val="none"/>
        <c:tickLblPos val="nextTo"/>
        <c:crossAx val="2062334832"/>
        <c:crosses val="autoZero"/>
        <c:auto val="1"/>
        <c:lblAlgn val="ctr"/>
        <c:lblOffset val="0"/>
        <c:noMultiLvlLbl val="0"/>
      </c:catAx>
      <c:valAx>
        <c:axId val="2062334832"/>
        <c:scaling>
          <c:orientation val="minMax"/>
          <c:max val="100.0"/>
          <c:min val="0.0"/>
        </c:scaling>
        <c:delete val="0"/>
        <c:axPos val="l"/>
        <c:majorGridlines>
          <c:spPr>
            <a:ln>
              <a:solidFill>
                <a:schemeClr val="accent1">
                  <a:alpha val="0"/>
                </a:schemeClr>
              </a:solidFill>
            </a:ln>
          </c:spPr>
        </c:majorGridlines>
        <c:numFmt formatCode="General" sourceLinked="1"/>
        <c:majorTickMark val="out"/>
        <c:minorTickMark val="none"/>
        <c:tickLblPos val="nextTo"/>
        <c:crossAx val="-2031917280"/>
        <c:crosses val="autoZero"/>
        <c:crossBetween val="between"/>
        <c:majorUnit val="25.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480039412833"/>
          <c:y val="0.0766738337785565"/>
          <c:w val="0.702519960587167"/>
          <c:h val="0.815847156807893"/>
        </c:manualLayout>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SVR4</c:v>
                </c:pt>
                <c:pt idx="1">
                  <c:v>SVR12</c:v>
                </c:pt>
              </c:strCache>
            </c:strRef>
          </c:cat>
          <c:val>
            <c:numRef>
              <c:f>Sheet1!$B$2:$B$3</c:f>
              <c:numCache>
                <c:formatCode>General</c:formatCode>
                <c:ptCount val="2"/>
                <c:pt idx="0">
                  <c:v>96.0</c:v>
                </c:pt>
                <c:pt idx="1">
                  <c:v>96.0</c:v>
                </c:pt>
              </c:numCache>
            </c:numRef>
          </c:val>
        </c:ser>
        <c:dLbls>
          <c:showLegendKey val="0"/>
          <c:showVal val="0"/>
          <c:showCatName val="0"/>
          <c:showSerName val="0"/>
          <c:showPercent val="0"/>
          <c:showBubbleSize val="0"/>
        </c:dLbls>
        <c:gapWidth val="65"/>
        <c:overlap val="-27"/>
        <c:axId val="-2035047136"/>
        <c:axId val="-2034731136"/>
      </c:barChart>
      <c:catAx>
        <c:axId val="-203504713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34731136"/>
        <c:crosses val="autoZero"/>
        <c:auto val="1"/>
        <c:lblAlgn val="ctr"/>
        <c:lblOffset val="0"/>
        <c:noMultiLvlLbl val="0"/>
      </c:catAx>
      <c:valAx>
        <c:axId val="-2034731136"/>
        <c:scaling>
          <c:orientation val="minMax"/>
          <c:max val="100.0"/>
          <c:min val="0.0"/>
        </c:scaling>
        <c:delete val="0"/>
        <c:axPos val="l"/>
        <c:title>
          <c:tx>
            <c:rich>
              <a:bodyPr rot="-5400000" vert="horz"/>
              <a:lstStyle/>
              <a:p>
                <a:pPr>
                  <a:defRPr/>
                </a:pPr>
                <a:r>
                  <a:rPr lang="en-US" dirty="0" smtClean="0"/>
                  <a:t>Pts (%)</a:t>
                </a:r>
                <a:endParaRPr lang="en-US" dirty="0"/>
              </a:p>
            </c:rich>
          </c:tx>
          <c:overlay val="0"/>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3504713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84527448661"/>
          <c:y val="0.131717644564407"/>
          <c:w val="0.752002894589851"/>
          <c:h val="0.6889416296228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dPt>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0.0"/>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SVR12</c:v>
                </c:pt>
                <c:pt idx="1">
                  <c:v>mITT SVR12</c:v>
                </c:pt>
              </c:strCache>
            </c:strRef>
          </c:cat>
          <c:val>
            <c:numRef>
              <c:f>Sheet1!$B$2:$B$3</c:f>
              <c:numCache>
                <c:formatCode>General</c:formatCode>
                <c:ptCount val="2"/>
                <c:pt idx="0">
                  <c:v>97.0</c:v>
                </c:pt>
                <c:pt idx="1">
                  <c:v>100.0</c:v>
                </c:pt>
              </c:numCache>
            </c:numRef>
          </c:val>
        </c:ser>
        <c:dLbls>
          <c:showLegendKey val="0"/>
          <c:showVal val="0"/>
          <c:showCatName val="0"/>
          <c:showSerName val="0"/>
          <c:showPercent val="0"/>
          <c:showBubbleSize val="0"/>
        </c:dLbls>
        <c:gapWidth val="50"/>
        <c:overlap val="-27"/>
        <c:axId val="2142723344"/>
        <c:axId val="-2101139104"/>
      </c:barChart>
      <c:catAx>
        <c:axId val="21427233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sz="1400"/>
            </a:pPr>
            <a:endParaRPr lang="en-US"/>
          </a:p>
        </c:txPr>
        <c:crossAx val="-2101139104"/>
        <c:crosses val="autoZero"/>
        <c:auto val="1"/>
        <c:lblAlgn val="ctr"/>
        <c:lblOffset val="0"/>
        <c:noMultiLvlLbl val="0"/>
      </c:catAx>
      <c:valAx>
        <c:axId val="-2101139104"/>
        <c:scaling>
          <c:orientation val="minMax"/>
          <c:max val="100.0"/>
          <c:min val="0.0"/>
        </c:scaling>
        <c:delete val="0"/>
        <c:axPos val="l"/>
        <c:title>
          <c:tx>
            <c:rich>
              <a:bodyPr rot="-5400000" vert="horz"/>
              <a:lstStyle/>
              <a:p>
                <a:pPr>
                  <a:defRPr/>
                </a:pPr>
                <a:r>
                  <a:rPr lang="en-US"/>
                  <a:t>Patients (%)</a:t>
                </a:r>
              </a:p>
            </c:rich>
          </c:tx>
          <c:overlay val="0"/>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sz="1400"/>
            </a:pPr>
            <a:endParaRPr lang="en-US"/>
          </a:p>
        </c:txPr>
        <c:crossAx val="2142723344"/>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73993299439"/>
          <c:y val="0.174737684026563"/>
          <c:w val="0.830161208951512"/>
          <c:h val="0.597603612919333"/>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dPt>
          <c:dPt>
            <c:idx val="1"/>
            <c:invertIfNegative val="0"/>
            <c:bubble3D val="0"/>
            <c:spPr>
              <a:solidFill>
                <a:schemeClr val="accent3"/>
              </a:solidFill>
              <a:ln>
                <a:noFill/>
              </a:ln>
              <a:effectLst/>
            </c:spPr>
          </c:dPt>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ABT-493 + ABT-530</c:v>
                </c:pt>
                <c:pt idx="1">
                  <c:v>ABT-493 + ABT-530 
+ RBV</c:v>
                </c:pt>
              </c:strCache>
            </c:strRef>
          </c:cat>
          <c:val>
            <c:numRef>
              <c:f>Sheet1!$B$2:$B$3</c:f>
              <c:numCache>
                <c:formatCode>General</c:formatCode>
                <c:ptCount val="2"/>
                <c:pt idx="0">
                  <c:v>100.0</c:v>
                </c:pt>
                <c:pt idx="1">
                  <c:v>100.0</c:v>
                </c:pt>
              </c:numCache>
            </c:numRef>
          </c:val>
        </c:ser>
        <c:dLbls>
          <c:showLegendKey val="0"/>
          <c:showVal val="0"/>
          <c:showCatName val="0"/>
          <c:showSerName val="0"/>
          <c:showPercent val="0"/>
          <c:showBubbleSize val="0"/>
        </c:dLbls>
        <c:gapWidth val="65"/>
        <c:overlap val="-27"/>
        <c:axId val="-2100512560"/>
        <c:axId val="2131652848"/>
      </c:barChart>
      <c:catAx>
        <c:axId val="-210051256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200"/>
            </a:pPr>
            <a:endParaRPr lang="en-US"/>
          </a:p>
        </c:txPr>
        <c:crossAx val="2131652848"/>
        <c:crosses val="autoZero"/>
        <c:auto val="1"/>
        <c:lblAlgn val="ctr"/>
        <c:lblOffset val="0"/>
        <c:noMultiLvlLbl val="0"/>
      </c:catAx>
      <c:valAx>
        <c:axId val="2131652848"/>
        <c:scaling>
          <c:orientation val="minMax"/>
          <c:max val="100.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vert="horz"/>
          <a:lstStyle/>
          <a:p>
            <a:pPr>
              <a:defRPr sz="1200"/>
            </a:pPr>
            <a:endParaRPr lang="en-US"/>
          </a:p>
        </c:txPr>
        <c:crossAx val="-2100512560"/>
        <c:crosses val="autoZero"/>
        <c:crossBetween val="between"/>
      </c:valAx>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14210040497"/>
          <c:y val="0.0711407480314961"/>
          <c:w val="0.917928204625313"/>
          <c:h val="0.831033464566929"/>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G1</c:v>
                </c:pt>
                <c:pt idx="1">
                  <c:v>G2</c:v>
                </c:pt>
                <c:pt idx="2">
                  <c:v>G3</c:v>
                </c:pt>
              </c:strCache>
            </c:strRef>
          </c:cat>
          <c:val>
            <c:numRef>
              <c:f>Sheet1!$B$2:$B$4</c:f>
              <c:numCache>
                <c:formatCode>General</c:formatCode>
                <c:ptCount val="3"/>
                <c:pt idx="0">
                  <c:v>100.0</c:v>
                </c:pt>
                <c:pt idx="1">
                  <c:v>69.0</c:v>
                </c:pt>
                <c:pt idx="2">
                  <c:v>86.0</c:v>
                </c:pt>
              </c:numCache>
            </c:numRef>
          </c:val>
        </c:ser>
        <c:ser>
          <c:idx val="1"/>
          <c:order val="1"/>
          <c:tx>
            <c:strRef>
              <c:f>Sheet1!$C$1</c:f>
              <c:strCache>
                <c:ptCount val="1"/>
                <c:pt idx="0">
                  <c:v>Series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G1</c:v>
                </c:pt>
                <c:pt idx="1">
                  <c:v>G2</c:v>
                </c:pt>
                <c:pt idx="2">
                  <c:v>G3</c:v>
                </c:pt>
              </c:strCache>
            </c:strRef>
          </c:cat>
          <c:val>
            <c:numRef>
              <c:f>Sheet1!$C$2:$C$4</c:f>
              <c:numCache>
                <c:formatCode>General</c:formatCode>
                <c:ptCount val="3"/>
                <c:pt idx="0">
                  <c:v>100.0</c:v>
                </c:pt>
                <c:pt idx="1">
                  <c:v>60.0</c:v>
                </c:pt>
                <c:pt idx="2">
                  <c:v>86.0</c:v>
                </c:pt>
              </c:numCache>
            </c:numRef>
          </c:val>
        </c:ser>
        <c:ser>
          <c:idx val="2"/>
          <c:order val="2"/>
          <c:tx>
            <c:strRef>
              <c:f>Sheet1!$D$1</c:f>
              <c:strCache>
                <c:ptCount val="1"/>
                <c:pt idx="0">
                  <c:v>Series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G1</c:v>
                </c:pt>
                <c:pt idx="1">
                  <c:v>G2</c:v>
                </c:pt>
                <c:pt idx="2">
                  <c:v>G3</c:v>
                </c:pt>
              </c:strCache>
            </c:strRef>
          </c:cat>
          <c:val>
            <c:numRef>
              <c:f>Sheet1!$D$2:$D$4</c:f>
              <c:numCache>
                <c:formatCode>General</c:formatCode>
                <c:ptCount val="3"/>
                <c:pt idx="0">
                  <c:v>100.0</c:v>
                </c:pt>
                <c:pt idx="1">
                  <c:v>71.0</c:v>
                </c:pt>
                <c:pt idx="2">
                  <c:v>95.0</c:v>
                </c:pt>
              </c:numCache>
            </c:numRef>
          </c:val>
        </c:ser>
        <c:ser>
          <c:idx val="3"/>
          <c:order val="3"/>
          <c:tx>
            <c:strRef>
              <c:f>Sheet1!$E$1</c:f>
              <c:strCache>
                <c:ptCount val="1"/>
                <c:pt idx="0">
                  <c:v>Series 4</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G1</c:v>
                </c:pt>
                <c:pt idx="1">
                  <c:v>G2</c:v>
                </c:pt>
                <c:pt idx="2">
                  <c:v>G3</c:v>
                </c:pt>
              </c:strCache>
            </c:strRef>
          </c:cat>
          <c:val>
            <c:numRef>
              <c:f>Sheet1!$E$2:$E$4</c:f>
              <c:numCache>
                <c:formatCode>General</c:formatCode>
                <c:ptCount val="3"/>
                <c:pt idx="0">
                  <c:v>87.0</c:v>
                </c:pt>
                <c:pt idx="1">
                  <c:v>94.0</c:v>
                </c:pt>
                <c:pt idx="2">
                  <c:v>91.0</c:v>
                </c:pt>
              </c:numCache>
            </c:numRef>
          </c:val>
        </c:ser>
        <c:dLbls>
          <c:showLegendKey val="0"/>
          <c:showVal val="0"/>
          <c:showCatName val="0"/>
          <c:showSerName val="0"/>
          <c:showPercent val="0"/>
          <c:showBubbleSize val="0"/>
        </c:dLbls>
        <c:gapWidth val="50"/>
        <c:overlap val="-27"/>
        <c:axId val="-2034000896"/>
        <c:axId val="-2119560032"/>
      </c:barChart>
      <c:catAx>
        <c:axId val="-203400089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19560032"/>
        <c:crosses val="autoZero"/>
        <c:auto val="1"/>
        <c:lblAlgn val="ctr"/>
        <c:lblOffset val="0"/>
        <c:noMultiLvlLbl val="0"/>
      </c:catAx>
      <c:valAx>
        <c:axId val="-2119560032"/>
        <c:scaling>
          <c:orientation val="minMax"/>
          <c:max val="100.0"/>
        </c:scaling>
        <c:delete val="0"/>
        <c:axPos val="l"/>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3400089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6818055336206"/>
          <c:y val="0.13045327067056"/>
          <c:w val="0.874167914487076"/>
          <c:h val="0.692571905660333"/>
        </c:manualLayout>
      </c:layout>
      <c:barChart>
        <c:barDir val="col"/>
        <c:grouping val="stacked"/>
        <c:varyColors val="0"/>
        <c:ser>
          <c:idx val="0"/>
          <c:order val="0"/>
          <c:tx>
            <c:strRef>
              <c:f>Sheet1!$B$1</c:f>
              <c:strCache>
                <c:ptCount val="1"/>
                <c:pt idx="0">
                  <c:v>Column1</c:v>
                </c:pt>
              </c:strCache>
            </c:strRef>
          </c:tx>
          <c:spPr>
            <a:solidFill>
              <a:schemeClr val="accent5"/>
            </a:solidFill>
            <a:ln>
              <a:noFill/>
            </a:ln>
          </c:spPr>
          <c:invertIfNegative val="0"/>
          <c:dPt>
            <c:idx val="0"/>
            <c:invertIfNegative val="0"/>
            <c:bubble3D val="0"/>
          </c:dPt>
          <c:dPt>
            <c:idx val="1"/>
            <c:invertIfNegative val="0"/>
            <c:bubble3D val="0"/>
            <c:spPr>
              <a:solidFill>
                <a:schemeClr val="accent4"/>
              </a:solidFill>
              <a:ln>
                <a:noFill/>
              </a:ln>
            </c:spPr>
          </c:dPt>
          <c:dPt>
            <c:idx val="2"/>
            <c:invertIfNegative val="0"/>
            <c:bubble3D val="0"/>
            <c:spPr>
              <a:solidFill>
                <a:schemeClr val="accent3"/>
              </a:solidFill>
              <a:ln>
                <a:noFill/>
              </a:ln>
            </c:spPr>
          </c:dPt>
          <c:dPt>
            <c:idx val="3"/>
            <c:invertIfNegative val="0"/>
            <c:bubble3D val="0"/>
            <c:spPr>
              <a:solidFill>
                <a:schemeClr val="accent2"/>
              </a:solidFill>
              <a:ln>
                <a:noFill/>
              </a:ln>
            </c:spPr>
          </c:dPt>
          <c:dPt>
            <c:idx val="4"/>
            <c:invertIfNegative val="0"/>
            <c:bubble3D val="0"/>
            <c:spPr>
              <a:solidFill>
                <a:schemeClr val="accent1"/>
              </a:solidFill>
              <a:ln>
                <a:noFill/>
              </a:ln>
            </c:spPr>
          </c:dPt>
          <c:dPt>
            <c:idx val="6"/>
            <c:invertIfNegative val="0"/>
            <c:bubble3D val="0"/>
          </c:dPt>
          <c:dLbls>
            <c:dLbl>
              <c:idx val="0"/>
              <c:layout>
                <c:manualLayout>
                  <c:x val="-0.00172175491564418"/>
                  <c:y val="-0.45666169391141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00172175491564418"/>
                  <c:y val="-0.45278734712807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00688701966257671"/>
                  <c:y val="-0.45591151385158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00344350983128835"/>
                  <c:y val="-0.45278734712807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26260568574377E-16"/>
                  <c:y val="-0.45666169391141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
                  <c:y val="-0.45666169391141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93">
                <a:noFill/>
              </a:ln>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G1</c:v>
                </c:pt>
                <c:pt idx="2">
                  <c:v>G2</c:v>
                </c:pt>
                <c:pt idx="3">
                  <c:v>G3</c:v>
                </c:pt>
                <c:pt idx="4">
                  <c:v>G4/6</c:v>
                </c:pt>
              </c:strCache>
            </c:strRef>
          </c:cat>
          <c:val>
            <c:numRef>
              <c:f>Sheet1!$B$2:$B$6</c:f>
              <c:numCache>
                <c:formatCode>General</c:formatCode>
                <c:ptCount val="5"/>
                <c:pt idx="0">
                  <c:v>99.0</c:v>
                </c:pt>
                <c:pt idx="1">
                  <c:v>100.0</c:v>
                </c:pt>
                <c:pt idx="2">
                  <c:v>100.0</c:v>
                </c:pt>
                <c:pt idx="3">
                  <c:v>97.0</c:v>
                </c:pt>
                <c:pt idx="4">
                  <c:v>100.0</c:v>
                </c:pt>
              </c:numCache>
            </c:numRef>
          </c:val>
        </c:ser>
        <c:dLbls>
          <c:showLegendKey val="0"/>
          <c:showVal val="0"/>
          <c:showCatName val="0"/>
          <c:showSerName val="0"/>
          <c:showPercent val="0"/>
          <c:showBubbleSize val="0"/>
        </c:dLbls>
        <c:gapWidth val="28"/>
        <c:overlap val="50"/>
        <c:axId val="-2034016432"/>
        <c:axId val="-2034013408"/>
      </c:barChart>
      <c:catAx>
        <c:axId val="-2034016432"/>
        <c:scaling>
          <c:orientation val="minMax"/>
        </c:scaling>
        <c:delete val="0"/>
        <c:axPos val="b"/>
        <c:numFmt formatCode="General" sourceLinked="1"/>
        <c:majorTickMark val="none"/>
        <c:minorTickMark val="none"/>
        <c:tickLblPos val="nextTo"/>
        <c:spPr>
          <a:ln w="9518">
            <a:solidFill>
              <a:schemeClr val="tx1">
                <a:lumMod val="50000"/>
                <a:lumOff val="50000"/>
              </a:schemeClr>
            </a:solidFill>
          </a:ln>
        </c:spPr>
        <c:txPr>
          <a:bodyPr/>
          <a:lstStyle/>
          <a:p>
            <a:pPr>
              <a:defRPr sz="1200" b="1"/>
            </a:pPr>
            <a:endParaRPr lang="en-US"/>
          </a:p>
        </c:txPr>
        <c:crossAx val="-2034013408"/>
        <c:crosses val="autoZero"/>
        <c:auto val="1"/>
        <c:lblAlgn val="ctr"/>
        <c:lblOffset val="0"/>
        <c:noMultiLvlLbl val="0"/>
      </c:catAx>
      <c:valAx>
        <c:axId val="-2034013408"/>
        <c:scaling>
          <c:orientation val="minMax"/>
          <c:max val="100.0"/>
          <c:min val="0.0"/>
        </c:scaling>
        <c:delete val="0"/>
        <c:axPos val="l"/>
        <c:numFmt formatCode="#,##0" sourceLinked="0"/>
        <c:majorTickMark val="out"/>
        <c:minorTickMark val="none"/>
        <c:tickLblPos val="nextTo"/>
        <c:spPr>
          <a:ln>
            <a:solidFill>
              <a:schemeClr val="tx1">
                <a:lumMod val="50000"/>
                <a:lumOff val="50000"/>
              </a:schemeClr>
            </a:solidFill>
          </a:ln>
        </c:spPr>
        <c:txPr>
          <a:bodyPr/>
          <a:lstStyle/>
          <a:p>
            <a:pPr>
              <a:defRPr sz="1200" b="1"/>
            </a:pPr>
            <a:endParaRPr lang="en-US"/>
          </a:p>
        </c:txPr>
        <c:crossAx val="-2034016432"/>
        <c:crosses val="autoZero"/>
        <c:crossBetween val="between"/>
        <c:majorUnit val="20.0"/>
      </c:valAx>
      <c:spPr>
        <a:noFill/>
        <a:ln w="25393">
          <a:noFill/>
        </a:ln>
      </c:spPr>
    </c:plotArea>
    <c:plotVisOnly val="1"/>
    <c:dispBlanksAs val="gap"/>
    <c:showDLblsOverMax val="0"/>
  </c:chart>
  <c:spPr>
    <a:noFill/>
  </c:spPr>
  <c:txPr>
    <a:bodyPr/>
    <a:lstStyle/>
    <a:p>
      <a:pPr>
        <a:defRPr sz="1400" b="0">
          <a:latin typeface="+mj-lt"/>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4781277340333"/>
          <c:y val="0.115475011986961"/>
          <c:w val="0.910546563623991"/>
          <c:h val="0.737399442714715"/>
        </c:manualLayout>
      </c:layout>
      <c:barChart>
        <c:barDir val="col"/>
        <c:grouping val="stacked"/>
        <c:varyColors val="0"/>
        <c:ser>
          <c:idx val="0"/>
          <c:order val="0"/>
          <c:tx>
            <c:strRef>
              <c:f>Sheet1!$B$1</c:f>
              <c:strCache>
                <c:ptCount val="1"/>
                <c:pt idx="0">
                  <c:v>Series 1</c:v>
                </c:pt>
              </c:strCache>
            </c:strRef>
          </c:tx>
          <c:spPr>
            <a:solidFill>
              <a:schemeClr val="accent5"/>
            </a:solidFill>
            <a:ln w="25400">
              <a:noFill/>
            </a:ln>
          </c:spPr>
          <c:invertIfNegative val="0"/>
          <c:dPt>
            <c:idx val="0"/>
            <c:invertIfNegative val="0"/>
            <c:bubble3D val="0"/>
          </c:dPt>
          <c:dPt>
            <c:idx val="1"/>
            <c:invertIfNegative val="0"/>
            <c:bubble3D val="0"/>
            <c:spPr>
              <a:solidFill>
                <a:schemeClr val="accent5">
                  <a:lumMod val="40000"/>
                  <a:lumOff val="60000"/>
                </a:schemeClr>
              </a:solidFill>
              <a:ln w="25400">
                <a:noFill/>
              </a:ln>
            </c:spPr>
          </c:dPt>
          <c:dPt>
            <c:idx val="2"/>
            <c:invertIfNegative val="0"/>
            <c:bubble3D val="0"/>
            <c:spPr>
              <a:solidFill>
                <a:schemeClr val="accent4"/>
              </a:solidFill>
              <a:ln w="25400">
                <a:noFill/>
              </a:ln>
            </c:spPr>
          </c:dPt>
          <c:dPt>
            <c:idx val="3"/>
            <c:invertIfNegative val="0"/>
            <c:bubble3D val="0"/>
            <c:spPr>
              <a:solidFill>
                <a:schemeClr val="accent4">
                  <a:lumMod val="60000"/>
                  <a:lumOff val="40000"/>
                </a:schemeClr>
              </a:solidFill>
              <a:ln w="25400">
                <a:noFill/>
              </a:ln>
            </c:spPr>
          </c:dPt>
          <c:dPt>
            <c:idx val="4"/>
            <c:invertIfNegative val="0"/>
            <c:bubble3D val="0"/>
            <c:spPr>
              <a:solidFill>
                <a:schemeClr val="accent3"/>
              </a:solidFill>
              <a:ln w="25400">
                <a:noFill/>
              </a:ln>
            </c:spPr>
          </c:dPt>
          <c:dPt>
            <c:idx val="5"/>
            <c:invertIfNegative val="0"/>
            <c:bubble3D val="0"/>
            <c:spPr>
              <a:solidFill>
                <a:schemeClr val="accent3">
                  <a:lumMod val="60000"/>
                  <a:lumOff val="40000"/>
                </a:schemeClr>
              </a:solidFill>
              <a:ln w="25400">
                <a:noFill/>
              </a:ln>
            </c:spPr>
          </c:dPt>
          <c:dPt>
            <c:idx val="6"/>
            <c:invertIfNegative val="0"/>
            <c:bubble3D val="0"/>
            <c:spPr>
              <a:solidFill>
                <a:schemeClr val="accent3">
                  <a:lumMod val="50000"/>
                </a:schemeClr>
              </a:solidFill>
              <a:ln w="25400">
                <a:noFill/>
              </a:ln>
            </c:spPr>
          </c:dPt>
          <c:dLbls>
            <c:dLbl>
              <c:idx val="0"/>
              <c:layout>
                <c:manualLayout>
                  <c:x val="-0.00154320987654321"/>
                  <c:y val="-0.4124868011514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0"/>
                  <c:y val="-0.41357245278569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5.65837084800889E-17"/>
                  <c:y val="-0.4124868011514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0"/>
                  <c:y val="-0.40968076849059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154320987654321"/>
                  <c:y val="-0.40968076849059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123974154334433"/>
                  <c:y val="-0.42361809651842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462962962962963"/>
                  <c:y val="-0.409680768490595"/>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c:v>
                </c:pt>
                <c:pt idx="1">
                  <c:v>Yes</c:v>
                </c:pt>
                <c:pt idx="2">
                  <c:v>No</c:v>
                </c:pt>
                <c:pt idx="3">
                  <c:v>Yes</c:v>
                </c:pt>
                <c:pt idx="4">
                  <c:v>0*</c:v>
                </c:pt>
                <c:pt idx="5">
                  <c:v>1</c:v>
                </c:pt>
                <c:pt idx="6">
                  <c:v>≥2</c:v>
                </c:pt>
              </c:strCache>
            </c:strRef>
          </c:cat>
          <c:val>
            <c:numRef>
              <c:f>Sheet1!$B$2:$B$8</c:f>
              <c:numCache>
                <c:formatCode>General</c:formatCode>
                <c:ptCount val="7"/>
                <c:pt idx="0">
                  <c:v>100.0</c:v>
                </c:pt>
                <c:pt idx="1">
                  <c:v>98.0</c:v>
                </c:pt>
                <c:pt idx="2">
                  <c:v>99.0</c:v>
                </c:pt>
                <c:pt idx="3">
                  <c:v>100.0</c:v>
                </c:pt>
                <c:pt idx="4">
                  <c:v>100.0</c:v>
                </c:pt>
                <c:pt idx="5">
                  <c:v>97.0</c:v>
                </c:pt>
                <c:pt idx="6">
                  <c:v>100.0</c:v>
                </c:pt>
              </c:numCache>
            </c:numRef>
          </c:val>
        </c:ser>
        <c:dLbls>
          <c:showLegendKey val="0"/>
          <c:showVal val="0"/>
          <c:showCatName val="0"/>
          <c:showSerName val="0"/>
          <c:showPercent val="0"/>
          <c:showBubbleSize val="0"/>
        </c:dLbls>
        <c:gapWidth val="14"/>
        <c:overlap val="96"/>
        <c:axId val="2135159120"/>
        <c:axId val="-2039913280"/>
      </c:barChart>
      <c:catAx>
        <c:axId val="2135159120"/>
        <c:scaling>
          <c:orientation val="minMax"/>
        </c:scaling>
        <c:delete val="0"/>
        <c:axPos val="b"/>
        <c:numFmt formatCode="General" sourceLinked="1"/>
        <c:majorTickMark val="none"/>
        <c:minorTickMark val="none"/>
        <c:tickLblPos val="nextTo"/>
        <c:spPr>
          <a:ln w="3175">
            <a:solidFill>
              <a:schemeClr val="tx1">
                <a:lumMod val="50000"/>
                <a:lumOff val="50000"/>
              </a:schemeClr>
            </a:solidFill>
            <a:prstDash val="solid"/>
          </a:ln>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39913280"/>
        <c:crosses val="autoZero"/>
        <c:auto val="1"/>
        <c:lblAlgn val="ctr"/>
        <c:lblOffset val="0"/>
        <c:noMultiLvlLbl val="0"/>
      </c:catAx>
      <c:valAx>
        <c:axId val="-2039913280"/>
        <c:scaling>
          <c:orientation val="minMax"/>
          <c:max val="100.0"/>
          <c:min val="0.0"/>
        </c:scaling>
        <c:delete val="0"/>
        <c:axPos val="l"/>
        <c:numFmt formatCode="General" sourceLinked="1"/>
        <c:majorTickMark val="out"/>
        <c:minorTickMark val="none"/>
        <c:tickLblPos val="nextTo"/>
        <c:spPr>
          <a:ln w="3175">
            <a:solidFill>
              <a:schemeClr val="tx1">
                <a:lumMod val="50000"/>
                <a:lumOff val="50000"/>
              </a:schemeClr>
            </a:solidFill>
            <a:prstDash val="solid"/>
          </a:ln>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35159120"/>
        <c:crosses val="autoZero"/>
        <c:crossBetween val="between"/>
        <c:majorUnit val="20.0"/>
      </c:valAx>
      <c:spPr>
        <a:noFill/>
        <a:ln w="25400">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386012573604"/>
          <c:y val="0.0860780019685039"/>
          <c:w val="0.77247014499703"/>
          <c:h val="0.818935777559055"/>
        </c:manualLayout>
      </c:layout>
      <c:barChart>
        <c:barDir val="col"/>
        <c:grouping val="clustered"/>
        <c:varyColors val="0"/>
        <c:ser>
          <c:idx val="0"/>
          <c:order val="0"/>
          <c:tx>
            <c:strRef>
              <c:f>Sheet1!$B$1</c:f>
              <c:strCache>
                <c:ptCount val="1"/>
                <c:pt idx="0">
                  <c:v>Series 1</c:v>
                </c:pt>
              </c:strCache>
            </c:strRef>
          </c:tx>
          <c:spPr>
            <a:solidFill>
              <a:srgbClr val="E51B24"/>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6EA-4B15-9561-8C5A7974493E}"/>
              </c:ext>
            </c:extLst>
          </c:dPt>
          <c:dPt>
            <c:idx val="1"/>
            <c:invertIfNegative val="0"/>
            <c:bubble3D val="0"/>
            <c:spPr>
              <a:solidFill>
                <a:srgbClr val="EFD154"/>
              </a:solidFill>
              <a:ln>
                <a:noFill/>
              </a:ln>
              <a:effectLst/>
            </c:spPr>
          </c:dPt>
          <c:dLbls>
            <c:dLbl>
              <c:idx val="1"/>
              <c:layout>
                <c:manualLayout>
                  <c:x val="0.0"/>
                  <c:y val="-0.015331887065561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EA-4B15-9561-8C5A7974493E}"/>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SOF/VEL</c:v>
                </c:pt>
                <c:pt idx="1">
                  <c:v>SOF + RBV</c:v>
                </c:pt>
              </c:strCache>
            </c:strRef>
          </c:cat>
          <c:val>
            <c:numRef>
              <c:f>Sheet1!$B$2:$B$3</c:f>
              <c:numCache>
                <c:formatCode>General</c:formatCode>
                <c:ptCount val="2"/>
                <c:pt idx="0">
                  <c:v>99.0</c:v>
                </c:pt>
                <c:pt idx="1">
                  <c:v>94.0</c:v>
                </c:pt>
              </c:numCache>
            </c:numRef>
          </c:val>
          <c:extLst xmlns:c16r2="http://schemas.microsoft.com/office/drawing/2015/06/chart">
            <c:ext xmlns:c16="http://schemas.microsoft.com/office/drawing/2014/chart" uri="{C3380CC4-5D6E-409C-BE32-E72D297353CC}">
              <c16:uniqueId val="{00000003-46EA-4B15-9561-8C5A7974493E}"/>
            </c:ext>
          </c:extLst>
        </c:ser>
        <c:dLbls>
          <c:dLblPos val="outEnd"/>
          <c:showLegendKey val="0"/>
          <c:showVal val="1"/>
          <c:showCatName val="0"/>
          <c:showSerName val="0"/>
          <c:showPercent val="0"/>
          <c:showBubbleSize val="0"/>
        </c:dLbls>
        <c:gapWidth val="100"/>
        <c:axId val="2139277856"/>
        <c:axId val="2135839968"/>
      </c:barChart>
      <c:catAx>
        <c:axId val="21392778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2135839968"/>
        <c:crosses val="autoZero"/>
        <c:auto val="1"/>
        <c:lblAlgn val="ctr"/>
        <c:lblOffset val="10"/>
        <c:noMultiLvlLbl val="0"/>
      </c:catAx>
      <c:valAx>
        <c:axId val="2135839968"/>
        <c:scaling>
          <c:orientation val="minMax"/>
          <c:max val="100.0"/>
          <c:min val="0.0"/>
        </c:scaling>
        <c:delete val="0"/>
        <c:axPos val="l"/>
        <c:title>
          <c:tx>
            <c:rich>
              <a:bodyPr rot="-5400000" vert="horz"/>
              <a:lstStyle/>
              <a:p>
                <a:pPr>
                  <a:defRPr/>
                </a:pPr>
                <a:r>
                  <a:rPr lang="en-GB"/>
                  <a:t>SVR12 (%)</a:t>
                </a:r>
              </a:p>
            </c:rich>
          </c:tx>
          <c:layout>
            <c:manualLayout>
              <c:xMode val="edge"/>
              <c:yMode val="edge"/>
              <c:x val="0.00777296553291937"/>
              <c:y val="0.330756791603438"/>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213927785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50726583835704"/>
          <c:y val="0.155100049206215"/>
          <c:w val="0.919212434628673"/>
          <c:h val="0.72985776061403"/>
        </c:manualLayout>
      </c:layout>
      <c:barChart>
        <c:barDir val="col"/>
        <c:grouping val="clustered"/>
        <c:varyColors val="0"/>
        <c:ser>
          <c:idx val="0"/>
          <c:order val="0"/>
          <c:tx>
            <c:strRef>
              <c:f>Sheet1!$B$1</c:f>
              <c:strCache>
                <c:ptCount val="1"/>
                <c:pt idx="0">
                  <c:v>SOF/VEL</c:v>
                </c:pt>
              </c:strCache>
            </c:strRef>
          </c:tx>
          <c:spPr>
            <a:solidFill>
              <a:schemeClr val="accent2"/>
            </a:solidFill>
          </c:spPr>
          <c:invertIfNegative val="0"/>
          <c:dLbls>
            <c:dLbl>
              <c:idx val="0"/>
              <c:layout>
                <c:manualLayout>
                  <c:x val="-0.00164185287515195"/>
                  <c:y val="0.000235954054787078"/>
                </c:manualLayout>
              </c:layout>
              <c:tx>
                <c:rich>
                  <a:bodyPr/>
                  <a:lstStyle/>
                  <a:p>
                    <a:pPr>
                      <a:defRPr sz="1600" b="1">
                        <a:solidFill>
                          <a:schemeClr val="tx1"/>
                        </a:solidFill>
                      </a:defRPr>
                    </a:pPr>
                    <a:r>
                      <a:rPr lang="en-US" b="1" dirty="0" smtClean="0">
                        <a:solidFill>
                          <a:schemeClr val="tx1"/>
                        </a:solidFill>
                      </a:rPr>
                      <a:t>98</a:t>
                    </a:r>
                    <a:endParaRPr lang="en-US" b="0" dirty="0">
                      <a:solidFill>
                        <a:schemeClr val="tx1"/>
                      </a:solidFill>
                    </a:endParaRP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B3C-413B-9322-1654417D18DF}"/>
                </c:ext>
                <c:ext xmlns:c15="http://schemas.microsoft.com/office/drawing/2012/chart" uri="{CE6537A1-D6FC-4f65-9D91-7224C49458BB}"/>
              </c:extLst>
            </c:dLbl>
            <c:dLbl>
              <c:idx val="1"/>
              <c:layout>
                <c:manualLayout>
                  <c:x val="0.0"/>
                  <c:y val="-0.0312500279617287"/>
                </c:manualLayout>
              </c:layout>
              <c:tx>
                <c:rich>
                  <a:bodyPr/>
                  <a:lstStyle/>
                  <a:p>
                    <a:r>
                      <a:rPr lang="en-US" b="1" smtClean="0"/>
                      <a:t>93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B3C-413B-9322-1654417D18DF}"/>
                </c:ext>
                <c:ext xmlns:c15="http://schemas.microsoft.com/office/drawing/2012/chart" uri="{CE6537A1-D6FC-4f65-9D91-7224C49458BB}"/>
              </c:extLst>
            </c:dLbl>
            <c:dLbl>
              <c:idx val="2"/>
              <c:layout>
                <c:manualLayout>
                  <c:x val="-5.7549666798131E-17"/>
                  <c:y val="-0.0482954977590352"/>
                </c:manualLayout>
              </c:layout>
              <c:tx>
                <c:rich>
                  <a:bodyPr/>
                  <a:lstStyle/>
                  <a:p>
                    <a:r>
                      <a:rPr lang="en-US" b="1" smtClean="0"/>
                      <a:t>91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B3C-413B-9322-1654417D18DF}"/>
                </c:ext>
                <c:ext xmlns:c15="http://schemas.microsoft.com/office/drawing/2012/chart" uri="{CE6537A1-D6FC-4f65-9D91-7224C49458BB}"/>
              </c:extLst>
            </c:dLbl>
            <c:dLbl>
              <c:idx val="3"/>
              <c:layout>
                <c:manualLayout>
                  <c:x val="0.0"/>
                  <c:y val="-0.0511364093919196"/>
                </c:manualLayout>
              </c:layout>
              <c:tx>
                <c:rich>
                  <a:bodyPr/>
                  <a:lstStyle/>
                  <a:p>
                    <a:r>
                      <a:rPr lang="en-US" b="1" smtClean="0"/>
                      <a:t>89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B3C-413B-9322-1654417D18DF}"/>
                </c:ext>
                <c:ext xmlns:c15="http://schemas.microsoft.com/office/drawing/2012/chart" uri="{CE6537A1-D6FC-4f65-9D91-7224C49458BB}"/>
              </c:extLst>
            </c:dLbl>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Sheet1!$D$2:$D$6</c:f>
                <c:numCache>
                  <c:formatCode>General</c:formatCode>
                  <c:ptCount val="5"/>
                  <c:pt idx="0">
                    <c:v>1.4</c:v>
                  </c:pt>
                  <c:pt idx="1">
                    <c:v>5.5</c:v>
                  </c:pt>
                  <c:pt idx="2">
                    <c:v>6.9</c:v>
                  </c:pt>
                  <c:pt idx="3">
                    <c:v>7.8</c:v>
                  </c:pt>
                </c:numCache>
              </c:numRef>
            </c:plus>
            <c:minus>
              <c:numRef>
                <c:f>Sheet1!$E$2:$E$6</c:f>
                <c:numCache>
                  <c:formatCode>General</c:formatCode>
                  <c:ptCount val="5"/>
                  <c:pt idx="0">
                    <c:v>3.5</c:v>
                  </c:pt>
                  <c:pt idx="1">
                    <c:v>12.1</c:v>
                  </c:pt>
                  <c:pt idx="2">
                    <c:v>14.9</c:v>
                  </c:pt>
                  <c:pt idx="3">
                    <c:v>14.6</c:v>
                  </c:pt>
                </c:numCache>
              </c:numRef>
            </c:minus>
          </c:errBars>
          <c:cat>
            <c:strRef>
              <c:f>Sheet1!$A$2:$A$5</c:f>
              <c:strCache>
                <c:ptCount val="4"/>
                <c:pt idx="0">
                  <c:v>No</c:v>
                </c:pt>
                <c:pt idx="1">
                  <c:v>Yes</c:v>
                </c:pt>
                <c:pt idx="2">
                  <c:v>No</c:v>
                </c:pt>
                <c:pt idx="3">
                  <c:v>Yes</c:v>
                </c:pt>
              </c:strCache>
            </c:strRef>
          </c:cat>
          <c:val>
            <c:numRef>
              <c:f>Sheet1!$B$2:$B$5</c:f>
              <c:numCache>
                <c:formatCode>0.0</c:formatCode>
                <c:ptCount val="4"/>
                <c:pt idx="0">
                  <c:v>98.2</c:v>
                </c:pt>
                <c:pt idx="1">
                  <c:v>93.0</c:v>
                </c:pt>
                <c:pt idx="2">
                  <c:v>91.2</c:v>
                </c:pt>
                <c:pt idx="3">
                  <c:v>89.2</c:v>
                </c:pt>
              </c:numCache>
            </c:numRef>
          </c:val>
          <c:extLst xmlns:c16r2="http://schemas.microsoft.com/office/drawing/2015/06/chart">
            <c:ext xmlns:c16="http://schemas.microsoft.com/office/drawing/2014/chart" uri="{C3380CC4-5D6E-409C-BE32-E72D297353CC}">
              <c16:uniqueId val="{00000004-2B3C-413B-9322-1654417D18DF}"/>
            </c:ext>
          </c:extLst>
        </c:ser>
        <c:ser>
          <c:idx val="1"/>
          <c:order val="1"/>
          <c:tx>
            <c:strRef>
              <c:f>Sheet1!$C$1</c:f>
              <c:strCache>
                <c:ptCount val="1"/>
                <c:pt idx="0">
                  <c:v>SOF + RBV</c:v>
                </c:pt>
              </c:strCache>
            </c:strRef>
          </c:tx>
          <c:spPr>
            <a:solidFill>
              <a:schemeClr val="accent1"/>
            </a:solidFill>
          </c:spPr>
          <c:invertIfNegative val="0"/>
          <c:dLbls>
            <c:dLbl>
              <c:idx val="0"/>
              <c:layout>
                <c:manualLayout>
                  <c:x val="-2.87748333990655E-17"/>
                  <c:y val="-0.0227272930630754"/>
                </c:manualLayout>
              </c:layout>
              <c:tx>
                <c:rich>
                  <a:bodyPr/>
                  <a:lstStyle/>
                  <a:p>
                    <a:r>
                      <a:rPr lang="en-US" b="1" smtClean="0"/>
                      <a:t>90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B3C-413B-9322-1654417D18DF}"/>
                </c:ext>
                <c:ext xmlns:c15="http://schemas.microsoft.com/office/drawing/2012/chart" uri="{CE6537A1-D6FC-4f65-9D91-7224C49458BB}"/>
              </c:extLst>
            </c:dLbl>
            <c:dLbl>
              <c:idx val="1"/>
              <c:layout>
                <c:manualLayout>
                  <c:x val="0.0"/>
                  <c:y val="-0.0767046140878795"/>
                </c:manualLayout>
              </c:layout>
              <c:tx>
                <c:rich>
                  <a:bodyPr/>
                  <a:lstStyle/>
                  <a:p>
                    <a:r>
                      <a:rPr lang="en-US" b="1" smtClean="0"/>
                      <a:t>73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B3C-413B-9322-1654417D18DF}"/>
                </c:ext>
                <c:ext xmlns:c15="http://schemas.microsoft.com/office/drawing/2012/chart" uri="{CE6537A1-D6FC-4f65-9D91-7224C49458BB}"/>
              </c:extLst>
            </c:dLbl>
            <c:dLbl>
              <c:idx val="2"/>
              <c:layout>
                <c:manualLayout>
                  <c:x val="0.0"/>
                  <c:y val="-0.10795464204960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B3C-413B-9322-1654417D18DF}"/>
                </c:ext>
                <c:ext xmlns:c15="http://schemas.microsoft.com/office/drawing/2012/chart" uri="{CE6537A1-D6FC-4f65-9D91-7224C49458BB}"/>
              </c:extLst>
            </c:dLbl>
            <c:dLbl>
              <c:idx val="3"/>
              <c:layout>
                <c:manualLayout>
                  <c:x val="0.0"/>
                  <c:y val="-0.116477376948261"/>
                </c:manualLayout>
              </c:layout>
              <c:tx>
                <c:rich>
                  <a:bodyPr/>
                  <a:lstStyle/>
                  <a:p>
                    <a:r>
                      <a:rPr lang="en-US" b="1" smtClean="0"/>
                      <a:t>58</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B3C-413B-9322-1654417D18D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Sheet1!$F$2:$F$6</c:f>
                <c:numCache>
                  <c:formatCode>General</c:formatCode>
                  <c:ptCount val="5"/>
                  <c:pt idx="0">
                    <c:v>4.1</c:v>
                  </c:pt>
                  <c:pt idx="1">
                    <c:v>12.1</c:v>
                  </c:pt>
                  <c:pt idx="2">
                    <c:v>14.8</c:v>
                  </c:pt>
                  <c:pt idx="3">
                    <c:v>15.8</c:v>
                  </c:pt>
                </c:numCache>
              </c:numRef>
            </c:plus>
            <c:minus>
              <c:numRef>
                <c:f>Sheet1!$G$2:$G$6</c:f>
                <c:numCache>
                  <c:formatCode>General</c:formatCode>
                  <c:ptCount val="5"/>
                  <c:pt idx="0">
                    <c:v>5.8</c:v>
                  </c:pt>
                  <c:pt idx="1">
                    <c:v>15.2</c:v>
                  </c:pt>
                  <c:pt idx="2">
                    <c:v>19.0</c:v>
                  </c:pt>
                  <c:pt idx="3">
                    <c:v>17.1</c:v>
                  </c:pt>
                </c:numCache>
              </c:numRef>
            </c:minus>
          </c:errBars>
          <c:cat>
            <c:strRef>
              <c:f>Sheet1!$A$2:$A$5</c:f>
              <c:strCache>
                <c:ptCount val="4"/>
                <c:pt idx="0">
                  <c:v>No</c:v>
                </c:pt>
                <c:pt idx="1">
                  <c:v>Yes</c:v>
                </c:pt>
                <c:pt idx="2">
                  <c:v>No</c:v>
                </c:pt>
                <c:pt idx="3">
                  <c:v>Yes</c:v>
                </c:pt>
              </c:strCache>
            </c:strRef>
          </c:cat>
          <c:val>
            <c:numRef>
              <c:f>Sheet1!$C$2:$C$5</c:f>
              <c:numCache>
                <c:formatCode>General</c:formatCode>
                <c:ptCount val="4"/>
                <c:pt idx="0">
                  <c:v>90.4</c:v>
                </c:pt>
                <c:pt idx="1">
                  <c:v>73.3</c:v>
                </c:pt>
                <c:pt idx="2">
                  <c:v>71.0</c:v>
                </c:pt>
                <c:pt idx="3">
                  <c:v>57.9</c:v>
                </c:pt>
              </c:numCache>
            </c:numRef>
          </c:val>
          <c:extLst xmlns:c16r2="http://schemas.microsoft.com/office/drawing/2015/06/chart">
            <c:ext xmlns:c16="http://schemas.microsoft.com/office/drawing/2014/chart" uri="{C3380CC4-5D6E-409C-BE32-E72D297353CC}">
              <c16:uniqueId val="{00000009-2B3C-413B-9322-1654417D18DF}"/>
            </c:ext>
          </c:extLst>
        </c:ser>
        <c:dLbls>
          <c:showLegendKey val="0"/>
          <c:showVal val="0"/>
          <c:showCatName val="0"/>
          <c:showSerName val="0"/>
          <c:showPercent val="0"/>
          <c:showBubbleSize val="0"/>
        </c:dLbls>
        <c:gapWidth val="52"/>
        <c:overlap val="-8"/>
        <c:axId val="-2120075616"/>
        <c:axId val="-2032083232"/>
      </c:barChart>
      <c:catAx>
        <c:axId val="-2120075616"/>
        <c:scaling>
          <c:orientation val="minMax"/>
        </c:scaling>
        <c:delete val="0"/>
        <c:axPos val="b"/>
        <c:numFmt formatCode="General" sourceLinked="0"/>
        <c:majorTickMark val="none"/>
        <c:minorTickMark val="none"/>
        <c:tickLblPos val="nextTo"/>
        <c:spPr>
          <a:ln>
            <a:solidFill>
              <a:schemeClr val="bg1">
                <a:lumMod val="50000"/>
              </a:schemeClr>
            </a:solidFill>
          </a:ln>
        </c:spPr>
        <c:txPr>
          <a:bodyPr/>
          <a:lstStyle/>
          <a:p>
            <a:pPr>
              <a:defRPr sz="1600" b="1"/>
            </a:pPr>
            <a:endParaRPr lang="en-US"/>
          </a:p>
        </c:txPr>
        <c:crossAx val="-2032083232"/>
        <c:crosses val="autoZero"/>
        <c:auto val="1"/>
        <c:lblAlgn val="ctr"/>
        <c:lblOffset val="0"/>
        <c:noMultiLvlLbl val="0"/>
      </c:catAx>
      <c:valAx>
        <c:axId val="-2032083232"/>
        <c:scaling>
          <c:orientation val="minMax"/>
          <c:max val="100.0"/>
          <c:min val="0.0"/>
        </c:scaling>
        <c:delete val="0"/>
        <c:axPos val="l"/>
        <c:majorGridlines>
          <c:spPr>
            <a:ln>
              <a:noFill/>
            </a:ln>
          </c:spPr>
        </c:majorGridlines>
        <c:numFmt formatCode="0" sourceLinked="0"/>
        <c:majorTickMark val="out"/>
        <c:minorTickMark val="none"/>
        <c:tickLblPos val="nextTo"/>
        <c:spPr>
          <a:ln>
            <a:solidFill>
              <a:schemeClr val="bg1">
                <a:lumMod val="50000"/>
              </a:schemeClr>
            </a:solidFill>
          </a:ln>
        </c:spPr>
        <c:txPr>
          <a:bodyPr/>
          <a:lstStyle/>
          <a:p>
            <a:pPr>
              <a:defRPr sz="1600" b="1">
                <a:solidFill>
                  <a:schemeClr val="tx1"/>
                </a:solidFill>
              </a:defRPr>
            </a:pPr>
            <a:endParaRPr lang="en-US"/>
          </a:p>
        </c:txPr>
        <c:crossAx val="-2120075616"/>
        <c:crosses val="autoZero"/>
        <c:crossBetween val="between"/>
        <c:majorUnit val="20.0"/>
      </c:valAx>
    </c:plotArea>
    <c:legend>
      <c:legendPos val="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4BACC6">
                <a:lumMod val="75000"/>
              </a:srgbClr>
            </a:solidFill>
          </c:spPr>
          <c:dPt>
            <c:idx val="0"/>
            <c:bubble3D val="0"/>
            <c:extLst xmlns:c16r2="http://schemas.microsoft.com/office/drawing/2015/06/chart">
              <c:ext xmlns:c16="http://schemas.microsoft.com/office/drawing/2014/chart" uri="{C3380CC4-5D6E-409C-BE32-E72D297353CC}">
                <c16:uniqueId val="{00000001-42DC-4267-B062-63DAD099BFED}"/>
              </c:ext>
            </c:extLst>
          </c:dPt>
          <c:dPt>
            <c:idx val="1"/>
            <c:bubble3D val="0"/>
            <c:spPr>
              <a:solidFill>
                <a:srgbClr val="FF9900">
                  <a:lumMod val="60000"/>
                  <a:lumOff val="40000"/>
                </a:srgbClr>
              </a:solidFill>
            </c:spPr>
            <c:extLst xmlns:c16r2="http://schemas.microsoft.com/office/drawing/2015/06/chart">
              <c:ext xmlns:c16="http://schemas.microsoft.com/office/drawing/2014/chart" uri="{C3380CC4-5D6E-409C-BE32-E72D297353CC}">
                <c16:uniqueId val="{00000003-42DC-4267-B062-63DAD099BFED}"/>
              </c:ext>
            </c:extLst>
          </c:dPt>
          <c:cat>
            <c:strRef>
              <c:f>tables!$B$3:$B$4</c:f>
              <c:strCache>
                <c:ptCount val="2"/>
                <c:pt idx="0">
                  <c:v>without, n</c:v>
                </c:pt>
                <c:pt idx="1">
                  <c:v>with, n</c:v>
                </c:pt>
              </c:strCache>
            </c:strRef>
          </c:cat>
          <c:val>
            <c:numRef>
              <c:f>tables!$C$3:$C$4</c:f>
              <c:numCache>
                <c:formatCode>General</c:formatCode>
                <c:ptCount val="2"/>
                <c:pt idx="0">
                  <c:v>231.0</c:v>
                </c:pt>
                <c:pt idx="1">
                  <c:v>43.0</c:v>
                </c:pt>
              </c:numCache>
            </c:numRef>
          </c:val>
          <c:extLst xmlns:c16r2="http://schemas.microsoft.com/office/drawing/2015/06/chart">
            <c:ext xmlns:c16="http://schemas.microsoft.com/office/drawing/2014/chart" uri="{C3380CC4-5D6E-409C-BE32-E72D297353CC}">
              <c16:uniqueId val="{00000004-42DC-4267-B062-63DAD099BFED}"/>
            </c:ext>
          </c:extLst>
        </c:ser>
        <c:dLbls>
          <c:showLegendKey val="0"/>
          <c:showVal val="0"/>
          <c:showCatName val="0"/>
          <c:showSerName val="0"/>
          <c:showPercent val="0"/>
          <c:showBubbleSize val="0"/>
          <c:showLeaderLines val="1"/>
        </c:dLbls>
        <c:firstSliceAng val="116"/>
      </c:pieChart>
    </c:plotArea>
    <c:plotVisOnly val="1"/>
    <c:dispBlanksAs val="gap"/>
    <c:showDLblsOverMax val="0"/>
  </c:chart>
  <c:txPr>
    <a:bodyPr/>
    <a:lstStyle/>
    <a:p>
      <a:pPr>
        <a:defRPr>
          <a:latin typeface="+mn-lt"/>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35108507369063"/>
          <c:y val="0.268488150642474"/>
          <c:w val="0.8727881588564"/>
          <c:h val="0.521775139550271"/>
        </c:manualLayout>
      </c:layout>
      <c:barChart>
        <c:barDir val="col"/>
        <c:grouping val="clustered"/>
        <c:varyColors val="0"/>
        <c:ser>
          <c:idx val="0"/>
          <c:order val="0"/>
          <c:tx>
            <c:strRef>
              <c:f>Sheet1!$A$2</c:f>
              <c:strCache>
                <c:ptCount val="1"/>
                <c:pt idx="0">
                  <c:v>SOF/VEL 12 wk</c:v>
                </c:pt>
              </c:strCache>
            </c:strRef>
          </c:tx>
          <c:spPr>
            <a:solidFill>
              <a:srgbClr val="EFD154"/>
            </a:solidFill>
            <a:ln>
              <a:noFill/>
            </a:ln>
            <a:effectLst/>
          </c:spPr>
          <c:invertIfNegative val="0"/>
          <c:dLbls>
            <c:dLbl>
              <c:idx val="2"/>
              <c:layout>
                <c:manualLayout>
                  <c:x val="-1.07192110655703E-16"/>
                  <c:y val="-0.122907127951261"/>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Overall</c:v>
                </c:pt>
                <c:pt idx="1">
                  <c:v>G1</c:v>
                </c:pt>
                <c:pt idx="2">
                  <c:v>G3</c:v>
                </c:pt>
                <c:pt idx="3">
                  <c:v>G2, 4, and 6</c:v>
                </c:pt>
              </c:strCache>
            </c:strRef>
          </c:cat>
          <c:val>
            <c:numRef>
              <c:f>Sheet1!$B$2:$E$2</c:f>
              <c:numCache>
                <c:formatCode>General</c:formatCode>
                <c:ptCount val="4"/>
                <c:pt idx="0">
                  <c:v>83.0</c:v>
                </c:pt>
                <c:pt idx="1">
                  <c:v>88.0</c:v>
                </c:pt>
                <c:pt idx="2">
                  <c:v>50.0</c:v>
                </c:pt>
                <c:pt idx="3">
                  <c:v>100.0</c:v>
                </c:pt>
              </c:numCache>
            </c:numRef>
          </c:val>
        </c:ser>
        <c:ser>
          <c:idx val="1"/>
          <c:order val="1"/>
          <c:tx>
            <c:strRef>
              <c:f>Sheet1!$A$3</c:f>
              <c:strCache>
                <c:ptCount val="1"/>
                <c:pt idx="0">
                  <c:v>SOF/VEL+RBV 12 wk</c:v>
                </c:pt>
              </c:strCache>
            </c:strRef>
          </c:tx>
          <c:spPr>
            <a:solidFill>
              <a:srgbClr val="339966"/>
            </a:solidFill>
            <a:ln>
              <a:noFill/>
            </a:ln>
            <a:effectLst/>
          </c:spPr>
          <c:invertIfNegative val="0"/>
          <c:dLbls>
            <c:dLbl>
              <c:idx val="2"/>
              <c:layout>
                <c:manualLayout>
                  <c:x val="0.0"/>
                  <c:y val="-0.045281573455727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Overall</c:v>
                </c:pt>
                <c:pt idx="1">
                  <c:v>G1</c:v>
                </c:pt>
                <c:pt idx="2">
                  <c:v>G3</c:v>
                </c:pt>
                <c:pt idx="3">
                  <c:v>G2, 4, and 6</c:v>
                </c:pt>
              </c:strCache>
            </c:strRef>
          </c:cat>
          <c:val>
            <c:numRef>
              <c:f>Sheet1!$B$3:$E$3</c:f>
              <c:numCache>
                <c:formatCode>General</c:formatCode>
                <c:ptCount val="4"/>
                <c:pt idx="0">
                  <c:v>94.0</c:v>
                </c:pt>
                <c:pt idx="1">
                  <c:v>96.0</c:v>
                </c:pt>
                <c:pt idx="2">
                  <c:v>85.0</c:v>
                </c:pt>
                <c:pt idx="3">
                  <c:v>100.0</c:v>
                </c:pt>
              </c:numCache>
            </c:numRef>
          </c:val>
        </c:ser>
        <c:ser>
          <c:idx val="2"/>
          <c:order val="2"/>
          <c:tx>
            <c:strRef>
              <c:f>Sheet1!$A$4</c:f>
              <c:strCache>
                <c:ptCount val="1"/>
                <c:pt idx="0">
                  <c:v>SOF/VEL 24 wk</c:v>
                </c:pt>
              </c:strCache>
            </c:strRef>
          </c:tx>
          <c:spPr>
            <a:solidFill>
              <a:srgbClr val="4BACC6"/>
            </a:solidFill>
            <a:ln>
              <a:noFill/>
            </a:ln>
            <a:effectLst/>
          </c:spPr>
          <c:invertIfNegative val="0"/>
          <c:dLbls>
            <c:dLbl>
              <c:idx val="2"/>
              <c:layout>
                <c:manualLayout>
                  <c:x val="-1.07192110655703E-16"/>
                  <c:y val="-0.12937592415922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Overall</c:v>
                </c:pt>
                <c:pt idx="1">
                  <c:v>G1</c:v>
                </c:pt>
                <c:pt idx="2">
                  <c:v>G3</c:v>
                </c:pt>
                <c:pt idx="3">
                  <c:v>G2, 4, and 6</c:v>
                </c:pt>
              </c:strCache>
            </c:strRef>
          </c:cat>
          <c:val>
            <c:numRef>
              <c:f>Sheet1!$B$4:$E$4</c:f>
              <c:numCache>
                <c:formatCode>General</c:formatCode>
                <c:ptCount val="4"/>
                <c:pt idx="0">
                  <c:v>86.0</c:v>
                </c:pt>
                <c:pt idx="1">
                  <c:v>92.0</c:v>
                </c:pt>
                <c:pt idx="2">
                  <c:v>50.0</c:v>
                </c:pt>
                <c:pt idx="3">
                  <c:v>86.0</c:v>
                </c:pt>
              </c:numCache>
            </c:numRef>
          </c:val>
        </c:ser>
        <c:dLbls>
          <c:dLblPos val="outEnd"/>
          <c:showLegendKey val="0"/>
          <c:showVal val="1"/>
          <c:showCatName val="0"/>
          <c:showSerName val="0"/>
          <c:showPercent val="0"/>
          <c:showBubbleSize val="0"/>
        </c:dLbls>
        <c:gapWidth val="34"/>
        <c:axId val="2142924224"/>
        <c:axId val="2128075072"/>
      </c:barChart>
      <c:catAx>
        <c:axId val="214292422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2128075072"/>
        <c:crosses val="autoZero"/>
        <c:auto val="1"/>
        <c:lblAlgn val="ctr"/>
        <c:lblOffset val="10"/>
        <c:noMultiLvlLbl val="0"/>
      </c:catAx>
      <c:valAx>
        <c:axId val="2128075072"/>
        <c:scaling>
          <c:orientation val="minMax"/>
          <c:max val="100.0"/>
        </c:scaling>
        <c:delete val="0"/>
        <c:axPos val="l"/>
        <c:title>
          <c:tx>
            <c:rich>
              <a:bodyPr rot="-5400000" vert="horz"/>
              <a:lstStyle/>
              <a:p>
                <a:pPr>
                  <a:defRPr/>
                </a:pPr>
                <a:r>
                  <a:rPr lang="en-GB"/>
                  <a:t>SVR12 (%)</a:t>
                </a:r>
              </a:p>
            </c:rich>
          </c:tx>
          <c:layout>
            <c:manualLayout>
              <c:xMode val="edge"/>
              <c:yMode val="edge"/>
              <c:x val="0.0103920767464478"/>
              <c:y val="0.308353253320606"/>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2142924224"/>
        <c:crosses val="autoZero"/>
        <c:crossBetween val="between"/>
        <c:majorUnit val="20.0"/>
      </c:valAx>
      <c:spPr>
        <a:noFill/>
        <a:ln>
          <a:noFill/>
        </a:ln>
        <a:effectLst/>
      </c:spPr>
    </c:plotArea>
    <c:legend>
      <c:legendPos val="t"/>
      <c:layout>
        <c:manualLayout>
          <c:xMode val="edge"/>
          <c:yMode val="edge"/>
          <c:x val="0.215026673649197"/>
          <c:y val="0.0323439810398055"/>
          <c:w val="0.581640472586855"/>
          <c:h val="0.148258187484051"/>
        </c:manualLayout>
      </c:layout>
      <c:overlay val="0"/>
      <c:spPr>
        <a:noFill/>
        <a:ln>
          <a:noFill/>
        </a:ln>
        <a:effectLst/>
      </c:spPr>
      <c:txPr>
        <a:bodyPr rot="0" vert="horz"/>
        <a:lstStyle/>
        <a:p>
          <a:pPr>
            <a:defRPr sz="1100"/>
          </a:pPr>
          <a:endParaRPr lang="en-US"/>
        </a:p>
      </c:txPr>
    </c:legend>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02180288466"/>
          <c:y val="0.0873618568195628"/>
          <c:w val="0.795342776246489"/>
          <c:h val="0.786995784076676"/>
        </c:manualLayout>
      </c:layout>
      <c:barChart>
        <c:barDir val="col"/>
        <c:grouping val="clustered"/>
        <c:varyColors val="0"/>
        <c:ser>
          <c:idx val="0"/>
          <c:order val="0"/>
          <c:tx>
            <c:strRef>
              <c:f>Sheet1!$A$2</c:f>
              <c:strCache>
                <c:ptCount val="1"/>
              </c:strCache>
            </c:strRef>
          </c:tx>
          <c:spPr>
            <a:solidFill>
              <a:schemeClr val="accent6"/>
            </a:solidFill>
            <a:ln>
              <a:noFill/>
            </a:ln>
            <a:effectLst/>
          </c:spPr>
          <c:invertIfNegative val="0"/>
          <c:dPt>
            <c:idx val="2"/>
            <c:invertIfNegative val="0"/>
            <c:bubble3D val="0"/>
            <c:spPr>
              <a:solidFill>
                <a:schemeClr val="accent1"/>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1"/>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dPt>
            <c:idx val="9"/>
            <c:invertIfNegative val="0"/>
            <c:bubble3D val="0"/>
            <c:spPr>
              <a:solidFill>
                <a:schemeClr val="accent2"/>
              </a:solidFill>
              <a:ln>
                <a:noFill/>
              </a:ln>
              <a:effectLst/>
            </c:spPr>
          </c:dPt>
          <c:dPt>
            <c:idx val="10"/>
            <c:invertIfNegative val="0"/>
            <c:bubble3D val="0"/>
            <c:spPr>
              <a:solidFill>
                <a:schemeClr val="accent4"/>
              </a:solidFill>
              <a:ln>
                <a:noFill/>
              </a:ln>
              <a:effectLst/>
            </c:spPr>
          </c:dPt>
          <c:dPt>
            <c:idx val="11"/>
            <c:invertIfNegative val="0"/>
            <c:bubble3D val="0"/>
            <c:spPr>
              <a:solidFill>
                <a:schemeClr val="accent4"/>
              </a:solidFill>
              <a:ln>
                <a:noFill/>
              </a:ln>
              <a:effectLst/>
            </c:spPr>
          </c:dPt>
          <c:dPt>
            <c:idx val="12"/>
            <c:invertIfNegative val="0"/>
            <c:bubble3D val="0"/>
            <c:spPr>
              <a:solidFill>
                <a:schemeClr val="accent4"/>
              </a:solidFill>
              <a:ln>
                <a:noFill/>
              </a:ln>
              <a:effectLst/>
            </c:spPr>
          </c:dPt>
          <c:dPt>
            <c:idx val="13"/>
            <c:invertIfNegative val="0"/>
            <c:bubble3D val="0"/>
            <c:spPr>
              <a:solidFill>
                <a:schemeClr val="accent4"/>
              </a:solidFill>
              <a:ln>
                <a:noFill/>
              </a:ln>
              <a:effectLst/>
            </c:spPr>
          </c:dPt>
          <c:dPt>
            <c:idx val="14"/>
            <c:invertIfNegative val="0"/>
            <c:bubble3D val="0"/>
            <c:spPr>
              <a:solidFill>
                <a:schemeClr val="accent4"/>
              </a:solidFill>
              <a:ln>
                <a:noFill/>
              </a:ln>
              <a:effectLst/>
            </c:spPr>
          </c:dPt>
          <c:dPt>
            <c:idx val="15"/>
            <c:invertIfNegative val="0"/>
            <c:bubble3D val="0"/>
            <c:spPr>
              <a:solidFill>
                <a:schemeClr val="accent4"/>
              </a:solidFill>
              <a:ln>
                <a:noFill/>
              </a:ln>
              <a:effectLst/>
            </c:spPr>
          </c:dPt>
          <c:dLbls>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rot="0" vert="horz"/>
              <a:lstStyle/>
              <a:p>
                <a:pPr>
                  <a:defRPr sz="105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Column1</c:v>
                </c:pt>
                <c:pt idx="1">
                  <c:v>Column2</c:v>
                </c:pt>
                <c:pt idx="2">
                  <c:v>Column3</c:v>
                </c:pt>
                <c:pt idx="3">
                  <c:v>Column4</c:v>
                </c:pt>
                <c:pt idx="4">
                  <c:v>Column5</c:v>
                </c:pt>
                <c:pt idx="5">
                  <c:v>Column6</c:v>
                </c:pt>
                <c:pt idx="6">
                  <c:v>Column7</c:v>
                </c:pt>
                <c:pt idx="7">
                  <c:v>Column8</c:v>
                </c:pt>
                <c:pt idx="8">
                  <c:v>Column9</c:v>
                </c:pt>
                <c:pt idx="9">
                  <c:v>Column10</c:v>
                </c:pt>
                <c:pt idx="10">
                  <c:v>Column11</c:v>
                </c:pt>
                <c:pt idx="11">
                  <c:v>Column12</c:v>
                </c:pt>
                <c:pt idx="12">
                  <c:v>Column13</c:v>
                </c:pt>
                <c:pt idx="13">
                  <c:v>Column14</c:v>
                </c:pt>
                <c:pt idx="14">
                  <c:v>Column15</c:v>
                </c:pt>
                <c:pt idx="15">
                  <c:v>Column16</c:v>
                </c:pt>
              </c:strCache>
            </c:strRef>
          </c:cat>
          <c:val>
            <c:numRef>
              <c:f>Sheet1!$B$2:$Q$2</c:f>
              <c:numCache>
                <c:formatCode>General</c:formatCode>
                <c:ptCount val="16"/>
                <c:pt idx="0">
                  <c:v>0.0</c:v>
                </c:pt>
                <c:pt idx="1">
                  <c:v>0.0</c:v>
                </c:pt>
                <c:pt idx="2">
                  <c:v>2.0</c:v>
                </c:pt>
                <c:pt idx="3">
                  <c:v>1.0</c:v>
                </c:pt>
                <c:pt idx="4">
                  <c:v>4.0</c:v>
                </c:pt>
                <c:pt idx="5">
                  <c:v>2.0</c:v>
                </c:pt>
                <c:pt idx="6">
                  <c:v>7.0</c:v>
                </c:pt>
                <c:pt idx="7">
                  <c:v>16.0</c:v>
                </c:pt>
                <c:pt idx="8">
                  <c:v>20.0</c:v>
                </c:pt>
                <c:pt idx="9">
                  <c:v>21.0</c:v>
                </c:pt>
                <c:pt idx="10">
                  <c:v>14.0</c:v>
                </c:pt>
                <c:pt idx="11">
                  <c:v>9.0</c:v>
                </c:pt>
                <c:pt idx="12">
                  <c:v>1.0</c:v>
                </c:pt>
                <c:pt idx="13">
                  <c:v>2.0</c:v>
                </c:pt>
                <c:pt idx="14">
                  <c:v>1.0</c:v>
                </c:pt>
                <c:pt idx="15">
                  <c:v>1.0</c:v>
                </c:pt>
              </c:numCache>
            </c:numRef>
          </c:val>
        </c:ser>
        <c:dLbls>
          <c:showLegendKey val="0"/>
          <c:showVal val="0"/>
          <c:showCatName val="0"/>
          <c:showSerName val="0"/>
          <c:showPercent val="0"/>
          <c:showBubbleSize val="0"/>
        </c:dLbls>
        <c:gapWidth val="50"/>
        <c:axId val="2142093872"/>
        <c:axId val="2092002944"/>
      </c:barChart>
      <c:catAx>
        <c:axId val="2142093872"/>
        <c:scaling>
          <c:orientation val="minMax"/>
        </c:scaling>
        <c:delete val="0"/>
        <c:axPos val="b"/>
        <c:numFmt formatCode="General" sourceLinked="1"/>
        <c:majorTickMark val="out"/>
        <c:minorTickMark val="none"/>
        <c:tickLblPos val="none"/>
        <c:spPr>
          <a:noFill/>
          <a:ln w="9525" cap="flat" cmpd="sng" algn="ctr">
            <a:solidFill>
              <a:schemeClr val="bg1">
                <a:lumMod val="50000"/>
              </a:schemeClr>
            </a:solidFill>
            <a:round/>
          </a:ln>
          <a:effectLst/>
        </c:spPr>
        <c:txPr>
          <a:bodyPr rot="-60000000" vert="horz"/>
          <a:lstStyle/>
          <a:p>
            <a:pPr>
              <a:defRPr/>
            </a:pPr>
            <a:endParaRPr lang="en-US"/>
          </a:p>
        </c:txPr>
        <c:crossAx val="2092002944"/>
        <c:crosses val="autoZero"/>
        <c:auto val="1"/>
        <c:lblAlgn val="ctr"/>
        <c:lblOffset val="10"/>
        <c:noMultiLvlLbl val="0"/>
      </c:catAx>
      <c:valAx>
        <c:axId val="2092002944"/>
        <c:scaling>
          <c:orientation val="minMax"/>
          <c:max val="30.0"/>
        </c:scaling>
        <c:delete val="0"/>
        <c:axPos val="l"/>
        <c:title>
          <c:tx>
            <c:rich>
              <a:bodyPr rot="-5400000" vert="horz"/>
              <a:lstStyle/>
              <a:p>
                <a:pPr>
                  <a:defRPr/>
                </a:pPr>
                <a:r>
                  <a:rPr lang="en-GB"/>
                  <a:t>Patients (%)</a:t>
                </a:r>
              </a:p>
            </c:rich>
          </c:tx>
          <c:layout>
            <c:manualLayout>
              <c:xMode val="edge"/>
              <c:yMode val="edge"/>
              <c:x val="0.0103920203693731"/>
              <c:y val="0.163588195891185"/>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2142093872"/>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02180288466"/>
          <c:y val="0.0873618568195628"/>
          <c:w val="0.795342776246489"/>
          <c:h val="0.786995784076676"/>
        </c:manualLayout>
      </c:layout>
      <c:barChart>
        <c:barDir val="col"/>
        <c:grouping val="clustered"/>
        <c:varyColors val="0"/>
        <c:ser>
          <c:idx val="0"/>
          <c:order val="0"/>
          <c:tx>
            <c:strRef>
              <c:f>Sheet1!$A$2</c:f>
              <c:strCache>
                <c:ptCount val="1"/>
              </c:strCache>
            </c:strRef>
          </c:tx>
          <c:spPr>
            <a:solidFill>
              <a:schemeClr val="accent6"/>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1"/>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1"/>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dPt>
            <c:idx val="9"/>
            <c:invertIfNegative val="0"/>
            <c:bubble3D val="0"/>
            <c:spPr>
              <a:solidFill>
                <a:schemeClr val="accent2"/>
              </a:solidFill>
              <a:ln>
                <a:noFill/>
              </a:ln>
              <a:effectLst/>
            </c:spPr>
          </c:dPt>
          <c:dPt>
            <c:idx val="10"/>
            <c:invertIfNegative val="0"/>
            <c:bubble3D val="0"/>
            <c:spPr>
              <a:solidFill>
                <a:schemeClr val="accent4"/>
              </a:solidFill>
              <a:ln>
                <a:noFill/>
              </a:ln>
              <a:effectLst/>
            </c:spPr>
          </c:dPt>
          <c:dPt>
            <c:idx val="11"/>
            <c:invertIfNegative val="0"/>
            <c:bubble3D val="0"/>
            <c:spPr>
              <a:solidFill>
                <a:schemeClr val="accent4"/>
              </a:solidFill>
              <a:ln>
                <a:noFill/>
              </a:ln>
              <a:effectLst/>
            </c:spPr>
          </c:dPt>
          <c:dPt>
            <c:idx val="12"/>
            <c:invertIfNegative val="0"/>
            <c:bubble3D val="0"/>
            <c:spPr>
              <a:solidFill>
                <a:schemeClr val="accent4"/>
              </a:solidFill>
              <a:ln>
                <a:noFill/>
              </a:ln>
              <a:effectLst/>
            </c:spPr>
          </c:dPt>
          <c:dPt>
            <c:idx val="13"/>
            <c:invertIfNegative val="0"/>
            <c:bubble3D val="0"/>
            <c:spPr>
              <a:solidFill>
                <a:schemeClr val="accent4"/>
              </a:solidFill>
              <a:ln>
                <a:noFill/>
              </a:ln>
              <a:effectLst/>
            </c:spPr>
          </c:dPt>
          <c:dPt>
            <c:idx val="14"/>
            <c:invertIfNegative val="0"/>
            <c:bubble3D val="0"/>
            <c:spPr>
              <a:solidFill>
                <a:schemeClr val="accent4"/>
              </a:solidFill>
              <a:ln>
                <a:noFill/>
              </a:ln>
              <a:effectLst/>
            </c:spPr>
          </c:dPt>
          <c:dPt>
            <c:idx val="15"/>
            <c:invertIfNegative val="0"/>
            <c:bubble3D val="0"/>
            <c:spPr>
              <a:solidFill>
                <a:schemeClr val="accent4"/>
              </a:solidFill>
              <a:ln>
                <a:noFill/>
              </a:ln>
              <a:effectLst/>
            </c:spPr>
          </c:dPt>
          <c:dLbls>
            <c:spPr>
              <a:noFill/>
              <a:ln>
                <a:noFill/>
              </a:ln>
              <a:effectLst/>
            </c:spPr>
            <c:txPr>
              <a:bodyPr rot="0" vert="horz"/>
              <a:lstStyle/>
              <a:p>
                <a:pPr>
                  <a:defRPr sz="105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Column1</c:v>
                </c:pt>
                <c:pt idx="1">
                  <c:v>Column2</c:v>
                </c:pt>
                <c:pt idx="2">
                  <c:v>Column3</c:v>
                </c:pt>
                <c:pt idx="3">
                  <c:v>Column4</c:v>
                </c:pt>
                <c:pt idx="4">
                  <c:v>Column5</c:v>
                </c:pt>
                <c:pt idx="5">
                  <c:v>Column6</c:v>
                </c:pt>
                <c:pt idx="6">
                  <c:v>Column7</c:v>
                </c:pt>
                <c:pt idx="7">
                  <c:v>Column8</c:v>
                </c:pt>
                <c:pt idx="8">
                  <c:v>Column9</c:v>
                </c:pt>
                <c:pt idx="9">
                  <c:v>Column10</c:v>
                </c:pt>
                <c:pt idx="10">
                  <c:v>Column11</c:v>
                </c:pt>
                <c:pt idx="11">
                  <c:v>Column12</c:v>
                </c:pt>
                <c:pt idx="12">
                  <c:v>Column13</c:v>
                </c:pt>
                <c:pt idx="13">
                  <c:v>Column14</c:v>
                </c:pt>
                <c:pt idx="14">
                  <c:v>Column15</c:v>
                </c:pt>
                <c:pt idx="15">
                  <c:v>Column16</c:v>
                </c:pt>
              </c:strCache>
            </c:strRef>
          </c:cat>
          <c:val>
            <c:numRef>
              <c:f>Sheet1!$B$2:$Q$2</c:f>
              <c:numCache>
                <c:formatCode>General</c:formatCode>
                <c:ptCount val="16"/>
                <c:pt idx="0">
                  <c:v>4.0</c:v>
                </c:pt>
                <c:pt idx="1">
                  <c:v>4.0</c:v>
                </c:pt>
                <c:pt idx="2">
                  <c:v>0.0</c:v>
                </c:pt>
                <c:pt idx="3">
                  <c:v>4.0</c:v>
                </c:pt>
                <c:pt idx="4">
                  <c:v>8.0</c:v>
                </c:pt>
                <c:pt idx="5">
                  <c:v>15.0</c:v>
                </c:pt>
                <c:pt idx="6">
                  <c:v>19.0</c:v>
                </c:pt>
                <c:pt idx="7">
                  <c:v>4.0</c:v>
                </c:pt>
                <c:pt idx="8">
                  <c:v>27.0</c:v>
                </c:pt>
                <c:pt idx="9">
                  <c:v>8.0</c:v>
                </c:pt>
                <c:pt idx="10">
                  <c:v>4.0</c:v>
                </c:pt>
                <c:pt idx="11">
                  <c:v>0.0</c:v>
                </c:pt>
                <c:pt idx="12">
                  <c:v>4.0</c:v>
                </c:pt>
                <c:pt idx="13">
                  <c:v>0.0</c:v>
                </c:pt>
                <c:pt idx="14">
                  <c:v>0.0</c:v>
                </c:pt>
                <c:pt idx="15">
                  <c:v>0.0</c:v>
                </c:pt>
              </c:numCache>
            </c:numRef>
          </c:val>
        </c:ser>
        <c:dLbls>
          <c:dLblPos val="outEnd"/>
          <c:showLegendKey val="0"/>
          <c:showVal val="1"/>
          <c:showCatName val="0"/>
          <c:showSerName val="0"/>
          <c:showPercent val="0"/>
          <c:showBubbleSize val="0"/>
        </c:dLbls>
        <c:gapWidth val="50"/>
        <c:axId val="2141424912"/>
        <c:axId val="-2119690688"/>
      </c:barChart>
      <c:catAx>
        <c:axId val="2141424912"/>
        <c:scaling>
          <c:orientation val="minMax"/>
        </c:scaling>
        <c:delete val="0"/>
        <c:axPos val="b"/>
        <c:numFmt formatCode="General" sourceLinked="1"/>
        <c:majorTickMark val="out"/>
        <c:minorTickMark val="none"/>
        <c:tickLblPos val="none"/>
        <c:spPr>
          <a:noFill/>
          <a:ln w="9525" cap="flat" cmpd="sng" algn="ctr">
            <a:solidFill>
              <a:schemeClr val="bg1">
                <a:lumMod val="50000"/>
              </a:schemeClr>
            </a:solidFill>
            <a:round/>
          </a:ln>
          <a:effectLst/>
        </c:spPr>
        <c:txPr>
          <a:bodyPr rot="-60000000" vert="horz"/>
          <a:lstStyle/>
          <a:p>
            <a:pPr>
              <a:defRPr/>
            </a:pPr>
            <a:endParaRPr lang="en-US"/>
          </a:p>
        </c:txPr>
        <c:crossAx val="-2119690688"/>
        <c:crosses val="autoZero"/>
        <c:auto val="1"/>
        <c:lblAlgn val="ctr"/>
        <c:lblOffset val="10"/>
        <c:noMultiLvlLbl val="0"/>
      </c:catAx>
      <c:valAx>
        <c:axId val="-2119690688"/>
        <c:scaling>
          <c:orientation val="minMax"/>
          <c:max val="30.0"/>
        </c:scaling>
        <c:delete val="0"/>
        <c:axPos val="l"/>
        <c:title>
          <c:tx>
            <c:rich>
              <a:bodyPr rot="-5400000" vert="horz"/>
              <a:lstStyle/>
              <a:p>
                <a:pPr>
                  <a:defRPr/>
                </a:pPr>
                <a:r>
                  <a:rPr lang="en-GB"/>
                  <a:t>Patients (%)</a:t>
                </a:r>
              </a:p>
            </c:rich>
          </c:tx>
          <c:layout>
            <c:manualLayout>
              <c:xMode val="edge"/>
              <c:yMode val="edge"/>
              <c:x val="0.0103920203693731"/>
              <c:y val="0.163588195891185"/>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2141424912"/>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16546639916"/>
          <c:y val="0.178130078305683"/>
          <c:w val="0.850906368250536"/>
          <c:h val="0.691999746842378"/>
        </c:manualLayout>
      </c:layout>
      <c:barChart>
        <c:barDir val="col"/>
        <c:grouping val="clustered"/>
        <c:varyColors val="0"/>
        <c:ser>
          <c:idx val="0"/>
          <c:order val="0"/>
          <c:tx>
            <c:strRef>
              <c:f>Sheet1!$B$1</c:f>
              <c:strCache>
                <c:ptCount val="1"/>
                <c:pt idx="0">
                  <c:v>SVR12</c:v>
                </c:pt>
              </c:strCache>
            </c:strRef>
          </c:tx>
          <c:spPr>
            <a:solidFill>
              <a:schemeClr val="accent1"/>
            </a:solidFill>
            <a:ln>
              <a:noFill/>
            </a:ln>
            <a:effectLst/>
          </c:spPr>
          <c:invertIfNegative val="0"/>
          <c:dPt>
            <c:idx val="0"/>
            <c:invertIfNegative val="0"/>
            <c:bubble3D val="0"/>
            <c:spPr>
              <a:solidFill>
                <a:schemeClr val="accent4"/>
              </a:solidFill>
              <a:ln>
                <a:noFill/>
              </a:ln>
              <a:effectLst/>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G1a</c:v>
                </c:pt>
                <c:pt idx="2">
                  <c:v>G1b</c:v>
                </c:pt>
                <c:pt idx="3">
                  <c:v>G2</c:v>
                </c:pt>
                <c:pt idx="4">
                  <c:v>G3</c:v>
                </c:pt>
                <c:pt idx="5">
                  <c:v>G4</c:v>
                </c:pt>
              </c:strCache>
            </c:strRef>
          </c:cat>
          <c:val>
            <c:numRef>
              <c:f>Sheet1!$B$2:$B$7</c:f>
              <c:numCache>
                <c:formatCode>General</c:formatCode>
                <c:ptCount val="6"/>
                <c:pt idx="0">
                  <c:v>95.0</c:v>
                </c:pt>
                <c:pt idx="1">
                  <c:v>95.0</c:v>
                </c:pt>
                <c:pt idx="2">
                  <c:v>92.0</c:v>
                </c:pt>
                <c:pt idx="3">
                  <c:v>100.0</c:v>
                </c:pt>
                <c:pt idx="4">
                  <c:v>92.0</c:v>
                </c:pt>
                <c:pt idx="5">
                  <c:v>100.0</c:v>
                </c:pt>
              </c:numCache>
            </c:numRef>
          </c:val>
        </c:ser>
        <c:dLbls>
          <c:showLegendKey val="0"/>
          <c:showVal val="0"/>
          <c:showCatName val="0"/>
          <c:showSerName val="0"/>
          <c:showPercent val="0"/>
          <c:showBubbleSize val="0"/>
        </c:dLbls>
        <c:gapWidth val="40"/>
        <c:axId val="2139381824"/>
        <c:axId val="2139376784"/>
      </c:barChart>
      <c:catAx>
        <c:axId val="21393818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39376784"/>
        <c:crosses val="autoZero"/>
        <c:auto val="1"/>
        <c:lblAlgn val="ctr"/>
        <c:lblOffset val="0"/>
        <c:noMultiLvlLbl val="0"/>
      </c:catAx>
      <c:valAx>
        <c:axId val="2139376784"/>
        <c:scaling>
          <c:orientation val="minMax"/>
          <c:max val="100.0"/>
          <c:min val="0.0"/>
        </c:scaling>
        <c:delete val="0"/>
        <c:axPos val="l"/>
        <c:numFmt formatCode="General" sourceLinked="1"/>
        <c:majorTickMark val="out"/>
        <c:minorTickMark val="none"/>
        <c:tickLblPos val="nextTo"/>
        <c:spPr>
          <a:noFill/>
          <a:ln>
            <a:solidFill>
              <a:srgbClr val="6C6C6C"/>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3938182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80692257218"/>
          <c:y val="0.228318892384446"/>
          <c:w val="0.845895874343832"/>
          <c:h val="0.629763684062"/>
        </c:manualLayout>
      </c:layout>
      <c:barChart>
        <c:barDir val="col"/>
        <c:grouping val="clustered"/>
        <c:varyColors val="0"/>
        <c:ser>
          <c:idx val="0"/>
          <c:order val="0"/>
          <c:tx>
            <c:strRef>
              <c:f>Sheet1!$B$1</c:f>
              <c:strCache>
                <c:ptCount val="1"/>
                <c:pt idx="0">
                  <c:v>No RAVs</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G1</c:v>
                </c:pt>
                <c:pt idx="2">
                  <c:v>G2</c:v>
                </c:pt>
                <c:pt idx="3">
                  <c:v>G3</c:v>
                </c:pt>
                <c:pt idx="4">
                  <c:v>G4–6</c:v>
                </c:pt>
              </c:strCache>
            </c:strRef>
          </c:cat>
          <c:val>
            <c:numRef>
              <c:f>Sheet1!$B$2:$B$6</c:f>
              <c:numCache>
                <c:formatCode>General</c:formatCode>
                <c:ptCount val="5"/>
                <c:pt idx="0">
                  <c:v>99.0</c:v>
                </c:pt>
                <c:pt idx="1">
                  <c:v>100.0</c:v>
                </c:pt>
                <c:pt idx="2">
                  <c:v>100.0</c:v>
                </c:pt>
                <c:pt idx="3">
                  <c:v>97.0</c:v>
                </c:pt>
                <c:pt idx="4">
                  <c:v>100.0</c:v>
                </c:pt>
              </c:numCache>
            </c:numRef>
          </c:val>
        </c:ser>
        <c:ser>
          <c:idx val="1"/>
          <c:order val="1"/>
          <c:tx>
            <c:strRef>
              <c:f>Sheet1!$C$1</c:f>
              <c:strCache>
                <c:ptCount val="1"/>
                <c:pt idx="0">
                  <c:v>RAVs</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G1</c:v>
                </c:pt>
                <c:pt idx="2">
                  <c:v>G2</c:v>
                </c:pt>
                <c:pt idx="3">
                  <c:v>G3</c:v>
                </c:pt>
                <c:pt idx="4">
                  <c:v>G4–6</c:v>
                </c:pt>
              </c:strCache>
            </c:strRef>
          </c:cat>
          <c:val>
            <c:numRef>
              <c:f>Sheet1!$C$2:$C$6</c:f>
              <c:numCache>
                <c:formatCode>General</c:formatCode>
                <c:ptCount val="5"/>
                <c:pt idx="0">
                  <c:v>98.0</c:v>
                </c:pt>
                <c:pt idx="1">
                  <c:v>97.0</c:v>
                </c:pt>
                <c:pt idx="2">
                  <c:v>100.0</c:v>
                </c:pt>
                <c:pt idx="3">
                  <c:v>89.0</c:v>
                </c:pt>
                <c:pt idx="4">
                  <c:v>100.0</c:v>
                </c:pt>
              </c:numCache>
            </c:numRef>
          </c:val>
        </c:ser>
        <c:dLbls>
          <c:showLegendKey val="0"/>
          <c:showVal val="0"/>
          <c:showCatName val="0"/>
          <c:showSerName val="0"/>
          <c:showPercent val="0"/>
          <c:showBubbleSize val="0"/>
        </c:dLbls>
        <c:gapWidth val="5"/>
        <c:axId val="-2034416032"/>
        <c:axId val="-2034980160"/>
      </c:barChart>
      <c:catAx>
        <c:axId val="-2034416032"/>
        <c:scaling>
          <c:orientation val="minMax"/>
        </c:scaling>
        <c:delete val="0"/>
        <c:axPos val="b"/>
        <c:numFmt formatCode="General" sourceLinked="0"/>
        <c:majorTickMark val="out"/>
        <c:minorTickMark val="none"/>
        <c:tickLblPos val="nextTo"/>
        <c:crossAx val="-2034980160"/>
        <c:crosses val="autoZero"/>
        <c:auto val="1"/>
        <c:lblAlgn val="ctr"/>
        <c:lblOffset val="0"/>
        <c:noMultiLvlLbl val="0"/>
      </c:catAx>
      <c:valAx>
        <c:axId val="-2034980160"/>
        <c:scaling>
          <c:orientation val="minMax"/>
          <c:max val="100.0"/>
          <c:min val="0.0"/>
        </c:scaling>
        <c:delete val="0"/>
        <c:axPos val="l"/>
        <c:majorGridlines>
          <c:spPr>
            <a:ln>
              <a:solidFill>
                <a:schemeClr val="accent1">
                  <a:alpha val="0"/>
                </a:schemeClr>
              </a:solidFill>
            </a:ln>
          </c:spPr>
        </c:majorGridlines>
        <c:numFmt formatCode="General" sourceLinked="1"/>
        <c:majorTickMark val="out"/>
        <c:minorTickMark val="none"/>
        <c:tickLblPos val="nextTo"/>
        <c:crossAx val="-2034416032"/>
        <c:crosses val="autoZero"/>
        <c:crossBetween val="between"/>
        <c:majorUnit val="20.0"/>
      </c:valAx>
    </c:plotArea>
    <c:legend>
      <c:legendPos val="r"/>
      <c:layout>
        <c:manualLayout>
          <c:xMode val="edge"/>
          <c:yMode val="edge"/>
          <c:x val="0.447692339238845"/>
          <c:y val="0.0104654201114165"/>
          <c:w val="0.406474327427822"/>
          <c:h val="0.112453010302023"/>
        </c:manualLayout>
      </c:layout>
      <c:overlay val="0"/>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0.11586</cdr:x>
      <cdr:y>0.30078</cdr:y>
    </cdr:from>
    <cdr:to>
      <cdr:x>0.61243</cdr:x>
      <cdr:y>0.75838</cdr:y>
    </cdr:to>
    <cdr:sp macro="" textlink="">
      <cdr:nvSpPr>
        <cdr:cNvPr id="2" name="TextBox 1"/>
        <cdr:cNvSpPr txBox="1"/>
      </cdr:nvSpPr>
      <cdr:spPr>
        <a:xfrm xmlns:a="http://schemas.openxmlformats.org/drawingml/2006/main">
          <a:off x="298080" y="580552"/>
          <a:ext cx="1277583" cy="883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solidFill>
                <a:schemeClr val="bg1"/>
              </a:solidFill>
              <a:latin typeface="Arial" panose="020B0604020202020204" pitchFamily="34" charset="0"/>
              <a:cs typeface="Arial" panose="020B0604020202020204" pitchFamily="34" charset="0"/>
            </a:rPr>
            <a:t>84% </a:t>
          </a:r>
        </a:p>
        <a:p xmlns:a="http://schemas.openxmlformats.org/drawingml/2006/main">
          <a:pPr algn="ctr"/>
          <a:r>
            <a:rPr lang="en-US" sz="1100" b="1" dirty="0" smtClean="0">
              <a:solidFill>
                <a:schemeClr val="bg1"/>
              </a:solidFill>
              <a:latin typeface="Arial" panose="020B0604020202020204" pitchFamily="34" charset="0"/>
              <a:cs typeface="Arial" panose="020B0604020202020204" pitchFamily="34" charset="0"/>
            </a:rPr>
            <a:t>No BL </a:t>
          </a:r>
        </a:p>
        <a:p xmlns:a="http://schemas.openxmlformats.org/drawingml/2006/main">
          <a:pPr algn="ctr"/>
          <a:r>
            <a:rPr lang="en-US" sz="1100" b="1" dirty="0" smtClean="0">
              <a:solidFill>
                <a:schemeClr val="bg1"/>
              </a:solidFill>
              <a:latin typeface="Arial" panose="020B0604020202020204" pitchFamily="34" charset="0"/>
              <a:cs typeface="Arial" panose="020B0604020202020204" pitchFamily="34" charset="0"/>
            </a:rPr>
            <a:t>NS5A RAVs</a:t>
          </a:r>
          <a:endParaRPr lang="en-US" sz="1100" b="1" baseline="0" dirty="0">
            <a:solidFill>
              <a:schemeClr val="bg1"/>
            </a:solidFill>
            <a:latin typeface="Arial" panose="020B0604020202020204" pitchFamily="34" charset="0"/>
            <a:cs typeface="Arial" panose="020B0604020202020204" pitchFamily="34" charset="0"/>
          </a:endParaRPr>
        </a:p>
        <a:p xmlns:a="http://schemas.openxmlformats.org/drawingml/2006/main">
          <a:pPr algn="ctr"/>
          <a:r>
            <a:rPr lang="en-US" sz="1100" b="1" baseline="0" dirty="0" smtClean="0">
              <a:solidFill>
                <a:schemeClr val="bg1"/>
              </a:solidFill>
              <a:latin typeface="Arial" panose="020B0604020202020204" pitchFamily="34" charset="0"/>
              <a:cs typeface="Arial" panose="020B0604020202020204" pitchFamily="34" charset="0"/>
            </a:rPr>
            <a:t>n=231</a:t>
          </a:r>
          <a:endParaRPr lang="en-US" sz="11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0.50371</cdr:x>
      <cdr:y>0.3446</cdr:y>
    </cdr:from>
    <cdr:to>
      <cdr:x>0.90749</cdr:x>
      <cdr:y>0.7974</cdr:y>
    </cdr:to>
    <cdr:sp macro="" textlink="">
      <cdr:nvSpPr>
        <cdr:cNvPr id="3" name="TextBox 2"/>
        <cdr:cNvSpPr txBox="1"/>
      </cdr:nvSpPr>
      <cdr:spPr>
        <a:xfrm xmlns:a="http://schemas.openxmlformats.org/drawingml/2006/main">
          <a:off x="1295958" y="665130"/>
          <a:ext cx="1038851" cy="873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ct val="90000"/>
            </a:lnSpc>
          </a:pPr>
          <a:r>
            <a:rPr lang="en-US" sz="1100" b="1" dirty="0" smtClean="0">
              <a:solidFill>
                <a:schemeClr val="tx1"/>
              </a:solidFill>
              <a:latin typeface="+mn-lt"/>
              <a:cs typeface="Arial" panose="020B0604020202020204" pitchFamily="34" charset="0"/>
            </a:rPr>
            <a:t>16% </a:t>
          </a:r>
        </a:p>
        <a:p xmlns:a="http://schemas.openxmlformats.org/drawingml/2006/main">
          <a:pPr algn="ctr">
            <a:lnSpc>
              <a:spcPct val="90000"/>
            </a:lnSpc>
          </a:pPr>
          <a:r>
            <a:rPr lang="en-US" sz="1100" b="1" dirty="0" smtClean="0">
              <a:solidFill>
                <a:schemeClr val="tx1"/>
              </a:solidFill>
              <a:latin typeface="+mn-lt"/>
              <a:cs typeface="Arial" panose="020B0604020202020204" pitchFamily="34" charset="0"/>
            </a:rPr>
            <a:t>BL NS5A RAVs</a:t>
          </a:r>
          <a:endParaRPr lang="en-US" sz="1100" b="1" baseline="0" dirty="0">
            <a:solidFill>
              <a:schemeClr val="tx1"/>
            </a:solidFill>
            <a:latin typeface="+mn-lt"/>
            <a:cs typeface="Arial" panose="020B0604020202020204" pitchFamily="34" charset="0"/>
          </a:endParaRPr>
        </a:p>
        <a:p xmlns:a="http://schemas.openxmlformats.org/drawingml/2006/main">
          <a:pPr algn="ctr">
            <a:lnSpc>
              <a:spcPct val="90000"/>
            </a:lnSpc>
          </a:pPr>
          <a:r>
            <a:rPr lang="en-US" sz="1100" b="1" baseline="0" dirty="0" smtClean="0">
              <a:solidFill>
                <a:schemeClr val="tx1"/>
              </a:solidFill>
              <a:latin typeface="+mn-lt"/>
              <a:cs typeface="Arial" panose="020B0604020202020204" pitchFamily="34" charset="0"/>
            </a:rPr>
            <a:t>n=43</a:t>
          </a:r>
          <a:endParaRPr lang="en-US" sz="1100" b="1" dirty="0">
            <a:solidFill>
              <a:schemeClr val="tx1"/>
            </a:solidFill>
            <a:latin typeface="+mn-lt"/>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41AA5EB-096D-41E6-84D6-C14DF00A51E9}" type="datetimeFigureOut">
              <a:rPr lang="en-US" smtClean="0"/>
              <a:pPr/>
              <a:t>6/17/16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AE6205-79C6-4AAB-94EA-AC5243A2F745}" type="slidenum">
              <a:rPr lang="en-US" smtClean="0"/>
              <a:pPr/>
              <a:t>‹#›</a:t>
            </a:fld>
            <a:endParaRPr lang="en-US" dirty="0"/>
          </a:p>
        </p:txBody>
      </p:sp>
    </p:spTree>
    <p:extLst>
      <p:ext uri="{BB962C8B-B14F-4D97-AF65-F5344CB8AC3E}">
        <p14:creationId xmlns:p14="http://schemas.microsoft.com/office/powerpoint/2010/main" val="33425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a:t>
            </a:r>
            <a:r>
              <a:rPr lang="en-GB" dirty="0" err="1" smtClean="0"/>
              <a:t>Velpatasvir</a:t>
            </a:r>
            <a:r>
              <a:rPr lang="en-GB" dirty="0" smtClean="0"/>
              <a:t> (VEL, GS-5816) is a </a:t>
            </a:r>
            <a:r>
              <a:rPr lang="en-GB" dirty="0" err="1" smtClean="0"/>
              <a:t>pangenotypic</a:t>
            </a:r>
            <a:r>
              <a:rPr lang="en-GB" dirty="0" smtClean="0"/>
              <a:t> HCV NS5A inhibitor. In Phase 2 studies, the combination of </a:t>
            </a:r>
            <a:r>
              <a:rPr lang="en-GB" dirty="0" err="1" smtClean="0"/>
              <a:t>sofosbuvir</a:t>
            </a:r>
            <a:r>
              <a:rPr lang="en-GB" dirty="0" smtClean="0"/>
              <a:t> (SOF) and VEL for 12 weeks resulted in high SVR12 in patients with genotype 1-6 HCV infection. This Phase 3 study evaluated treatment with a fixed dose combination of SOF/VEL for 12 weeks in patients with genotype 1, 2, 4, 5, or 6 HCV infection. Methods: Patients with genotype 1, 2, 4, or 6 chronic HCV infection were randomized 5:1 to received SOF/VEL (400 mg /100 mg daily) or placebo for 12 weeks. Patients with genotype 5 infection were enrolled to the SOF/VEL treatment group. Patients with genotype 3 infection were evaluated in a separate study. The primary efficacy analysis was an evaluation of the superiority of SVR12 for the SOF/VEL-treated patients to a pre-specified SVR12 goal of 85%. Secondary endpoints included safety/tolerability, resistance, and additional efficacy outcomes. Results: 740 patients were enrolled at 81 sites in North America, Europe and Hong Kong: 60% male, 79% white, 30% IL28B CC genotype, 32% treatment-experienced (TE), and 19% compensated cirrhosis. Of the 624 patients treated with SOF/VEL, the genotype distribution was 53% GT1, 17% GT2, 19% GT4, 6% GT5 and 7% GT6. Overall SVR12 for SOF/VEL-treated patients was 99.0% (95% confidence interval 97.9% to 99.6%) and the study met its primary efficacy endpoint (p&lt; 0.001). SVR12 rates by HCV genotype are presented in the table. Two of 325 patients (0.6%) with genotype 1 infection, including 1 of 73 with cirrhosis, had </a:t>
            </a:r>
            <a:r>
              <a:rPr lang="en-GB" dirty="0" err="1" smtClean="0"/>
              <a:t>virologic</a:t>
            </a:r>
            <a:r>
              <a:rPr lang="en-GB" dirty="0" smtClean="0"/>
              <a:t> relapse: 1 genotype 1 a treatment-naive </a:t>
            </a:r>
            <a:r>
              <a:rPr lang="en-GB" dirty="0" err="1" smtClean="0"/>
              <a:t>noncirrhotic</a:t>
            </a:r>
            <a:r>
              <a:rPr lang="en-GB" dirty="0" smtClean="0"/>
              <a:t> and 1 genotype 1 b treatment-experienced with cirrhosis. No patients with genotype 2, 4, 5, or 6, including 48 with cirrhosis, had </a:t>
            </a:r>
            <a:r>
              <a:rPr lang="en-GB" dirty="0" err="1" smtClean="0"/>
              <a:t>virologic</a:t>
            </a:r>
            <a:r>
              <a:rPr lang="en-GB" dirty="0" smtClean="0"/>
              <a:t> failure. Four patients did not achieve SVR12 for non-</a:t>
            </a:r>
            <a:r>
              <a:rPr lang="en-GB" dirty="0" err="1" smtClean="0"/>
              <a:t>virologic</a:t>
            </a:r>
            <a:r>
              <a:rPr lang="en-GB" dirty="0" smtClean="0"/>
              <a:t> reasons (</a:t>
            </a:r>
            <a:r>
              <a:rPr lang="en-GB" dirty="0" err="1" smtClean="0"/>
              <a:t>eg</a:t>
            </a:r>
            <a:r>
              <a:rPr lang="en-GB" dirty="0" smtClean="0"/>
              <a:t>. lost to </a:t>
            </a:r>
            <a:r>
              <a:rPr lang="en-GB" dirty="0" err="1" smtClean="0"/>
              <a:t>followup</a:t>
            </a:r>
            <a:r>
              <a:rPr lang="en-GB" dirty="0" smtClean="0"/>
              <a:t>). Overall, the type, frequency and severity of AEs and laboratory abnormalities were similar in the SOF/VEL-treated patients compared with the 116 placebo-treated patients. Three patients discontinued treatment due to adverse events, 1 treated with SOF/VEL and 2 with placebo. One SOF/VEL-treated patient died from an unknown cause 8 days after completion of treatment. Fifteen (2.4%) SOF/VEL-treated patients and no placebo-treated patients experienced SAEs; none was assessed as related to study drug. </a:t>
            </a:r>
          </a:p>
          <a:p>
            <a:r>
              <a:rPr lang="en-GB" dirty="0" smtClean="0"/>
              <a:t>Conclusions: Treatment with the once daily, all-oral, single tablet regimen of SOF/VEL for 12 weeks is well tolerated and results in high SVR12 rates in treatment-</a:t>
            </a:r>
            <a:r>
              <a:rPr lang="en-GB" dirty="0" err="1" smtClean="0"/>
              <a:t>na"ive</a:t>
            </a:r>
            <a:r>
              <a:rPr lang="en-GB" dirty="0" smtClean="0"/>
              <a:t> and treatment-experienced genotype 1, 2, 4, 5, and 6 HCV-infected patients with and without cirrhosis.</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0839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The once-daily fixed-dose combination (FDC) tablet of </a:t>
            </a:r>
            <a:r>
              <a:rPr lang="en-GB" dirty="0" err="1" smtClean="0"/>
              <a:t>sofosbuvir</a:t>
            </a:r>
            <a:r>
              <a:rPr lang="en-GB" dirty="0" smtClean="0"/>
              <a:t>/</a:t>
            </a:r>
            <a:r>
              <a:rPr lang="en-GB" dirty="0" err="1" smtClean="0"/>
              <a:t>velpatasvir</a:t>
            </a:r>
            <a:r>
              <a:rPr lang="en-GB" dirty="0" smtClean="0"/>
              <a:t> (SOF/VEL) has demonstrated high efficacy in genotypes 1-6 HCV-infected patients when administered for 12 weeks. We therefore performed a prospective clinical trial to evaluate the  safety and efficacy of SOF/VEL in patients </a:t>
            </a:r>
            <a:r>
              <a:rPr lang="en-GB" dirty="0" err="1" smtClean="0"/>
              <a:t>coinfected</a:t>
            </a:r>
            <a:r>
              <a:rPr lang="en-GB" dirty="0" smtClean="0"/>
              <a:t> with HCV and HIV-1.</a:t>
            </a:r>
          </a:p>
          <a:p>
            <a:endParaRPr lang="en-GB" dirty="0" smtClean="0"/>
          </a:p>
          <a:p>
            <a:r>
              <a:rPr lang="en-GB" dirty="0" smtClean="0"/>
              <a:t>Methods: This single arm, open label study enrolled treatment naïve and -experienced HCV/HIV co-infected patients of all HCV genotypes, with or without cirrhosis. Patients who were on stable antiretroviral (ARV) regimens with fully suppressed HIV RNA received SOF/VEL (400 mg/100 mg daily) for 12 weeks. Patients were on a wide range of ARV regimens including </a:t>
            </a:r>
            <a:r>
              <a:rPr lang="en-GB" dirty="0" err="1" smtClean="0"/>
              <a:t>emtricitabine</a:t>
            </a:r>
            <a:r>
              <a:rPr lang="en-GB" dirty="0" smtClean="0"/>
              <a:t>/</a:t>
            </a:r>
            <a:r>
              <a:rPr lang="en-GB" dirty="0" err="1" smtClean="0"/>
              <a:t>tenofovir</a:t>
            </a:r>
            <a:r>
              <a:rPr lang="en-GB" dirty="0" smtClean="0"/>
              <a:t> </a:t>
            </a:r>
            <a:r>
              <a:rPr lang="en-GB" dirty="0" err="1" smtClean="0"/>
              <a:t>disoproxil</a:t>
            </a:r>
            <a:r>
              <a:rPr lang="en-GB" dirty="0" smtClean="0"/>
              <a:t> fumarate or </a:t>
            </a:r>
            <a:r>
              <a:rPr lang="en-GB" dirty="0" err="1" smtClean="0"/>
              <a:t>abacavir</a:t>
            </a:r>
            <a:r>
              <a:rPr lang="en-GB" dirty="0" smtClean="0"/>
              <a:t>/lamivudine with a backbone of </a:t>
            </a:r>
            <a:r>
              <a:rPr lang="en-GB" dirty="0" err="1" smtClean="0"/>
              <a:t>raltegravir</a:t>
            </a:r>
            <a:r>
              <a:rPr lang="en-GB" dirty="0" smtClean="0"/>
              <a:t>, </a:t>
            </a:r>
            <a:r>
              <a:rPr lang="en-GB" dirty="0" err="1" smtClean="0"/>
              <a:t>cobicistat</a:t>
            </a:r>
            <a:r>
              <a:rPr lang="en-GB" dirty="0" smtClean="0"/>
              <a:t>/</a:t>
            </a:r>
            <a:r>
              <a:rPr lang="en-GB" dirty="0" err="1" smtClean="0"/>
              <a:t>elvitegravir</a:t>
            </a:r>
            <a:r>
              <a:rPr lang="en-GB" dirty="0" smtClean="0"/>
              <a:t>, </a:t>
            </a:r>
            <a:r>
              <a:rPr lang="en-GB" dirty="0" err="1" smtClean="0"/>
              <a:t>rilpivirine</a:t>
            </a:r>
            <a:r>
              <a:rPr lang="en-GB" dirty="0" smtClean="0"/>
              <a:t>, ritonavir boosted </a:t>
            </a:r>
            <a:r>
              <a:rPr lang="en-GB" dirty="0" err="1" smtClean="0"/>
              <a:t>atazanavir</a:t>
            </a:r>
            <a:r>
              <a:rPr lang="en-GB" dirty="0" smtClean="0"/>
              <a:t>, </a:t>
            </a:r>
            <a:r>
              <a:rPr lang="en-GB" dirty="0" err="1" smtClean="0"/>
              <a:t>darunavir</a:t>
            </a:r>
            <a:r>
              <a:rPr lang="en-GB" dirty="0" smtClean="0"/>
              <a:t> or </a:t>
            </a:r>
            <a:r>
              <a:rPr lang="en-GB" dirty="0" err="1" smtClean="0"/>
              <a:t>lopinavir</a:t>
            </a:r>
            <a:r>
              <a:rPr lang="en-GB" dirty="0" smtClean="0"/>
              <a:t> . Safety evaluations included adverse event (AE) and standard laboratory parameter monitoring in addition to frequent renal function monitoring, CD4 count and HIV-1 RNA levels. The primary endpoint was sustained </a:t>
            </a:r>
            <a:r>
              <a:rPr lang="en-GB" dirty="0" err="1" smtClean="0"/>
              <a:t>virologic</a:t>
            </a:r>
            <a:r>
              <a:rPr lang="en-GB" dirty="0" smtClean="0"/>
              <a:t> response 12 weeks after treatment (SVR12).</a:t>
            </a:r>
          </a:p>
          <a:p>
            <a:endParaRPr lang="en-GB" dirty="0" smtClean="0"/>
          </a:p>
          <a:p>
            <a:r>
              <a:rPr lang="en-GB" dirty="0" smtClean="0"/>
              <a:t>Results: A total of 106 patients were enrolled and treated with SOF/VEL for 12 weeks. Overall 86% were male, 45% were black, 77% had IL28B non CC genotypes, 29% had prior treatment failure (primarily </a:t>
            </a:r>
            <a:r>
              <a:rPr lang="en-GB" dirty="0" err="1" smtClean="0"/>
              <a:t>PegIFN</a:t>
            </a:r>
            <a:r>
              <a:rPr lang="en-GB" dirty="0" smtClean="0"/>
              <a:t>/RBV), and 16% had compensated cirrhosis. The genotype distribution was 62% GT1a, 11% GT1b, 10% GT2, 11% GT3 and 5% GT4. The median baseline CD4 count was 548 cells/</a:t>
            </a:r>
            <a:r>
              <a:rPr lang="en-GB" dirty="0" err="1" smtClean="0"/>
              <a:t>ul</a:t>
            </a:r>
            <a:r>
              <a:rPr lang="en-GB" dirty="0" smtClean="0"/>
              <a:t> (range: 183-1513 cells/</a:t>
            </a:r>
            <a:r>
              <a:rPr lang="en-GB" dirty="0" err="1" smtClean="0"/>
              <a:t>ul</a:t>
            </a:r>
            <a:r>
              <a:rPr lang="en-GB" dirty="0" smtClean="0"/>
              <a:t>) with a median estimated glomerular filtration rate of 97 ml/min (range 57- 198 ml/min). Boosted protease inhibitor (PI) regimens were the most commonly used regimen (Table 1). In this interim analysis, the most common AEs were fatigue (19%), headache (14%) and nausea (7%). Only one patient experienced a serious adverse event (toe infection) which was considered unrelated to study drugs. No patient experienced confirmed HIV </a:t>
            </a:r>
            <a:r>
              <a:rPr lang="en-GB" dirty="0" err="1" smtClean="0"/>
              <a:t>virologic</a:t>
            </a:r>
            <a:r>
              <a:rPr lang="en-GB" dirty="0" smtClean="0"/>
              <a:t> rebound (HIV-1 RNA ≥400 copies/ml). No significant changes in lab abnormalities including renal function were observed. Efficacy and safety outcomes including complete SVR12, HIV parameters and the impact of HCV resistance variants on outcome will be presented.</a:t>
            </a:r>
          </a:p>
          <a:p>
            <a:endParaRPr lang="en-GB" dirty="0" smtClean="0"/>
          </a:p>
          <a:p>
            <a:r>
              <a:rPr lang="en-GB" dirty="0" smtClean="0"/>
              <a:t>Conclusions: The IFN-free, RBV-free, single tablet regimen of SOF/VEL administered once daily for 12 weeks was well tolerated in HCV/HIV co-infected patients with GT 1-4, regardless of past treatment experience or presence of cirrhosis.</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8750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The fixed dose combination of </a:t>
            </a:r>
            <a:r>
              <a:rPr lang="en-GB" dirty="0" err="1" smtClean="0"/>
              <a:t>sofosbuvir</a:t>
            </a:r>
            <a:r>
              <a:rPr lang="en-GB" dirty="0" smtClean="0"/>
              <a:t>/</a:t>
            </a:r>
            <a:r>
              <a:rPr lang="en-GB" dirty="0" err="1" smtClean="0"/>
              <a:t>velpatasvir</a:t>
            </a:r>
            <a:r>
              <a:rPr lang="en-GB" dirty="0" smtClean="0"/>
              <a:t> (SOF/VEL) was highly efficacious in GT 1-6 HCV infected patients in the ASTRAL studies. This analysis evaluated the impact of baseline resistance associated variants (RAVs) on treatment outcome and emergence of RAVs at relapse in HCV GT1-6 infected patients in the ASTRAL studies.</a:t>
            </a:r>
          </a:p>
          <a:p>
            <a:endParaRPr lang="en-GB" dirty="0" smtClean="0"/>
          </a:p>
          <a:p>
            <a:r>
              <a:rPr lang="en-GB" dirty="0" smtClean="0"/>
              <a:t>Methods: NS5A and NS5B deep sequencing (1% cut off) was performed at baseline for all patients (n=1028, ASTRAL-1 to 3; n=256, ASTRAL-4) and at the time of relapse for patients with </a:t>
            </a:r>
            <a:r>
              <a:rPr lang="en-GB" dirty="0" err="1" smtClean="0"/>
              <a:t>virologic</a:t>
            </a:r>
            <a:r>
              <a:rPr lang="en-GB" dirty="0" smtClean="0"/>
              <a:t> failure.</a:t>
            </a:r>
          </a:p>
          <a:p>
            <a:endParaRPr lang="en-GB" dirty="0" smtClean="0"/>
          </a:p>
          <a:p>
            <a:r>
              <a:rPr lang="en-GB" dirty="0" smtClean="0"/>
              <a:t>Results: The ASTRAL studies enrolled a diverse population of HCV with 35 known subtypes and 13 novel/mixed subtypes including 1 GT7 patient. Overall the prevalence of NS5A RAVs and NS5B RAVs was 36% and 7%, respectively. In patients with and without cirrhosis receiving SOF/VEL for 12 weeks in the ASTRAL-1-3 studies, high SVR12 rates were observed in patients with baseline NS5A RAVs (97-100% in GT1-2, 4-6 and 88% in GT3) (Table 1). Overall, the </a:t>
            </a:r>
            <a:r>
              <a:rPr lang="en-GB" dirty="0" err="1" smtClean="0"/>
              <a:t>virologic</a:t>
            </a:r>
            <a:r>
              <a:rPr lang="en-GB" dirty="0" smtClean="0"/>
              <a:t> failure rate was low (13/1028, 1.3%; 2 GT1; 10 GT3; 1 reinfection). The 2 GT1 infected patients who relapsed had NS5A Y93H or Y93N emerge. Within the GT3 patients with relapse, 6 had Y93H emerge and 4 maintained/enriched this baseline variant. SVR12 was achieved in all 77 patients who had baseline NS5B NI RAVs. No NS5B resistance was observed in patients with </a:t>
            </a:r>
            <a:r>
              <a:rPr lang="en-GB" dirty="0" err="1" smtClean="0"/>
              <a:t>virologic</a:t>
            </a:r>
            <a:r>
              <a:rPr lang="en-GB" dirty="0" smtClean="0"/>
              <a:t> failure.</a:t>
            </a:r>
          </a:p>
          <a:p>
            <a:endParaRPr lang="en-GB" dirty="0" smtClean="0"/>
          </a:p>
          <a:p>
            <a:r>
              <a:rPr lang="en-GB" dirty="0" smtClean="0"/>
              <a:t>In ASTRAL-4, SVR12 rates were 100% (19/19) and 98% (46/47) in GT1 patients with or without baseline NS5A RAVs treated for 12 weeks with SOF/VEL+RBV and were lower in GT1 patients with baseline NS5A RAVs who received SOF/VEL for 12 (80%) or 24 (90%) weeks.  Of note, resistance in Child Pugh B patients experiencing </a:t>
            </a:r>
            <a:r>
              <a:rPr lang="en-GB" dirty="0" err="1" smtClean="0"/>
              <a:t>virologic</a:t>
            </a:r>
            <a:r>
              <a:rPr lang="en-GB" dirty="0" smtClean="0"/>
              <a:t> failure with SOF/VEL±RBV was similar to ASTRAL-1-3.</a:t>
            </a:r>
          </a:p>
          <a:p>
            <a:endParaRPr lang="en-GB" dirty="0" smtClean="0"/>
          </a:p>
          <a:p>
            <a:r>
              <a:rPr lang="en-GB" dirty="0" smtClean="0"/>
              <a:t>Table 1. SVR12 in Patients With or Without Baseline NS5A RAVs by HCV Genotype (SOF/VEL 12 Weeks; ASTRAL-1-3)</a:t>
            </a:r>
          </a:p>
          <a:p>
            <a:endParaRPr lang="en-GB" dirty="0" smtClean="0"/>
          </a:p>
          <a:p>
            <a:r>
              <a:rPr lang="en-GB" dirty="0" smtClean="0"/>
              <a:t>Conclusions: SOF/VEL for 12 weeks resulted in high SVR in GT1-6 infected patients irrespective of baseline NS5A RAVs. NS5A resistance, but not SOF-resistance, was detected in patients with </a:t>
            </a:r>
            <a:r>
              <a:rPr lang="en-GB" dirty="0" err="1" smtClean="0"/>
              <a:t>virologic</a:t>
            </a:r>
            <a:r>
              <a:rPr lang="en-GB" dirty="0" smtClean="0"/>
              <a:t> failure. Similar results were observed in patients with Child Pugh B cirrhosis treated with SOF/VEL+RBV.</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8054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Background and Aims: Hepatitis C virus (HCV) direct-acting antivirals (</a:t>
            </a:r>
            <a:r>
              <a:rPr lang="en-GB" sz="900" dirty="0" err="1"/>
              <a:t>DAAs</a:t>
            </a:r>
            <a:r>
              <a:rPr lang="en-GB" sz="900" dirty="0"/>
              <a:t>), ABT-493 (NS3/4A protease inhibitor identified by AbbVie and </a:t>
            </a:r>
            <a:r>
              <a:rPr lang="en-GB" sz="900" dirty="0" err="1"/>
              <a:t>Enanta</a:t>
            </a:r>
            <a:r>
              <a:rPr lang="en-GB" sz="900" dirty="0"/>
              <a:t>) and ABT-530 (NS5A inhibitor), demonstrated potent </a:t>
            </a:r>
            <a:r>
              <a:rPr lang="en-GB" sz="900" dirty="0" err="1"/>
              <a:t>pangenotypic</a:t>
            </a:r>
            <a:r>
              <a:rPr lang="en-GB" sz="900" dirty="0"/>
              <a:t> antiviral activity in vitro, with a high barrier to resistance and maintenance of activity against common variants. In Part 1 of the SURVEYOR-I and SURVEYOR-II studies, ABT-493 + ABT-530 for 12 weeks was well tolerated and achieved sustained virologic response (</a:t>
            </a:r>
            <a:r>
              <a:rPr lang="en-GB" sz="900" dirty="0" err="1"/>
              <a:t>SVR</a:t>
            </a:r>
            <a:r>
              <a:rPr lang="en-GB" sz="900" dirty="0"/>
              <a:t>) rates between 97 – 100% in non-cirrhotic patients with HCV genotype (GT) 1 or 2 infection. In Part 2 of these studies, ABT-493 + ABT-530 was co-administered for a shorter duration of 8 weeks.</a:t>
            </a:r>
          </a:p>
          <a:p>
            <a:endParaRPr lang="en-GB" sz="900" dirty="0"/>
          </a:p>
          <a:p>
            <a:r>
              <a:rPr lang="en-GB" sz="900" dirty="0"/>
              <a:t>Methods: Non-cirrhotic treatment-naïve patients or </a:t>
            </a:r>
            <a:r>
              <a:rPr lang="en-GB" sz="900" dirty="0" err="1"/>
              <a:t>pegylated</a:t>
            </a:r>
            <a:r>
              <a:rPr lang="en-GB" sz="900" dirty="0"/>
              <a:t> interferon/ribavirin treatment-experienced non-responders received once-daily ABT-493 300 mg + ABT-530 120 mg for 8 weeks. HCV RNA &lt;25 IU/mL at post-treatment weeks 4 (SVR4) and 12 (SVR12) and safety are reported.</a:t>
            </a:r>
          </a:p>
          <a:p>
            <a:endParaRPr lang="en-GB" sz="900" dirty="0"/>
          </a:p>
          <a:p>
            <a:r>
              <a:rPr lang="en-GB" sz="900" dirty="0"/>
              <a:t>Results: In Part 2 of SURVEYOR-I and -II, 34 patients with GT1 infection (71% GT1a; 68% non-CC IL28B genotype; 15% treatment-experienced) and 54 patients with GT2 infection (70% GT2b; 59% non-CC IL28B genotype; 13% treatment-experienced) were enrolled, respectively. Mean baseline HCV RNA log10 IU/mL ± standard deviation was 6.3 ± 1.1 for GT1-infected patients and 6.6 ± 0.8 for GT2-infected patients, with 38% and 57% of patients who had baseline levels ≥6M IU/mL, respectively. SVR12 was achieved by 97% (33/34) of GT1-infected patients. SVR4 was achieved by 98% (53/54) of GT2-infected patients (SVR12 data will be available for presentation). There have been no virologic failures to date. One GT1-infected patient discontinued study prematurely at week 4 (with undetectable HCV RNA) due to a non-</a:t>
            </a:r>
            <a:r>
              <a:rPr lang="en-GB" sz="900" dirty="0" err="1"/>
              <a:t>DAA</a:t>
            </a:r>
            <a:r>
              <a:rPr lang="en-GB" sz="900" dirty="0"/>
              <a:t> related serious adverse event (AE) of abdominal cancer of unknown origin and subsequently died prior to reaching the SVR12 time point. The GT2-infected patient without SVR4 was lost to follow up after week 6, when HCV RNA was not detected. There were no other discontinuations due to AEs. Across both studies, AEs were mostly mild (Grade 1), with the most common AEs being fatigue and headache.</a:t>
            </a:r>
          </a:p>
          <a:p>
            <a:endParaRPr lang="en-GB" sz="900" dirty="0"/>
          </a:p>
          <a:p>
            <a:r>
              <a:rPr lang="en-GB" sz="900" dirty="0"/>
              <a:t>Conclusions: The combination of ABT-493 and ABT-530 administered for 8 weeks in non-cirrhotic patients with HCV GT1 or GT2 infection was well tolerated and achieved </a:t>
            </a:r>
            <a:r>
              <a:rPr lang="en-GB" sz="900" dirty="0" err="1"/>
              <a:t>SVR</a:t>
            </a:r>
            <a:r>
              <a:rPr lang="en-GB" sz="900" dirty="0"/>
              <a:t> rates of 97 – 98%, with no virologic failures to date, regardless of baseline viral load or prior treatment history.</a:t>
            </a:r>
          </a:p>
          <a:p>
            <a:endParaRPr lang="en-GB" sz="900" dirty="0"/>
          </a:p>
          <a:p>
            <a:endParaRPr lang="en-US" sz="900" dirty="0"/>
          </a:p>
        </p:txBody>
      </p:sp>
      <p:sp>
        <p:nvSpPr>
          <p:cNvPr id="4" name="Slide Number Placeholder 3"/>
          <p:cNvSpPr>
            <a:spLocks noGrp="1"/>
          </p:cNvSpPr>
          <p:nvPr>
            <p:ph type="sldNum" sz="quarter" idx="10"/>
          </p:nvPr>
        </p:nvSpPr>
        <p:spPr/>
        <p:txBody>
          <a:bodyPr/>
          <a:lstStyle/>
          <a:p>
            <a:fld id="{3DAE6205-79C6-4AAB-94EA-AC5243A2F745}" type="slidenum">
              <a:rPr lang="en-US" smtClean="0"/>
              <a:pPr/>
              <a:t>18</a:t>
            </a:fld>
            <a:endParaRPr lang="en-US" dirty="0"/>
          </a:p>
        </p:txBody>
      </p:sp>
    </p:spTree>
    <p:extLst>
      <p:ext uri="{BB962C8B-B14F-4D97-AF65-F5344CB8AC3E}">
        <p14:creationId xmlns:p14="http://schemas.microsoft.com/office/powerpoint/2010/main" val="105036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Background and Aims: Next generation direct-acting antivirals (DAAs), including ABT-493, an NS3/4A protease inhibitor (identified by AbbVie and </a:t>
            </a:r>
            <a:r>
              <a:rPr lang="en-GB" b="0" dirty="0" err="1" smtClean="0"/>
              <a:t>Enanta</a:t>
            </a:r>
            <a:r>
              <a:rPr lang="en-GB" b="0" dirty="0" smtClean="0"/>
              <a:t>) and ABT-530, an NS5A inhibitor, have demonstrated potent antiviral activity against all major HCV genotypes (GTs) in vitro, with little or no loss of potency against common resistance-associated variants. Furthermore, the ABT-493/ABT-530 combination was well-tolerated and achieved high sustained </a:t>
            </a:r>
            <a:r>
              <a:rPr lang="en-GB" b="0" dirty="0" err="1" smtClean="0"/>
              <a:t>virologic</a:t>
            </a:r>
            <a:r>
              <a:rPr lang="en-GB" b="0" dirty="0" smtClean="0"/>
              <a:t> response (SVR) rates in patients with HCV GT1, GT2 and GT3 infection without cirrhosis (SURVEYOR-I/II, Part 1). Here we present data from Part 2 of the SURVEYOR-I study, evaluating the safety and efficacy of ABT-493 and ABT-530 administered for 12 weeks in HCV GT1-infected patients with compensated cirrhosis.</a:t>
            </a:r>
          </a:p>
          <a:p>
            <a:endParaRPr lang="en-GB" b="0" dirty="0" smtClean="0"/>
          </a:p>
          <a:p>
            <a:r>
              <a:rPr lang="en-GB" b="0" dirty="0" smtClean="0"/>
              <a:t>Methods: Treatment-naïve or </a:t>
            </a:r>
            <a:r>
              <a:rPr lang="en-GB" b="0" dirty="0" err="1" smtClean="0"/>
              <a:t>pegylated</a:t>
            </a:r>
            <a:r>
              <a:rPr lang="en-GB" b="0" dirty="0" smtClean="0"/>
              <a:t> interferon/ribavirin treatment-experienced patients with cirrhosis received ABT-493 200 mg + ABT-530 120 mg once daily for 12 weeks. Cirrhosis was determined by either liver biopsy (</a:t>
            </a:r>
            <a:r>
              <a:rPr lang="en-GB" b="0" dirty="0" err="1" smtClean="0"/>
              <a:t>Metavir</a:t>
            </a:r>
            <a:r>
              <a:rPr lang="en-GB" b="0" dirty="0" smtClean="0"/>
              <a:t> F4), </a:t>
            </a:r>
            <a:r>
              <a:rPr lang="en-GB" b="0" dirty="0" err="1" smtClean="0"/>
              <a:t>Fibroscan</a:t>
            </a:r>
            <a:r>
              <a:rPr lang="en-GB" b="0" dirty="0" smtClean="0"/>
              <a:t> (liver stiffness &gt; 14.6 </a:t>
            </a:r>
            <a:r>
              <a:rPr lang="en-GB" b="0" dirty="0" err="1" smtClean="0"/>
              <a:t>KPa</a:t>
            </a:r>
            <a:r>
              <a:rPr lang="en-GB" b="0" dirty="0" smtClean="0"/>
              <a:t>) or serum markers (</a:t>
            </a:r>
            <a:r>
              <a:rPr lang="en-GB" b="0" dirty="0" err="1" smtClean="0"/>
              <a:t>Fibrotest</a:t>
            </a:r>
            <a:r>
              <a:rPr lang="en-GB" b="0" dirty="0" smtClean="0"/>
              <a:t> score ≥ 0.75 and an APRI &gt; 2). SVR at post-treatment week 12 (SVR12; HCV RNA levels determined using Roche COBAS </a:t>
            </a:r>
            <a:r>
              <a:rPr lang="en-GB" b="0" dirty="0" err="1" smtClean="0"/>
              <a:t>TaqMan</a:t>
            </a:r>
            <a:r>
              <a:rPr lang="en-GB" b="0" dirty="0" smtClean="0"/>
              <a:t>® RT-PCR assay [lower limit of detection of 15 IU/mL and lower limit of quantification of 25 IU/mL]) and safety are reported.</a:t>
            </a:r>
          </a:p>
          <a:p>
            <a:endParaRPr lang="en-GB" b="0" dirty="0" smtClean="0"/>
          </a:p>
          <a:p>
            <a:r>
              <a:rPr lang="en-GB" b="0" dirty="0" smtClean="0"/>
              <a:t>Results: A total of 27 patients were enrolled and the population was 74% male, 89% white, 74% GT1a, 85% non-CC IL28B, 26% HCV treatment-experienced, and all reported baseline fibrosis scores of F4. The median (range) HCV RNA log10 IU/mL was 6.7 (5.6-7.3), and 93% had HCV RNA ≥ 6,000,000 IU/mL at baseline. SVR12 was achieved in 26 out of 27 (96%) patients, with one patient experiencing relapse at post-treatment week 4. All adverse events (AEs) were deemed mild or moderate in severity, with no patients reporting severe or serious AEs considered related to study drugs. No patients discontinued treatment prematurely due to AEs and the most frequent AEs reported in &gt;10% of patients were fatigue (11%) and headache (11%). No clinically meaningful abnormal liver function or other laboratory results were observed.</a:t>
            </a:r>
          </a:p>
          <a:p>
            <a:endParaRPr lang="en-GB" b="0" dirty="0" smtClean="0"/>
          </a:p>
          <a:p>
            <a:r>
              <a:rPr lang="en-GB" b="0" dirty="0" smtClean="0"/>
              <a:t>Conclusions: Treatment with the IFN- and ribavirin-free combination of next generation HCV DAAs, ABT-493 and ABT-530, was well-tolerated and achieved high SVR12 rates of 96% following a 12-week treatment regimen in GT1-infected patients with compensated cirrhosis regardless of baseline viral load or prior treatment history.</a:t>
            </a:r>
            <a:endParaRPr lang="en-US" b="0"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693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Background and Aims: Hepatitis C virus (HCV) genotype 3 (GT3) accounts for ∼30% of all cases worldwide and is now considered the most difficult-to-cure genotype. ABT-493, an NS3/4A protease inhibitor identified by AbbVie and </a:t>
            </a:r>
            <a:r>
              <a:rPr lang="en-GB" sz="1100" dirty="0" err="1"/>
              <a:t>Enanta</a:t>
            </a:r>
            <a:r>
              <a:rPr lang="en-GB" sz="1100" dirty="0"/>
              <a:t>, and ABT-530, an NS5A inhibitor, both demonstrated potent </a:t>
            </a:r>
            <a:r>
              <a:rPr lang="en-GB" sz="1100" dirty="0" err="1"/>
              <a:t>pangenotypic</a:t>
            </a:r>
            <a:r>
              <a:rPr lang="en-GB" sz="1100" dirty="0"/>
              <a:t> antiviral activity in vitro and maintained activity against common variants. In Part 1 of the Phase 2 SURVEYOR-II study, once daily ABT-493 300 mg + ABT-530 120 mg for 12weekswaswell tolerated and achieved a sustained </a:t>
            </a:r>
            <a:r>
              <a:rPr lang="en-GB" sz="1100" dirty="0" err="1"/>
              <a:t>virologic</a:t>
            </a:r>
            <a:r>
              <a:rPr lang="en-GB" sz="1100" dirty="0"/>
              <a:t> response (SVR) in 96% (26/27) of treatment-naïve, </a:t>
            </a:r>
            <a:r>
              <a:rPr lang="en-GB" sz="1100" dirty="0" err="1"/>
              <a:t>noncirrhotic</a:t>
            </a:r>
            <a:r>
              <a:rPr lang="en-GB" sz="1100" dirty="0"/>
              <a:t> GT3-infected patients, without </a:t>
            </a:r>
            <a:r>
              <a:rPr lang="en-GB" sz="1100" dirty="0" err="1"/>
              <a:t>virologic</a:t>
            </a:r>
            <a:r>
              <a:rPr lang="en-GB" sz="1100" dirty="0"/>
              <a:t> failures. In Part 2 of the study, a shorter treatment duration of 8 weeks was evaluated.</a:t>
            </a:r>
          </a:p>
          <a:p>
            <a:endParaRPr lang="en-GB" sz="1100" dirty="0"/>
          </a:p>
          <a:p>
            <a:r>
              <a:rPr lang="en-GB" sz="1100" dirty="0"/>
              <a:t>Methods: Treatment-naïve HCV GT3-infected patients without cirrhosis received once daily ABT-493 300 mg + ABT-530 120 mg for 8 weeks. SVR4 (HCV RNA below the lower limit of quantitation [25 IU/mL] at post-treatment week 4) and safety are reported. </a:t>
            </a:r>
          </a:p>
          <a:p>
            <a:endParaRPr lang="en-GB" sz="1100" dirty="0"/>
          </a:p>
          <a:p>
            <a:r>
              <a:rPr lang="en-GB" sz="1100" dirty="0"/>
              <a:t>Results: 29 patients were enrolled: 52% male, 90% white, 86% GT3a, and 62% non-CC IL28B. The median (range) HCV RNA log10 IU/mL was 6.3 (5.0–7.5) and 24% of patients had HCV RNA ≥6M IU/mL at baseline. SVR4 was achieved by 97% (28/29) of patients; SVR12 data will be available at the time of the meeting. No patients experienced </a:t>
            </a:r>
            <a:r>
              <a:rPr lang="en-GB" sz="1100" dirty="0" err="1"/>
              <a:t>virologic</a:t>
            </a:r>
            <a:r>
              <a:rPr lang="en-GB" sz="1100" dirty="0"/>
              <a:t> failure to date. One patient discontinued the study after treatment week 6 (HCV RNA undetectable at this visit) due to intolerance of blood draws. No patients discontinued due to adverse events (AEs) or experienced serious AEs. The majority of AEs were mild in severity, with the most common AEs (&gt;10% of patients) reported for patients being headache and fatigue.</a:t>
            </a:r>
          </a:p>
          <a:p>
            <a:endParaRPr lang="en-GB" sz="1100" dirty="0"/>
          </a:p>
          <a:p>
            <a:r>
              <a:rPr lang="en-GB" sz="1100" dirty="0"/>
              <a:t>Conclusions: The combination of potent next generation antivirals, ABT-493 and ABT-530, co-administered for 8 weeks in treatment-naïve, non-cirrhotic patients with HCV GT3 infection was well tolerated and achieved high SVR rates. These encouraging data warrant confirmation in a larger cohort of GT3-infected patients.</a:t>
            </a:r>
          </a:p>
          <a:p>
            <a:endParaRPr lang="en-GB" b="0"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52505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Introduction: Patients with HCV genotype 3 (GT3) infection and</a:t>
            </a:r>
          </a:p>
          <a:p>
            <a:r>
              <a:rPr lang="en-GB" sz="1100" dirty="0"/>
              <a:t>cirrhosis remain difficult-to-cure in the current era of direct-acting</a:t>
            </a:r>
          </a:p>
          <a:p>
            <a:r>
              <a:rPr lang="en-US" sz="1100" dirty="0"/>
              <a:t>antiviral (DAA) therapy. ABT-493 (NS3/4A protease inhibitor</a:t>
            </a:r>
          </a:p>
          <a:p>
            <a:r>
              <a:rPr lang="en-GB" sz="1100" dirty="0"/>
              <a:t>identified by AbbVie and </a:t>
            </a:r>
            <a:r>
              <a:rPr lang="en-GB" sz="1100" dirty="0" err="1"/>
              <a:t>Enanta</a:t>
            </a:r>
            <a:r>
              <a:rPr lang="en-GB" sz="1100" dirty="0"/>
              <a:t>) and ABT-530 (NS5A inhibitor)</a:t>
            </a:r>
          </a:p>
          <a:p>
            <a:r>
              <a:rPr lang="en-GB" sz="1100" dirty="0"/>
              <a:t>have shown good tolerability and high response rates in GT3-infected</a:t>
            </a:r>
          </a:p>
          <a:p>
            <a:r>
              <a:rPr lang="en-GB" sz="1100" dirty="0"/>
              <a:t>patients without cirrhosis. Here we evaluate the efficacy and safety of</a:t>
            </a:r>
          </a:p>
          <a:p>
            <a:r>
              <a:rPr lang="en-GB" sz="1100" dirty="0"/>
              <a:t>ABT-493 + ABT-530 with or without ribavirin (RBV) in GT3-infected</a:t>
            </a:r>
          </a:p>
          <a:p>
            <a:r>
              <a:rPr lang="en-US" sz="1100" dirty="0"/>
              <a:t>patients with cirrhosis.</a:t>
            </a:r>
          </a:p>
          <a:p>
            <a:endParaRPr lang="en-GB" sz="1100" dirty="0"/>
          </a:p>
          <a:p>
            <a:r>
              <a:rPr lang="en-GB" sz="1100" dirty="0"/>
              <a:t>Material and Methods: Treatment-naive GT3-infected patients with</a:t>
            </a:r>
          </a:p>
          <a:p>
            <a:r>
              <a:rPr lang="en-GB" sz="1100" dirty="0"/>
              <a:t>compensated cirrhosis were randomised to receive once-daily</a:t>
            </a:r>
          </a:p>
          <a:p>
            <a:r>
              <a:rPr lang="en-GB" sz="1100" dirty="0"/>
              <a:t>300 mg ABT-493 + 120 mg ABT-530, either with or without </a:t>
            </a:r>
            <a:r>
              <a:rPr lang="en-GB" sz="1100" dirty="0" err="1"/>
              <a:t>oncedaily</a:t>
            </a:r>
            <a:endParaRPr lang="en-GB" sz="1100" dirty="0"/>
          </a:p>
          <a:p>
            <a:r>
              <a:rPr lang="en-GB" sz="1100" dirty="0"/>
              <a:t>800 mg RBV for 12 weeks. Efficacy was assessed by sustained</a:t>
            </a:r>
          </a:p>
          <a:p>
            <a:r>
              <a:rPr lang="en-GB" sz="1100" dirty="0" err="1"/>
              <a:t>virologic</a:t>
            </a:r>
            <a:r>
              <a:rPr lang="en-GB" sz="1100" dirty="0"/>
              <a:t> response (HCV RNA &lt;25 IU/mL) at post-treatment week 12</a:t>
            </a:r>
          </a:p>
          <a:p>
            <a:r>
              <a:rPr lang="en-GB" sz="1100" dirty="0"/>
              <a:t>(SVR12). Baseline samples were sequenced to assess the presence of</a:t>
            </a:r>
          </a:p>
          <a:p>
            <a:r>
              <a:rPr lang="en-GB" sz="1100" dirty="0"/>
              <a:t>resistance-associated variants (RAVs) in NS3 or NS5A. Safety is</a:t>
            </a:r>
          </a:p>
          <a:p>
            <a:r>
              <a:rPr lang="en-US" sz="1100" dirty="0"/>
              <a:t>reported in all patients.</a:t>
            </a:r>
            <a:endParaRPr lang="en-GB" sz="1100" dirty="0"/>
          </a:p>
          <a:p>
            <a:endParaRPr lang="en-GB" sz="1100" dirty="0"/>
          </a:p>
          <a:p>
            <a:r>
              <a:rPr lang="en-GB" sz="1100" dirty="0"/>
              <a:t>Results: Forty-eight patients with cirrhosis were enrolled (65% non-</a:t>
            </a:r>
          </a:p>
          <a:p>
            <a:r>
              <a:rPr lang="en-GB" sz="1100" dirty="0"/>
              <a:t>CC IL28B genotype, 65% male, mean age 55, mean viral load</a:t>
            </a:r>
          </a:p>
          <a:p>
            <a:r>
              <a:rPr lang="en-GB" sz="1100" dirty="0"/>
              <a:t>6.3 log10 IU/mL). Baseline sequencing results were available for</a:t>
            </a:r>
          </a:p>
          <a:p>
            <a:r>
              <a:rPr lang="en-GB" sz="1100" dirty="0"/>
              <a:t>samples from 46 patients: 7 (15%) had variants in NS3 only, 7 (15%)</a:t>
            </a:r>
          </a:p>
          <a:p>
            <a:r>
              <a:rPr lang="en-GB" sz="1100" dirty="0"/>
              <a:t>had variants in NS5A only, and 3 (7%) had variants in both targets.</a:t>
            </a:r>
          </a:p>
          <a:p>
            <a:r>
              <a:rPr lang="en-GB" sz="1100" dirty="0"/>
              <a:t>SVR4 was achieved in 24/24 (100%) and 24/24 (100%) of patients</a:t>
            </a:r>
          </a:p>
          <a:p>
            <a:r>
              <a:rPr lang="en-GB" sz="1100" dirty="0"/>
              <a:t>following 12 weeks of treatment with and without RBV, respectively.</a:t>
            </a:r>
          </a:p>
          <a:p>
            <a:r>
              <a:rPr lang="en-GB" sz="1100" dirty="0"/>
              <a:t>To date, no patient has relapsed after the post-treatment week 4 visit.</a:t>
            </a:r>
          </a:p>
          <a:p>
            <a:r>
              <a:rPr lang="en-GB" sz="1100" dirty="0"/>
              <a:t>The most common adverse events (AEs) were more frequently</a:t>
            </a:r>
          </a:p>
          <a:p>
            <a:r>
              <a:rPr lang="en-GB" sz="1100" dirty="0"/>
              <a:t>observed in the RBV-containing arm than the RBV-free arm</a:t>
            </a:r>
          </a:p>
          <a:p>
            <a:r>
              <a:rPr lang="en-US" sz="1100" dirty="0"/>
              <a:t>(headache 33 vs 13%, fatigue 25 vs 8%, and nausea 21% vs 8%,</a:t>
            </a:r>
          </a:p>
          <a:p>
            <a:r>
              <a:rPr lang="en-GB" sz="1100" dirty="0"/>
              <a:t>respectively). Three patients experienced serious AEs, of which 1</a:t>
            </a:r>
          </a:p>
          <a:p>
            <a:r>
              <a:rPr lang="en-GB" sz="1100" dirty="0"/>
              <a:t>event (delusional disorder) was considered related to DAAs and RBV</a:t>
            </a:r>
          </a:p>
          <a:p>
            <a:r>
              <a:rPr lang="en-GB" sz="1100" dirty="0"/>
              <a:t>(in a patient with admitted amphetamine and alcohol use) and 1</a:t>
            </a:r>
          </a:p>
          <a:p>
            <a:r>
              <a:rPr lang="en-GB" sz="1100" dirty="0"/>
              <a:t>event (anaemia) was considered related to RBV. There were no</a:t>
            </a:r>
          </a:p>
          <a:p>
            <a:r>
              <a:rPr lang="en-GB" sz="1100" dirty="0"/>
              <a:t>discontinuations due to AEs and no patients experienced</a:t>
            </a:r>
          </a:p>
          <a:p>
            <a:r>
              <a:rPr lang="en-US" sz="1100" dirty="0"/>
              <a:t>aminotransferase elevations above baseline.</a:t>
            </a:r>
          </a:p>
          <a:p>
            <a:endParaRPr lang="en-GB" sz="1100" dirty="0"/>
          </a:p>
          <a:p>
            <a:r>
              <a:rPr lang="en-GB" sz="1100" dirty="0"/>
              <a:t>Conclusion: ABT-493 + ABT-530 with or without RBV for 12 weeks</a:t>
            </a:r>
          </a:p>
          <a:p>
            <a:r>
              <a:rPr lang="en-GB" sz="1100" dirty="0"/>
              <a:t>was well tolerated in treatment-naive GT3-infected patients with</a:t>
            </a:r>
          </a:p>
          <a:p>
            <a:r>
              <a:rPr lang="en-GB" sz="1100" dirty="0"/>
              <a:t>cirrhosis, achieving SVR4 rates of 100% regardless of the presence of</a:t>
            </a:r>
          </a:p>
          <a:p>
            <a:r>
              <a:rPr lang="en-GB" sz="1100" dirty="0"/>
              <a:t>baseline NS3 and/or NS5A variants. SVR12 results will be presented.</a:t>
            </a:r>
          </a:p>
          <a:p>
            <a:r>
              <a:rPr lang="en-GB" sz="1100" dirty="0"/>
              <a:t>Based on these promising results, the combination of 300 mg ABT-</a:t>
            </a:r>
          </a:p>
          <a:p>
            <a:r>
              <a:rPr lang="en-GB" sz="1100" dirty="0"/>
              <a:t>493 + 120 mg ABT-530 without RBV is now being examined in a</a:t>
            </a:r>
          </a:p>
          <a:p>
            <a:r>
              <a:rPr lang="en-GB" sz="1100" dirty="0"/>
              <a:t>larger cohort of GT3-infected patients with cirrhosis, including</a:t>
            </a:r>
          </a:p>
          <a:p>
            <a:r>
              <a:rPr lang="en-US" sz="1100" dirty="0"/>
              <a:t>treatment-experienced</a:t>
            </a:r>
            <a:endParaRPr lang="en-GB" sz="1100" dirty="0"/>
          </a:p>
          <a:p>
            <a:endParaRPr lang="en-US" b="1"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6129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Next-generation HCV direct-acting antivirals ABT-493, an NS3/4A protease inhibitor identified by AbbVie and </a:t>
            </a:r>
            <a:r>
              <a:rPr lang="en-GB" dirty="0" err="1" smtClean="0"/>
              <a:t>Enanta</a:t>
            </a:r>
            <a:r>
              <a:rPr lang="en-GB" dirty="0" smtClean="0"/>
              <a:t>, and ABT-530, an NS5A inhibitor, demonstrated potent </a:t>
            </a:r>
            <a:r>
              <a:rPr lang="en-GB" dirty="0" err="1" smtClean="0"/>
              <a:t>pangenotypic</a:t>
            </a:r>
            <a:r>
              <a:rPr lang="en-GB" dirty="0" smtClean="0"/>
              <a:t> in vitro antiviral activity, with a high barrier to resistance and maintenance of activity against common resistance-associated variants. Part 2 of the SURVEYOR-I study evaluates the efficacy and safety of ABT-493 and ABT-530 co-administered for 12 weeks in non-cirrhotic patients with HCV genotypes 4, 5, or 6 infection. </a:t>
            </a:r>
          </a:p>
          <a:p>
            <a:endParaRPr lang="en-GB" dirty="0" smtClean="0"/>
          </a:p>
          <a:p>
            <a:r>
              <a:rPr lang="en-GB" dirty="0" smtClean="0"/>
              <a:t>Methods: Treatment-naïve or </a:t>
            </a:r>
            <a:r>
              <a:rPr lang="en-GB" dirty="0" err="1" smtClean="0"/>
              <a:t>pegylated</a:t>
            </a:r>
            <a:r>
              <a:rPr lang="en-GB" dirty="0" smtClean="0"/>
              <a:t> interferon/ribavirin treatment-experienced patients received once-daily ABT-493 300 mg + ABT-530 120 mg for 12 weeks. Sustained </a:t>
            </a:r>
            <a:r>
              <a:rPr lang="en-GB" dirty="0" err="1" smtClean="0"/>
              <a:t>virologic</a:t>
            </a:r>
            <a:r>
              <a:rPr lang="en-GB" dirty="0" smtClean="0"/>
              <a:t> response at post-treatment week 4 (SVR4; HCV RNA measured using COBAS </a:t>
            </a:r>
            <a:r>
              <a:rPr lang="en-GB" dirty="0" err="1" smtClean="0"/>
              <a:t>TaqMan</a:t>
            </a:r>
            <a:r>
              <a:rPr lang="en-GB" dirty="0" smtClean="0"/>
              <a:t>® RT-PCR [lower limit of detection of 15 IU/mL and lower limit of quantitation of 25 IU/mL]) and safety data are reported.</a:t>
            </a:r>
          </a:p>
          <a:p>
            <a:endParaRPr lang="en-GB" dirty="0" smtClean="0"/>
          </a:p>
          <a:p>
            <a:r>
              <a:rPr lang="en-GB" dirty="0" smtClean="0"/>
              <a:t>Results: A total of 34 patients with genotype 4 (n=22; 65%), 5 (n=1; 3%), or 6 (n=11; 32%) infection were enrolled: 53% male, 59% white, 62% had non-CC IL28B, and 15% were treatment-experienced. The median (range) HCV RNA log10 IU/mL was 6.4 (4.6 – 7.4) at baseline, and 35% of patients had HCV RNA ≥ 6,000,000 IU/</a:t>
            </a:r>
            <a:r>
              <a:rPr lang="en-GB" dirty="0" err="1" smtClean="0"/>
              <a:t>mL.</a:t>
            </a:r>
            <a:r>
              <a:rPr lang="en-GB" dirty="0" smtClean="0"/>
              <a:t> SVR4 was achieved by all 34 (100%) patients; SVR at post-treatment week 12 (SVR12) and baseline resistance data will be available for presentation. Adverse events (AEs) reported were deemed mostly Grade 1 (mild) in severity, with most common AEs being headache, </a:t>
            </a:r>
            <a:r>
              <a:rPr lang="en-GB" dirty="0" err="1" smtClean="0"/>
              <a:t>diarrhea</a:t>
            </a:r>
            <a:r>
              <a:rPr lang="en-GB" dirty="0" smtClean="0"/>
              <a:t>, and fatigue. No Grade 3 (severe) or higher AEs, serious AEs, premature discontinuations due to AEs were reported. While receiving therapy, no liver function or other laboratory abnormalities were observed.</a:t>
            </a:r>
          </a:p>
          <a:p>
            <a:endParaRPr lang="en-GB" dirty="0" smtClean="0"/>
          </a:p>
          <a:p>
            <a:r>
              <a:rPr lang="en-GB" dirty="0" smtClean="0"/>
              <a:t>Conclusions: The combination of highly potent next generation direct-acting antivirals ABT-493 and ABT-530 was well tolerated and demonstrated 100% SVR4 in non-cirrhotic patients with genotype 4, 5, or 6 infection. These results along with previously reported promising efficacy in GT1, 2, and 3 infection establish potent clinical </a:t>
            </a:r>
            <a:r>
              <a:rPr lang="en-GB" dirty="0" err="1" smtClean="0"/>
              <a:t>pangenotypic</a:t>
            </a:r>
            <a:r>
              <a:rPr lang="en-GB" dirty="0" smtClean="0"/>
              <a:t> activity of this RBV-free once daily ABT-493 + ABT-530 regimen.</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7109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Hepatitis C viral (HCV) infection is a global health problem affecting over 170 million people worldwide. HCV genotype 3 (GT3) infection is commonly found in Latin America (5%&gt;30%), Europe (20%&gt;40%) and Asia (30%&gt;45%), and affects 12% of HCV patients in the United States. Studies have shown that the combination of </a:t>
            </a:r>
            <a:r>
              <a:rPr lang="en-GB" dirty="0" err="1" smtClean="0"/>
              <a:t>sofosbuvir</a:t>
            </a:r>
            <a:r>
              <a:rPr lang="en-GB" dirty="0" smtClean="0"/>
              <a:t> (SOF) and </a:t>
            </a:r>
            <a:r>
              <a:rPr lang="en-GB" dirty="0" err="1" smtClean="0"/>
              <a:t>daclatasvir</a:t>
            </a:r>
            <a:r>
              <a:rPr lang="en-GB" dirty="0" smtClean="0"/>
              <a:t> (DCV) achieved 12-week sustained </a:t>
            </a:r>
            <a:r>
              <a:rPr lang="en-GB" dirty="0" err="1" smtClean="0"/>
              <a:t>virologic</a:t>
            </a:r>
            <a:r>
              <a:rPr lang="en-GB" dirty="0" smtClean="0"/>
              <a:t> response (SVR12) in 96% of HCV GT3-infected, treatment-naive patients without cirrhosis following a 12-week treatment regimen. Currently, 2 next-generation direct-acting antiviral agents (DAA), ABT-493 (identified by AbbVie and </a:t>
            </a:r>
            <a:r>
              <a:rPr lang="en-GB" dirty="0" err="1" smtClean="0"/>
              <a:t>Enanta</a:t>
            </a:r>
            <a:r>
              <a:rPr lang="en-GB" dirty="0" smtClean="0"/>
              <a:t>), an HCV NS 3/4A protease inhibitor and ABT-530, an NS5A inhibitor, are being developed for the treatment of all 6 major HCV genotypes. In a phase 2b study (M14-868 Part 1), promising efficacy and safety results were obtained in GT3-infected patients receiving ABT-493 and ABT-530 for 12 weeks. In this phase 3 study, the efficacy and safety of ABT-493 and ABT-530 combination will be confirmed in treatment-naive non-cirrhotic HCV GT3-infected patients and directly compared to the standard-of-care SOF + DCV regimen.</a:t>
            </a:r>
          </a:p>
          <a:p>
            <a:endParaRPr lang="en-GB" dirty="0" smtClean="0"/>
          </a:p>
          <a:p>
            <a:r>
              <a:rPr lang="en-GB" dirty="0" smtClean="0"/>
              <a:t>Results: This is a Phase 3, randomized, open-label, active-controlled, </a:t>
            </a:r>
            <a:r>
              <a:rPr lang="en-GB" dirty="0" err="1" smtClean="0"/>
              <a:t>multicenter</a:t>
            </a:r>
            <a:r>
              <a:rPr lang="en-GB" dirty="0" smtClean="0"/>
              <a:t> study. Patients will be randomized approximately 2:1 across 2 arms. Arm A will </a:t>
            </a:r>
            <a:r>
              <a:rPr lang="en-GB" dirty="0" err="1" smtClean="0"/>
              <a:t>enroll</a:t>
            </a:r>
            <a:r>
              <a:rPr lang="en-GB" dirty="0" smtClean="0"/>
              <a:t> approximately 230 HCV GT3-infected, treatment-naïve patients without cirrhosis who will receive ABT-493/ABT-530 300 mg/120 mg QD for 12 weeks. Arm B will </a:t>
            </a:r>
            <a:r>
              <a:rPr lang="en-GB" dirty="0" err="1" smtClean="0"/>
              <a:t>enroll</a:t>
            </a:r>
            <a:r>
              <a:rPr lang="en-GB" dirty="0" smtClean="0"/>
              <a:t> approximately 115 HCV GT3-infected, treatment-naïve patients without cirrhosis who will receive SOF 400 mg + DCV 60 mg QD for 12 weeks. Patients who complete or prematurely discontinue the treatment will be followed for 24 weeks after their last dose of study drugs to evaluate efficacy and the emergence and persistence of viral variants. The first primary objective of this study is to demonstrate non-inferiority of the ABT-493/ABT-530 regimen compared to SOF+DCV by </a:t>
            </a:r>
            <a:r>
              <a:rPr lang="en-GB" dirty="0" err="1" smtClean="0"/>
              <a:t>analyzing</a:t>
            </a:r>
            <a:r>
              <a:rPr lang="en-GB" dirty="0" smtClean="0"/>
              <a:t> the percentage of patients achieving SVR12 following 12 weeks of treatment with ABT-493/ABT-530. Additionally, pharmacokinetics of the study drugs will be </a:t>
            </a:r>
            <a:r>
              <a:rPr lang="en-GB" dirty="0" err="1" smtClean="0"/>
              <a:t>analyzed</a:t>
            </a:r>
            <a:r>
              <a:rPr lang="en-GB" dirty="0" smtClean="0"/>
              <a:t> in the study.</a:t>
            </a:r>
          </a:p>
          <a:p>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56936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Hepatitis C virus (HCV) regimens that contain 3 potent direct-acting antiviral agents, each targeting different steps in the viral life cycle, may prevent the emergence of resistance increase antiviral efficacy, and permit a shorter duration of therapy. The aim of Part A of the C-CREST 1 and 2 studies was to evaluate the safety and efficacy of once-daily 3-drug regimens for 8 weeks, including </a:t>
            </a:r>
            <a:r>
              <a:rPr lang="en-GB" dirty="0" err="1" smtClean="0"/>
              <a:t>grazoprevir</a:t>
            </a:r>
            <a:r>
              <a:rPr lang="en-GB" dirty="0" smtClean="0"/>
              <a:t> (GZR), an NS3/4A protease inhibitor; </a:t>
            </a:r>
            <a:r>
              <a:rPr lang="en-GB" dirty="0" err="1" smtClean="0"/>
              <a:t>elbasvir</a:t>
            </a:r>
            <a:r>
              <a:rPr lang="en-GB" dirty="0" smtClean="0"/>
              <a:t> (EBR) or MK-8408, NS5A inhibitors; and MK-3682, an NS5B polymerase inhibitor.</a:t>
            </a:r>
          </a:p>
          <a:p>
            <a:endParaRPr lang="en-GB" dirty="0" smtClean="0"/>
          </a:p>
          <a:p>
            <a:r>
              <a:rPr lang="en-GB" dirty="0" smtClean="0"/>
              <a:t>Methods: These were randomized, open-label, dose-ranging Phase 2 studies in treatment-naïve, </a:t>
            </a:r>
            <a:r>
              <a:rPr lang="en-GB" dirty="0" err="1" smtClean="0"/>
              <a:t>noncirrhotic</a:t>
            </a:r>
            <a:r>
              <a:rPr lang="en-GB" dirty="0" smtClean="0"/>
              <a:t> patients with HCV genotype (GT)1, 2 (C-CREST-1) or 3 (C-CREST-2) infection. Patients received EBR 50 mg/MK-3682 300 mg or 450 mg/GZR 100 mg or GZR 100 mg/MK-8408 60 mg/MK-3682 300 mg or 450 mg. All patients were treated for 8 weeks and followed for 24 weeks after completion of therapy. The primary efficacy endpoint was sustained </a:t>
            </a:r>
            <a:r>
              <a:rPr lang="en-GB" dirty="0" err="1" smtClean="0"/>
              <a:t>virologic</a:t>
            </a:r>
            <a:r>
              <a:rPr lang="en-GB" dirty="0" smtClean="0"/>
              <a:t> response at follow-up week (FUW) 12 (SVR12); the secondary efficacy outcome was SVR24. Analysis of HCV resistance-associated variants (RAVs) was performed at baseline in all patients, and at failure and during follow-up in those with </a:t>
            </a:r>
            <a:r>
              <a:rPr lang="en-GB" dirty="0" err="1" smtClean="0"/>
              <a:t>virologic</a:t>
            </a:r>
            <a:r>
              <a:rPr lang="en-GB" dirty="0" smtClean="0"/>
              <a:t> failure.</a:t>
            </a:r>
          </a:p>
          <a:p>
            <a:endParaRPr lang="en-GB" dirty="0" smtClean="0"/>
          </a:p>
          <a:p>
            <a:r>
              <a:rPr lang="en-GB" dirty="0" smtClean="0"/>
              <a:t>Results: 240 patients were enrolled (GT1a, n=46; GT1b, n=47; GT2, n=61; GT3, n=86). All patients completed the full 8 weeks of dosing and have FUW12 data. Across treatment arms, 98% (45/46) of GT1a and 98% (46/47) GT1b patients achieved SVR12. The GZR/MK-8408/MK-3682 (450 mg) regimen achieved SVR12 in 94% (15/16) of GT2 patients and 91% (20/22) of GT3 patients. To date, there have been no relapses between FUW12 and FUW24. Based on population sequencing, high rates of SVR were maintained in patients with NS5A RAVs at baseline. Data for the NS3, NS5A and NS5B loci by next-generation sequencing will be presented. Treatments were generally safe and well tolerated, with no discontinuations due to adverse events and no cardiac or renal signals.</a:t>
            </a:r>
          </a:p>
          <a:p>
            <a:endParaRPr lang="en-GB" dirty="0" smtClean="0"/>
          </a:p>
          <a:p>
            <a:r>
              <a:rPr lang="en-GB" dirty="0" smtClean="0"/>
              <a:t>Conclusions: An 8-week regimen of GZR/MK-8408/MK-3682 (450 mg) was highly effective, with SVR12 &gt;90% in treatment-naïve, </a:t>
            </a:r>
            <a:r>
              <a:rPr lang="en-GB" dirty="0" err="1" smtClean="0"/>
              <a:t>noncirrhotic</a:t>
            </a:r>
            <a:r>
              <a:rPr lang="en-GB" dirty="0" smtClean="0"/>
              <a:t> patients with HCV GT1, 2 or 3 infection, including those with NS5A RAVs at baseline. SVR24 has remained high, demonstrating sustained response following completion of therapy. Based on the results of Part A, GZR/MK-8408/MK-3682 (450 mg) is being evaluated further in Part B of C-CREST 1 and 2, which includes HCV-infected patients with cirrhosis, prior treatment failure, and HIV/HCV co-infection.</a:t>
            </a:r>
          </a:p>
          <a:p>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183184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a:p>
            <a:r>
              <a:rPr lang="en-GB" sz="1100" dirty="0"/>
              <a:t>Background and Aims: HCV-infected patients who have been</a:t>
            </a:r>
          </a:p>
          <a:p>
            <a:r>
              <a:rPr lang="en-GB" sz="1100" dirty="0"/>
              <a:t>unsuccessfully treated with DAAs have limited re-treatment</a:t>
            </a:r>
          </a:p>
          <a:p>
            <a:r>
              <a:rPr lang="en-GB" sz="1100" dirty="0"/>
              <a:t>options. Two Phase 2 studies, GS-US-367-1168 and GS-US-367-</a:t>
            </a:r>
          </a:p>
          <a:p>
            <a:r>
              <a:rPr lang="en-US" sz="1100" dirty="0"/>
              <a:t>1169, evaluated </a:t>
            </a:r>
            <a:r>
              <a:rPr lang="en-US" sz="1100" dirty="0" err="1"/>
              <a:t>sofosbuvir</a:t>
            </a:r>
            <a:r>
              <a:rPr lang="en-US" sz="1100" dirty="0"/>
              <a:t>/</a:t>
            </a:r>
            <a:r>
              <a:rPr lang="en-US" sz="1100" dirty="0" err="1"/>
              <a:t>velpatasvir</a:t>
            </a:r>
            <a:r>
              <a:rPr lang="en-US" sz="1100" dirty="0"/>
              <a:t> (SOF/VEL, 400 mg/100 mg) +</a:t>
            </a:r>
          </a:p>
          <a:p>
            <a:r>
              <a:rPr lang="en-GB" sz="1100" dirty="0"/>
              <a:t>GS-9857 (100 mg) administered once daily for 12 weeks in</a:t>
            </a:r>
          </a:p>
          <a:p>
            <a:r>
              <a:rPr lang="en-GB" sz="1100" dirty="0"/>
              <a:t>treatment-experienced genotype (GT) 1–6 infected patients with or</a:t>
            </a:r>
          </a:p>
          <a:p>
            <a:r>
              <a:rPr lang="en-GB" sz="1100" dirty="0"/>
              <a:t>without cirrhosis, including those who were previously treated with</a:t>
            </a:r>
          </a:p>
          <a:p>
            <a:r>
              <a:rPr lang="en-US" sz="1100" dirty="0"/>
              <a:t>DAAs.</a:t>
            </a:r>
          </a:p>
          <a:p>
            <a:endParaRPr lang="en-US" sz="1100" dirty="0"/>
          </a:p>
          <a:p>
            <a:r>
              <a:rPr lang="en-GB" sz="1100" dirty="0"/>
              <a:t>Methods: Patients with </a:t>
            </a:r>
            <a:r>
              <a:rPr lang="en-GB" sz="1100" dirty="0" err="1"/>
              <a:t>virologic</a:t>
            </a:r>
            <a:r>
              <a:rPr lang="en-GB" sz="1100" dirty="0"/>
              <a:t> failure to prior treatment with</a:t>
            </a:r>
          </a:p>
          <a:p>
            <a:r>
              <a:rPr lang="en-GB" sz="1100" dirty="0" err="1"/>
              <a:t>pegylated</a:t>
            </a:r>
            <a:r>
              <a:rPr lang="en-GB" sz="1100" dirty="0"/>
              <a:t>-interferon (Peg-IFN) plus RBV (GT 2-6) or any DAA (GT 2-</a:t>
            </a:r>
          </a:p>
          <a:p>
            <a:r>
              <a:rPr lang="en-GB" sz="1100" dirty="0"/>
              <a:t>6), NS5A-inhibitor or multiple classes of DAAs (GT1) ― Peg-IFN } RBV</a:t>
            </a:r>
          </a:p>
          <a:p>
            <a:r>
              <a:rPr lang="en-GB" sz="1100" dirty="0"/>
              <a:t>regimens received open-label SOF/VEL + GS-9857 for 12 weeks. The</a:t>
            </a:r>
          </a:p>
          <a:p>
            <a:r>
              <a:rPr lang="en-GB" sz="1100" dirty="0"/>
              <a:t>primary endpoint was sustained </a:t>
            </a:r>
            <a:r>
              <a:rPr lang="en-GB" sz="1100" dirty="0" err="1"/>
              <a:t>virologic</a:t>
            </a:r>
            <a:r>
              <a:rPr lang="en-GB" sz="1100" dirty="0"/>
              <a:t> response 12 weeks after</a:t>
            </a:r>
          </a:p>
          <a:p>
            <a:r>
              <a:rPr lang="en-GB" sz="1100" dirty="0"/>
              <a:t>treatment (SVR12) assessed by the CAP/CTM HCV 2.0 assay (LLOQ =</a:t>
            </a:r>
          </a:p>
          <a:p>
            <a:r>
              <a:rPr lang="en-GB" sz="1100" dirty="0"/>
              <a:t>15 IU/mL). NS5A, NS3, and NS5B regions were amplified and deep</a:t>
            </a:r>
          </a:p>
          <a:p>
            <a:r>
              <a:rPr lang="en-GB" sz="1100" dirty="0"/>
              <a:t>sequenced (&lt;1% </a:t>
            </a:r>
            <a:r>
              <a:rPr lang="en-GB" sz="1100" dirty="0" err="1"/>
              <a:t>cutoff</a:t>
            </a:r>
            <a:r>
              <a:rPr lang="en-GB" sz="1100" dirty="0"/>
              <a:t> ) at baseline and at the time of </a:t>
            </a:r>
            <a:r>
              <a:rPr lang="en-GB" sz="1100" dirty="0" err="1"/>
              <a:t>virologic</a:t>
            </a:r>
            <a:r>
              <a:rPr lang="en-GB" sz="1100" dirty="0"/>
              <a:t> failure. </a:t>
            </a:r>
            <a:br>
              <a:rPr lang="en-GB" sz="1100" dirty="0"/>
            </a:br>
            <a:endParaRPr lang="en-GB" sz="1100" dirty="0"/>
          </a:p>
          <a:p>
            <a:r>
              <a:rPr lang="en-GB" sz="1100" dirty="0"/>
              <a:t>Results: A total of 128 patients (49% GT1, 16% GT2, 27% GT3, 5% GT4,</a:t>
            </a:r>
          </a:p>
          <a:p>
            <a:r>
              <a:rPr lang="en-GB" sz="1100" dirty="0"/>
              <a:t>and 2% GT6) were treated: 75% male, 82% white, 73% with non-CC</a:t>
            </a:r>
          </a:p>
          <a:p>
            <a:r>
              <a:rPr lang="en-GB" sz="1100" dirty="0"/>
              <a:t>IL28B allele(s), and 48% with cirrhosis. SVR12 results and the</a:t>
            </a:r>
          </a:p>
          <a:p>
            <a:r>
              <a:rPr lang="en-GB" sz="1100" dirty="0"/>
              <a:t>number of prior DAA-classes patients had failed prior to </a:t>
            </a:r>
            <a:r>
              <a:rPr lang="en-GB" sz="1100" dirty="0" err="1"/>
              <a:t>enrollment</a:t>
            </a:r>
            <a:endParaRPr lang="en-GB" sz="1100" dirty="0"/>
          </a:p>
          <a:p>
            <a:r>
              <a:rPr lang="en-GB" sz="1100" dirty="0"/>
              <a:t>are shown in the Table. Overall, 27% were NS5A-experienced,</a:t>
            </a:r>
          </a:p>
          <a:p>
            <a:r>
              <a:rPr lang="en-GB" sz="1100" dirty="0"/>
              <a:t>52% were non-NS5A, DAA-experienced, and 21% had no prior</a:t>
            </a:r>
          </a:p>
          <a:p>
            <a:r>
              <a:rPr lang="en-GB" sz="1100" dirty="0"/>
              <a:t>DAA-experience. Baseline RAVs were detected in 60% of patients</a:t>
            </a:r>
          </a:p>
          <a:p>
            <a:r>
              <a:rPr lang="en-GB" sz="1100" dirty="0"/>
              <a:t>(20% NS5A; 15% NS3, 2% NS5B (no S282 T), and 23% had resistance to</a:t>
            </a:r>
          </a:p>
          <a:p>
            <a:r>
              <a:rPr lang="en-GB" sz="1100" dirty="0"/>
              <a:t>multiple classes). One GT3 patient with cirrhosis and NS5A RAV,</a:t>
            </a:r>
          </a:p>
          <a:p>
            <a:r>
              <a:rPr lang="en-GB" sz="1100" dirty="0"/>
              <a:t>Y93H, detected at baseline relapsed at post-treatment week 8. Final</a:t>
            </a:r>
          </a:p>
          <a:p>
            <a:r>
              <a:rPr lang="en-GB" sz="1100" dirty="0"/>
              <a:t>NS5B, NS5A, and NS3 RAVs detected at the time of relapse will</a:t>
            </a:r>
          </a:p>
          <a:p>
            <a:r>
              <a:rPr lang="en-GB" sz="1100" dirty="0"/>
              <a:t>be presented. Frequently reported adverse events (AE, &gt;10%) were</a:t>
            </a:r>
          </a:p>
          <a:p>
            <a:r>
              <a:rPr lang="en-GB" sz="1100" dirty="0"/>
              <a:t>headache, fatigue, </a:t>
            </a:r>
            <a:r>
              <a:rPr lang="en-GB" sz="1100" dirty="0" err="1"/>
              <a:t>diarrhea</a:t>
            </a:r>
            <a:r>
              <a:rPr lang="en-GB" sz="1100" dirty="0"/>
              <a:t>, and nausea; most were mild or</a:t>
            </a:r>
          </a:p>
          <a:p>
            <a:r>
              <a:rPr lang="en-GB" sz="1100" dirty="0"/>
              <a:t>moderate in severity. One patient (&lt;1%) experienced a serious AE of</a:t>
            </a:r>
          </a:p>
          <a:p>
            <a:r>
              <a:rPr lang="en-GB" sz="1100" dirty="0"/>
              <a:t>gastroenteritis (&lt;1%); and 1 patient discontinued treatment early due</a:t>
            </a:r>
          </a:p>
          <a:p>
            <a:r>
              <a:rPr lang="en-GB" sz="1100" dirty="0"/>
              <a:t>to an AE of gastritis at Week 9 and achieved SVR12; both were</a:t>
            </a:r>
          </a:p>
          <a:p>
            <a:r>
              <a:rPr lang="en-GB" sz="1100" dirty="0"/>
              <a:t>considered not related to the study drugs by the investigator. No</a:t>
            </a:r>
          </a:p>
          <a:p>
            <a:r>
              <a:rPr lang="en-GB" sz="1100" dirty="0"/>
              <a:t>clinically significant laboratory abnormalities were observed.</a:t>
            </a:r>
          </a:p>
          <a:p>
            <a:endParaRPr lang="en-GB" sz="1100" dirty="0"/>
          </a:p>
          <a:p>
            <a:r>
              <a:rPr lang="en-GB" sz="1100" dirty="0"/>
              <a:t>Conclusions: Treatment with SOF/VEL + GS-9857 for 12 weeks in</a:t>
            </a:r>
          </a:p>
          <a:p>
            <a:r>
              <a:rPr lang="en-GB" sz="1100" dirty="0"/>
              <a:t>treatment-experienced GT1-6 HCV-infected patients resulted in a</a:t>
            </a:r>
          </a:p>
          <a:p>
            <a:r>
              <a:rPr lang="en-GB" sz="1100" dirty="0"/>
              <a:t>high SVR12 rate, including those who failed prior DAA(s)-containing</a:t>
            </a:r>
          </a:p>
          <a:p>
            <a:r>
              <a:rPr lang="en-GB" sz="1100" dirty="0"/>
              <a:t>regimens. SOF/VEL + GS-9857was safe </a:t>
            </a:r>
            <a:r>
              <a:rPr lang="en-GB" sz="1100" dirty="0" err="1"/>
              <a:t>andwell</a:t>
            </a:r>
            <a:r>
              <a:rPr lang="en-GB" sz="1100" dirty="0"/>
              <a:t> tolerated. This 3 drug</a:t>
            </a:r>
          </a:p>
          <a:p>
            <a:r>
              <a:rPr lang="en-GB" sz="1100" dirty="0"/>
              <a:t>combination is being further evaluated in Phase 3 trials as a single</a:t>
            </a:r>
          </a:p>
          <a:p>
            <a:r>
              <a:rPr lang="en-US" sz="1100" dirty="0"/>
              <a:t>tablet regimen for salvage in DAA-experienced patients.</a:t>
            </a:r>
            <a:endParaRPr lang="en-GB" sz="1100"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770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a:t>
            </a:r>
            <a:r>
              <a:rPr lang="en-GB" dirty="0" err="1" smtClean="0"/>
              <a:t>Velpatasvir</a:t>
            </a:r>
            <a:r>
              <a:rPr lang="en-GB" dirty="0" smtClean="0"/>
              <a:t> (VEL, GS-5816) is a </a:t>
            </a:r>
            <a:r>
              <a:rPr lang="en-GB" dirty="0" err="1" smtClean="0"/>
              <a:t>pangenotypic</a:t>
            </a:r>
            <a:r>
              <a:rPr lang="en-GB" dirty="0" smtClean="0"/>
              <a:t> HCV NS5A inhibitor. In Phase 2 studies, the combination of </a:t>
            </a:r>
            <a:r>
              <a:rPr lang="en-GB" dirty="0" err="1" smtClean="0"/>
              <a:t>sofosbuvir</a:t>
            </a:r>
            <a:r>
              <a:rPr lang="en-GB" dirty="0" smtClean="0"/>
              <a:t> (SOF) and VEL for 12 weeks resulted in high SVR12 in patients with genotype 1-6 HCV infection. This Phase 3 study evaluated treatment with a fixed dose combination of SOF/VEL for 12 weeks in patients with genotype 1, 2, 4, 5, or 6 HCV infection. Methods: Patients with genotype 1, 2, 4, or 6 chronic HCV infection were randomized 5:1 to received SOF/VEL (400 mg /100 mg daily) or placebo for 12 weeks. Patients with genotype 5 infection were enrolled to the SOF/VEL treatment group. Patients with genotype 3 infection were evaluated in a separate study. The primary efficacy analysis was an evaluation of the superiority of SVR12 for the SOF/VEL-treated patients to a pre-specified SVR12 goal of 85%. Secondary endpoints included safety/tolerability, resistance, and additional efficacy outcomes. Results: 740 patients were enrolled at 81 sites in North America, Europe and Hong Kong: 60% male, 79% white, 30% IL28B CC genotype, 32% treatment-experienced (TE), and 19% compensated cirrhosis. Of the 624 patients treated with SOF/VEL, the genotype distribution was 53% GT1, 17% GT2, 19% GT4, 6% GT5 and 7% GT6. Overall SVR12 for SOF/VEL-treated patients was 99.0% (95% confidence interval 97.9% to 99.6%) and the study met its primary efficacy endpoint (p&lt; 0.001). SVR12 rates by HCV genotype are presented in the table. Two of 325 patients (0.6%) with genotype 1 infection, including 1 of 73 with cirrhosis, had </a:t>
            </a:r>
            <a:r>
              <a:rPr lang="en-GB" dirty="0" err="1" smtClean="0"/>
              <a:t>virologic</a:t>
            </a:r>
            <a:r>
              <a:rPr lang="en-GB" dirty="0" smtClean="0"/>
              <a:t> relapse: 1 genotype 1 a treatment-naive </a:t>
            </a:r>
            <a:r>
              <a:rPr lang="en-GB" dirty="0" err="1" smtClean="0"/>
              <a:t>noncirrhotic</a:t>
            </a:r>
            <a:r>
              <a:rPr lang="en-GB" dirty="0" smtClean="0"/>
              <a:t> and 1 genotype 1 b treatment-experienced with cirrhosis. No patients with genotype 2, 4, 5, or 6, including 48 with cirrhosis, had </a:t>
            </a:r>
            <a:r>
              <a:rPr lang="en-GB" dirty="0" err="1" smtClean="0"/>
              <a:t>virologic</a:t>
            </a:r>
            <a:r>
              <a:rPr lang="en-GB" dirty="0" smtClean="0"/>
              <a:t> failure. Four patients did not achieve SVR12 for non-</a:t>
            </a:r>
            <a:r>
              <a:rPr lang="en-GB" dirty="0" err="1" smtClean="0"/>
              <a:t>virologic</a:t>
            </a:r>
            <a:r>
              <a:rPr lang="en-GB" dirty="0" smtClean="0"/>
              <a:t> reasons (</a:t>
            </a:r>
            <a:r>
              <a:rPr lang="en-GB" dirty="0" err="1" smtClean="0"/>
              <a:t>eg</a:t>
            </a:r>
            <a:r>
              <a:rPr lang="en-GB" dirty="0" smtClean="0"/>
              <a:t>. lost to </a:t>
            </a:r>
            <a:r>
              <a:rPr lang="en-GB" dirty="0" err="1" smtClean="0"/>
              <a:t>followup</a:t>
            </a:r>
            <a:r>
              <a:rPr lang="en-GB" dirty="0" smtClean="0"/>
              <a:t>). Overall, the type, frequency and severity of AEs and laboratory abnormalities were similar in the SOF/VEL-treated patients compared with the 116 placebo-treated patients. Three patients discontinued treatment due to adverse events, 1 treated with SOF/VEL and 2 with placebo. One SOF/VEL-treated patient died from an unknown cause 8 days after completion of treatment. Fifteen (2.4%) SOF/VEL-treated patients and no placebo-treated patients experienced SAEs; none was assessed as related to study drug. </a:t>
            </a:r>
          </a:p>
          <a:p>
            <a:r>
              <a:rPr lang="en-GB" dirty="0" smtClean="0"/>
              <a:t>Conclusions: Treatment with the once daily, all-oral, single tablet regimen of SOF/VEL for 12 weeks is well tolerated and results in high SVR12 rates in treatment-</a:t>
            </a:r>
            <a:r>
              <a:rPr lang="en-GB" dirty="0" err="1" smtClean="0"/>
              <a:t>na"ive</a:t>
            </a:r>
            <a:r>
              <a:rPr lang="en-GB" dirty="0" smtClean="0"/>
              <a:t> and treatment-experienced genotype 1, 2, 4, 5, and 6 HCV-infected patients with and without cirrhosis.</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4010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Background and Aims: HCV-infected patients who have been</a:t>
            </a:r>
          </a:p>
          <a:p>
            <a:r>
              <a:rPr lang="en-GB" sz="1100" dirty="0"/>
              <a:t>unsuccessfully treated with DAAs have limited re-treatment</a:t>
            </a:r>
          </a:p>
          <a:p>
            <a:r>
              <a:rPr lang="en-GB" sz="1100" dirty="0"/>
              <a:t>options. Two Phase 2 studies, GS-US-367-1168 and GS-US-367-</a:t>
            </a:r>
          </a:p>
          <a:p>
            <a:r>
              <a:rPr lang="en-US" sz="1100" dirty="0"/>
              <a:t>1169, evaluated </a:t>
            </a:r>
            <a:r>
              <a:rPr lang="en-US" sz="1100" dirty="0" err="1"/>
              <a:t>sofosbuvir</a:t>
            </a:r>
            <a:r>
              <a:rPr lang="en-US" sz="1100" dirty="0"/>
              <a:t>/</a:t>
            </a:r>
            <a:r>
              <a:rPr lang="en-US" sz="1100" dirty="0" err="1"/>
              <a:t>velpatasvir</a:t>
            </a:r>
            <a:r>
              <a:rPr lang="en-US" sz="1100" dirty="0"/>
              <a:t> (SOF/VEL, 400 mg/100 mg) +</a:t>
            </a:r>
          </a:p>
          <a:p>
            <a:r>
              <a:rPr lang="en-GB" sz="1100" dirty="0"/>
              <a:t>GS-9857 (100 mg) administered once daily for 12 weeks in</a:t>
            </a:r>
          </a:p>
          <a:p>
            <a:r>
              <a:rPr lang="en-GB" sz="1100" dirty="0"/>
              <a:t>treatment-experienced genotype (GT) 1–6 infected patients with or</a:t>
            </a:r>
          </a:p>
          <a:p>
            <a:r>
              <a:rPr lang="en-GB" sz="1100" dirty="0"/>
              <a:t>without cirrhosis, including those who were previously treated with</a:t>
            </a:r>
          </a:p>
          <a:p>
            <a:r>
              <a:rPr lang="en-US" sz="1100" dirty="0"/>
              <a:t>DAAs.</a:t>
            </a:r>
          </a:p>
          <a:p>
            <a:endParaRPr lang="en-US" sz="1100" dirty="0"/>
          </a:p>
          <a:p>
            <a:r>
              <a:rPr lang="en-GB" sz="1100" dirty="0"/>
              <a:t>Methods: Patients with </a:t>
            </a:r>
            <a:r>
              <a:rPr lang="en-GB" sz="1100" dirty="0" err="1"/>
              <a:t>virologic</a:t>
            </a:r>
            <a:r>
              <a:rPr lang="en-GB" sz="1100" dirty="0"/>
              <a:t> failure to prior treatment with</a:t>
            </a:r>
          </a:p>
          <a:p>
            <a:r>
              <a:rPr lang="en-GB" sz="1100" dirty="0" err="1"/>
              <a:t>pegylated</a:t>
            </a:r>
            <a:r>
              <a:rPr lang="en-GB" sz="1100" dirty="0"/>
              <a:t>-interferon (Peg-IFN) plus RBV (GT 2-6) or any DAA (GT 2-</a:t>
            </a:r>
          </a:p>
          <a:p>
            <a:r>
              <a:rPr lang="en-GB" sz="1100" dirty="0"/>
              <a:t>6), NS5A-inhibitor or multiple classes of DAAs (GT1) ― Peg-IFN } RBV</a:t>
            </a:r>
          </a:p>
          <a:p>
            <a:r>
              <a:rPr lang="en-GB" sz="1100" dirty="0"/>
              <a:t>regimens received open-label SOF/VEL + GS-9857 for 12 weeks. The</a:t>
            </a:r>
          </a:p>
          <a:p>
            <a:r>
              <a:rPr lang="en-GB" sz="1100" dirty="0"/>
              <a:t>primary endpoint was sustained </a:t>
            </a:r>
            <a:r>
              <a:rPr lang="en-GB" sz="1100" dirty="0" err="1"/>
              <a:t>virologic</a:t>
            </a:r>
            <a:r>
              <a:rPr lang="en-GB" sz="1100" dirty="0"/>
              <a:t> response 12 weeks after</a:t>
            </a:r>
          </a:p>
          <a:p>
            <a:r>
              <a:rPr lang="en-GB" sz="1100" dirty="0"/>
              <a:t>treatment (SVR12) assessed by the CAP/CTM HCV 2.0 assay (LLOQ =</a:t>
            </a:r>
          </a:p>
          <a:p>
            <a:r>
              <a:rPr lang="en-GB" sz="1100" dirty="0"/>
              <a:t>15 IU/mL). NS5A, NS3, and NS5B regions were amplified and deep</a:t>
            </a:r>
          </a:p>
          <a:p>
            <a:r>
              <a:rPr lang="en-GB" sz="1100" dirty="0"/>
              <a:t>sequenced (&lt;1% </a:t>
            </a:r>
            <a:r>
              <a:rPr lang="en-GB" sz="1100" dirty="0" err="1"/>
              <a:t>cutoff</a:t>
            </a:r>
            <a:r>
              <a:rPr lang="en-GB" sz="1100" dirty="0"/>
              <a:t> ) at baseline and at the time of </a:t>
            </a:r>
            <a:r>
              <a:rPr lang="en-GB" sz="1100" dirty="0" err="1"/>
              <a:t>virologic</a:t>
            </a:r>
            <a:r>
              <a:rPr lang="en-GB" sz="1100" dirty="0"/>
              <a:t> failure. </a:t>
            </a:r>
            <a:br>
              <a:rPr lang="en-GB" sz="1100" dirty="0"/>
            </a:br>
            <a:endParaRPr lang="en-GB" sz="1100" dirty="0"/>
          </a:p>
          <a:p>
            <a:r>
              <a:rPr lang="en-GB" sz="1100" dirty="0"/>
              <a:t>Results: A total of 128 patients (49% GT1, 16% GT2, 27% GT3, 5% GT4,</a:t>
            </a:r>
          </a:p>
          <a:p>
            <a:r>
              <a:rPr lang="en-GB" sz="1100" dirty="0"/>
              <a:t>and 2% GT6) were treated: 75% male, 82% white, 73% with non-CC</a:t>
            </a:r>
          </a:p>
          <a:p>
            <a:r>
              <a:rPr lang="en-GB" sz="1100" dirty="0"/>
              <a:t>IL28B allele(s), and 48% with cirrhosis. SVR12 results and the</a:t>
            </a:r>
          </a:p>
          <a:p>
            <a:r>
              <a:rPr lang="en-GB" sz="1100" dirty="0"/>
              <a:t>number of prior DAA-classes patients had failed prior to </a:t>
            </a:r>
            <a:r>
              <a:rPr lang="en-GB" sz="1100" dirty="0" err="1"/>
              <a:t>enrollment</a:t>
            </a:r>
            <a:endParaRPr lang="en-GB" sz="1100" dirty="0"/>
          </a:p>
          <a:p>
            <a:r>
              <a:rPr lang="en-GB" sz="1100" dirty="0"/>
              <a:t>are shown in the Table. Overall, 27% were NS5A-experienced,</a:t>
            </a:r>
          </a:p>
          <a:p>
            <a:r>
              <a:rPr lang="en-GB" sz="1100" dirty="0"/>
              <a:t>52% were non-NS5A, DAA-experienced, and 21% had no prior</a:t>
            </a:r>
          </a:p>
          <a:p>
            <a:r>
              <a:rPr lang="en-GB" sz="1100" dirty="0"/>
              <a:t>DAA-experience. Baseline RAVs were detected in 60% of patients</a:t>
            </a:r>
          </a:p>
          <a:p>
            <a:r>
              <a:rPr lang="en-GB" sz="1100" dirty="0"/>
              <a:t>(20% NS5A; 15% NS3, 2% NS5B (no S282 T), and 23% had resistance to</a:t>
            </a:r>
          </a:p>
          <a:p>
            <a:r>
              <a:rPr lang="en-GB" sz="1100" dirty="0"/>
              <a:t>multiple classes). One GT3 patient with cirrhosis and NS5A RAV,</a:t>
            </a:r>
          </a:p>
          <a:p>
            <a:r>
              <a:rPr lang="en-GB" sz="1100" dirty="0"/>
              <a:t>Y93H, detected at baseline relapsed at post-treatment week 8. Final</a:t>
            </a:r>
          </a:p>
          <a:p>
            <a:r>
              <a:rPr lang="en-GB" sz="1100" dirty="0"/>
              <a:t>NS5B, NS5A, and NS3 RAVs detected at the time of relapse will</a:t>
            </a:r>
          </a:p>
          <a:p>
            <a:r>
              <a:rPr lang="en-GB" sz="1100" dirty="0"/>
              <a:t>be presented. Frequently reported adverse events (AE, &gt;10%) were</a:t>
            </a:r>
          </a:p>
          <a:p>
            <a:r>
              <a:rPr lang="en-GB" sz="1100" dirty="0"/>
              <a:t>headache, fatigue, </a:t>
            </a:r>
            <a:r>
              <a:rPr lang="en-GB" sz="1100" dirty="0" err="1"/>
              <a:t>diarrhea</a:t>
            </a:r>
            <a:r>
              <a:rPr lang="en-GB" sz="1100" dirty="0"/>
              <a:t>, and nausea; most were mild or</a:t>
            </a:r>
          </a:p>
          <a:p>
            <a:r>
              <a:rPr lang="en-GB" sz="1100" dirty="0"/>
              <a:t>moderate in severity. One patient (&lt;1%) experienced a serious AE of</a:t>
            </a:r>
          </a:p>
          <a:p>
            <a:r>
              <a:rPr lang="en-GB" sz="1100" dirty="0"/>
              <a:t>gastroenteritis (&lt;1%); and 1 patient discontinued treatment early due</a:t>
            </a:r>
          </a:p>
          <a:p>
            <a:r>
              <a:rPr lang="en-GB" sz="1100" dirty="0"/>
              <a:t>to an AE of gastritis at Week 9 and achieved SVR12; both were</a:t>
            </a:r>
          </a:p>
          <a:p>
            <a:r>
              <a:rPr lang="en-GB" sz="1100" dirty="0"/>
              <a:t>considered not related to the study drugs by the investigator. No</a:t>
            </a:r>
          </a:p>
          <a:p>
            <a:r>
              <a:rPr lang="en-GB" sz="1100" dirty="0"/>
              <a:t>clinically significant laboratory abnormalities were observed.</a:t>
            </a:r>
          </a:p>
          <a:p>
            <a:endParaRPr lang="en-GB" sz="1100" dirty="0"/>
          </a:p>
          <a:p>
            <a:r>
              <a:rPr lang="en-GB" sz="1100" dirty="0"/>
              <a:t>Conclusions: Treatment with SOF/VEL + GS-9857 for 12 weeks in</a:t>
            </a:r>
          </a:p>
          <a:p>
            <a:r>
              <a:rPr lang="en-GB" sz="1100" dirty="0"/>
              <a:t>treatment-experienced GT1-6 HCV-infected patients resulted in a</a:t>
            </a:r>
          </a:p>
          <a:p>
            <a:r>
              <a:rPr lang="en-GB" sz="1100" dirty="0"/>
              <a:t>high SVR12 rate, including those who failed prior DAA(s)-containing</a:t>
            </a:r>
          </a:p>
          <a:p>
            <a:r>
              <a:rPr lang="en-GB" sz="1100" dirty="0"/>
              <a:t>regimens. SOF/VEL + GS-9857was safe </a:t>
            </a:r>
            <a:r>
              <a:rPr lang="en-GB" sz="1100" dirty="0" err="1"/>
              <a:t>andwell</a:t>
            </a:r>
            <a:r>
              <a:rPr lang="en-GB" sz="1100" dirty="0"/>
              <a:t> tolerated. This 3 drug</a:t>
            </a:r>
          </a:p>
          <a:p>
            <a:r>
              <a:rPr lang="en-GB" sz="1100" dirty="0"/>
              <a:t>combination is being further evaluated in Phase 3 trials as a single</a:t>
            </a:r>
          </a:p>
          <a:p>
            <a:r>
              <a:rPr lang="en-US" sz="1100" dirty="0"/>
              <a:t>tablet regimen for salvage in DAA-experienced patients.</a:t>
            </a:r>
            <a:endParaRPr lang="en-GB" sz="1100"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3842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a:t>
            </a:r>
            <a:r>
              <a:rPr lang="en-GB" dirty="0" err="1" smtClean="0"/>
              <a:t>Velpatasvir</a:t>
            </a:r>
            <a:r>
              <a:rPr lang="en-GB" dirty="0" smtClean="0"/>
              <a:t> (VEL, GS-5816) is a </a:t>
            </a:r>
            <a:r>
              <a:rPr lang="en-GB" dirty="0" err="1" smtClean="0"/>
              <a:t>pangenotypic</a:t>
            </a:r>
            <a:r>
              <a:rPr lang="en-GB" dirty="0" smtClean="0"/>
              <a:t> HCV NS5A inhibitor. In Phase 2 studies, the combination of </a:t>
            </a:r>
            <a:r>
              <a:rPr lang="en-GB" dirty="0" err="1" smtClean="0"/>
              <a:t>sofosbuvir</a:t>
            </a:r>
            <a:r>
              <a:rPr lang="en-GB" dirty="0" smtClean="0"/>
              <a:t> (SOF) and VEL for 12 weeks resulted in high SVR12 in patients with genotype 1-6 HCV infection. This Phase 3 study evaluated treatment with a fixed dose combination of SOF/VEL for 12 weeks in patients with genotype 1, 2, 4, 5, or 6 HCV infection. Methods: Patients with genotype 1, 2, 4, or 6 chronic HCV infection were randomized 5:1 to received SOF/VEL (400 mg /100 mg daily) or placebo for 12 weeks. Patients with genotype 5 infection were enrolled to the SOF/VEL treatment group. Patients with genotype 3 infection were evaluated in a separate study. The primary efficacy analysis was an evaluation of the superiority of SVR12 for the SOF/VEL-treated patients to a pre-specified SVR12 goal of 85%. Secondary endpoints included safety/tolerability, resistance, and additional efficacy outcomes. Results: 740 patients were enrolled at 81 sites in North America, Europe and Hong Kong: 60% male, 79% white, 30% IL28B CC genotype, 32% treatment-experienced (TE), and 19% compensated cirrhosis. Of the 624 patients treated with SOF/VEL, the genotype distribution was 53% GT1, 17% GT2, 19% GT4, 6% GT5 and 7% GT6. Overall SVR12 for SOF/VEL-treated patients was 99.0% (95% confidence interval 97.9% to 99.6%) and the study met its primary efficacy endpoint (p&lt; 0.001). SVR12 rates by HCV genotype are presented in the table. Two of 325 patients (0.6%) with genotype 1 infection, including 1 of 73 with cirrhosis, had </a:t>
            </a:r>
            <a:r>
              <a:rPr lang="en-GB" dirty="0" err="1" smtClean="0"/>
              <a:t>virologic</a:t>
            </a:r>
            <a:r>
              <a:rPr lang="en-GB" dirty="0" smtClean="0"/>
              <a:t> relapse: 1 genotype 1 a treatment-naive </a:t>
            </a:r>
            <a:r>
              <a:rPr lang="en-GB" dirty="0" err="1" smtClean="0"/>
              <a:t>noncirrhotic</a:t>
            </a:r>
            <a:r>
              <a:rPr lang="en-GB" dirty="0" smtClean="0"/>
              <a:t> and 1 genotype 1 b treatment-experienced with cirrhosis. No patients with genotype 2, 4, 5, or 6, including 48 with cirrhosis, had </a:t>
            </a:r>
            <a:r>
              <a:rPr lang="en-GB" dirty="0" err="1" smtClean="0"/>
              <a:t>virologic</a:t>
            </a:r>
            <a:r>
              <a:rPr lang="en-GB" dirty="0" smtClean="0"/>
              <a:t> failure. Four patients did not achieve SVR12 for non-</a:t>
            </a:r>
            <a:r>
              <a:rPr lang="en-GB" dirty="0" err="1" smtClean="0"/>
              <a:t>virologic</a:t>
            </a:r>
            <a:r>
              <a:rPr lang="en-GB" dirty="0" smtClean="0"/>
              <a:t> reasons (</a:t>
            </a:r>
            <a:r>
              <a:rPr lang="en-GB" dirty="0" err="1" smtClean="0"/>
              <a:t>eg</a:t>
            </a:r>
            <a:r>
              <a:rPr lang="en-GB" dirty="0" smtClean="0"/>
              <a:t>. lost to </a:t>
            </a:r>
            <a:r>
              <a:rPr lang="en-GB" dirty="0" err="1" smtClean="0"/>
              <a:t>followup</a:t>
            </a:r>
            <a:r>
              <a:rPr lang="en-GB" dirty="0" smtClean="0"/>
              <a:t>). Overall, the type, frequency and severity of AEs and laboratory abnormalities were similar in the SOF/VEL-treated patients compared with the 116 placebo-treated patients. Three patients discontinued treatment due to adverse events, 1 treated with SOF/VEL and 2 with placebo. One SOF/VEL-treated patient died from an unknown cause 8 days after completion of treatment. Fifteen (2.4%) SOF/VEL-treated patients and no placebo-treated patients experienced SAEs; none was assessed as related to study drug. </a:t>
            </a:r>
          </a:p>
          <a:p>
            <a:r>
              <a:rPr lang="en-GB" dirty="0" smtClean="0"/>
              <a:t>Conclusions: Treatment with the once daily, all-oral, single tablet regimen of SOF/VEL for 12 weeks is well tolerated and results in high SVR12 rates in treatment-</a:t>
            </a:r>
            <a:r>
              <a:rPr lang="en-GB" dirty="0" err="1" smtClean="0"/>
              <a:t>na"ive</a:t>
            </a:r>
            <a:r>
              <a:rPr lang="en-GB" dirty="0" smtClean="0"/>
              <a:t> and treatment-experienced genotype 1, 2, 4, 5, and 6 HCV-infected patients with and without cirrhosis.</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797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ea typeface="+mn-ea"/>
                <a:cs typeface="+mn-cs"/>
              </a:rPr>
              <a:t>Introduction: </a:t>
            </a:r>
            <a:r>
              <a:rPr lang="en-GB" sz="1200" b="0" i="0" u="none" strike="noStrike" kern="1200" baseline="0" dirty="0" smtClean="0">
                <a:solidFill>
                  <a:schemeClr val="tx1"/>
                </a:solidFill>
                <a:ea typeface="+mn-ea"/>
                <a:cs typeface="+mn-cs"/>
              </a:rPr>
              <a:t>GS-5816 is a </a:t>
            </a:r>
            <a:r>
              <a:rPr lang="en-GB" sz="1200" b="0" i="0" u="none" strike="noStrike" kern="1200" baseline="0" dirty="0" err="1" smtClean="0">
                <a:solidFill>
                  <a:schemeClr val="tx1"/>
                </a:solidFill>
                <a:ea typeface="+mn-ea"/>
                <a:cs typeface="+mn-cs"/>
              </a:rPr>
              <a:t>pangenotypic</a:t>
            </a:r>
            <a:r>
              <a:rPr lang="en-GB" sz="1200" b="0" i="0" u="none" strike="noStrike" kern="1200" baseline="0" dirty="0" smtClean="0">
                <a:solidFill>
                  <a:schemeClr val="tx1"/>
                </a:solidFill>
                <a:ea typeface="+mn-ea"/>
                <a:cs typeface="+mn-cs"/>
              </a:rPr>
              <a:t> HCV NS5A inhibitor that has demonstrated high efficacy in genotype 1-6 HCV-infected patients when administered for 12 weeks in combination with </a:t>
            </a:r>
            <a:r>
              <a:rPr lang="en-GB" sz="1200" b="0" i="0" u="none" strike="noStrike" kern="1200" baseline="0" dirty="0" err="1" smtClean="0">
                <a:solidFill>
                  <a:schemeClr val="tx1"/>
                </a:solidFill>
                <a:ea typeface="+mn-ea"/>
                <a:cs typeface="+mn-cs"/>
              </a:rPr>
              <a:t>sofosbuvir</a:t>
            </a:r>
            <a:r>
              <a:rPr lang="en-GB" sz="1200" b="0" i="0" u="none" strike="noStrike" kern="1200" baseline="0" dirty="0" smtClean="0">
                <a:solidFill>
                  <a:schemeClr val="tx1"/>
                </a:solidFill>
                <a:ea typeface="+mn-ea"/>
                <a:cs typeface="+mn-cs"/>
              </a:rPr>
              <a:t>. The Phase 3 ASTRAL-2 study compared the efficacy and safety of treatment with a fixed dose combination (FDC) of SOF/GS-5816 for 12 weeks to SOF + RBV for 12 weeks in treatment-naïve and treatment-experienced genotype 2 HCV-infected patients, with and without cirrhosis. </a:t>
            </a:r>
          </a:p>
          <a:p>
            <a:r>
              <a:rPr lang="en-GB" sz="1200" b="1" i="0" u="none" strike="noStrike" kern="1200" baseline="0" dirty="0" smtClean="0">
                <a:solidFill>
                  <a:schemeClr val="tx1"/>
                </a:solidFill>
                <a:ea typeface="+mn-ea"/>
                <a:cs typeface="+mn-cs"/>
              </a:rPr>
              <a:t>Methods: </a:t>
            </a:r>
            <a:r>
              <a:rPr lang="en-GB" sz="1200" b="0" i="0" u="none" strike="noStrike" kern="1200" baseline="0" dirty="0" smtClean="0">
                <a:solidFill>
                  <a:schemeClr val="tx1"/>
                </a:solidFill>
                <a:ea typeface="+mn-ea"/>
                <a:cs typeface="+mn-cs"/>
              </a:rPr>
              <a:t>Enrolled patients were randomized 1:1 to receive either SOF/GS-5816 (400 mg /100 mg daily) FDC for 12 weeks or SOF (400mg daily) with RBV (1000-1200mg daily) for 12 weeks. Randomization was stratified by prior treatment and cirrhosis status. HCV RNA was measured with the CAP/CTM HCV 2.0 assay with LLOQ =15 IU/</a:t>
            </a:r>
            <a:r>
              <a:rPr lang="en-GB" sz="1200" b="0" i="0" u="none" strike="noStrike" kern="1200" baseline="0" dirty="0" err="1" smtClean="0">
                <a:solidFill>
                  <a:schemeClr val="tx1"/>
                </a:solidFill>
                <a:ea typeface="+mn-ea"/>
                <a:cs typeface="+mn-cs"/>
              </a:rPr>
              <a:t>mL.</a:t>
            </a:r>
            <a:r>
              <a:rPr lang="en-GB" sz="1200" b="0" i="0" u="none" strike="noStrike" kern="1200" baseline="0" dirty="0" smtClean="0">
                <a:solidFill>
                  <a:schemeClr val="tx1"/>
                </a:solidFill>
                <a:ea typeface="+mn-ea"/>
                <a:cs typeface="+mn-cs"/>
              </a:rPr>
              <a:t> The primary endpoint was sustained </a:t>
            </a:r>
            <a:r>
              <a:rPr lang="en-GB" sz="1200" b="0" i="0" u="none" strike="noStrike" kern="1200" baseline="0" dirty="0" err="1" smtClean="0">
                <a:solidFill>
                  <a:schemeClr val="tx1"/>
                </a:solidFill>
                <a:ea typeface="+mn-ea"/>
                <a:cs typeface="+mn-cs"/>
              </a:rPr>
              <a:t>virologic</a:t>
            </a:r>
            <a:r>
              <a:rPr lang="en-GB" sz="1200" b="0" i="0" u="none" strike="noStrike" kern="1200" baseline="0" dirty="0" smtClean="0">
                <a:solidFill>
                  <a:schemeClr val="tx1"/>
                </a:solidFill>
                <a:ea typeface="+mn-ea"/>
                <a:cs typeface="+mn-cs"/>
              </a:rPr>
              <a:t> response 12 weeks after treatment (SVR12) with a pre-specified non-inferiority margin of 10%. All patients have completed treatment and are in follow-up. </a:t>
            </a:r>
          </a:p>
          <a:p>
            <a:r>
              <a:rPr lang="en-GB" sz="1200" b="1" i="0" u="none" strike="noStrike" kern="1200" baseline="0" dirty="0" smtClean="0">
                <a:solidFill>
                  <a:schemeClr val="tx1"/>
                </a:solidFill>
                <a:ea typeface="+mn-ea"/>
                <a:cs typeface="+mn-cs"/>
              </a:rPr>
              <a:t>Results: </a:t>
            </a:r>
            <a:r>
              <a:rPr lang="en-GB" sz="1200" b="0" i="0" u="none" strike="noStrike" kern="1200" baseline="0" dirty="0" smtClean="0">
                <a:solidFill>
                  <a:schemeClr val="tx1"/>
                </a:solidFill>
                <a:ea typeface="+mn-ea"/>
                <a:cs typeface="+mn-cs"/>
              </a:rPr>
              <a:t>266 patients with genotype 2 HCV infection were randomized and treated, 134 with SOF/GS-5816 and 132 with SOF+RBV. Overall 59% were male, 88% were white, 38% had IL28B CC genotype, 15% had prior treatment failure, and 14% had compensated cirrhosis. HCV RNA declined rapidly in both treatment groups with &gt; 90% of patients having HCV RNA &lt; LLOQ at treatment week 4. The SVR4 rate for the SOF/GS-5816 treated patients is 99% (133/134) and for the SOF+RBV treated patients is 96% (127/132). There were no patients with relapse in the SOF/GS-5816 group compared with 4 patients with relapse in the SOF+RBV treated group through posttreatment week 4. Complete SVR12 and resistance results will be presented. Two patients discontinued treatment, one treated with SOF/GS-5816 discontinued on Day 1 for adverse events (anxiety, headache and disturbance in attention) and one treated with SOF+RBV did not return for study visits after week 10. The most common AEs were fatigue, headache, nausea, and insomnia and all were more frequently observed in the SOF+RBV treated patients. Two patients in each treatment group experienced SAEs, none were considered related to study drugs. </a:t>
            </a:r>
            <a:r>
              <a:rPr lang="en-GB" sz="1200" b="0" i="0" u="none" strike="noStrike" kern="1200" baseline="0" dirty="0" err="1" smtClean="0">
                <a:solidFill>
                  <a:schemeClr val="tx1"/>
                </a:solidFill>
                <a:ea typeface="+mn-ea"/>
                <a:cs typeface="+mn-cs"/>
              </a:rPr>
              <a:t>Hemoglobin</a:t>
            </a:r>
            <a:r>
              <a:rPr lang="en-GB" sz="1200" b="0" i="0" u="none" strike="noStrike" kern="1200" baseline="0" dirty="0" smtClean="0">
                <a:solidFill>
                  <a:schemeClr val="tx1"/>
                </a:solidFill>
                <a:ea typeface="+mn-ea"/>
                <a:cs typeface="+mn-cs"/>
              </a:rPr>
              <a:t> declined to &lt; 10g/</a:t>
            </a:r>
            <a:r>
              <a:rPr lang="en-GB" sz="1200" b="0" i="0" u="none" strike="noStrike" kern="1200" baseline="0" dirty="0" err="1" smtClean="0">
                <a:solidFill>
                  <a:schemeClr val="tx1"/>
                </a:solidFill>
                <a:ea typeface="+mn-ea"/>
                <a:cs typeface="+mn-cs"/>
              </a:rPr>
              <a:t>dL</a:t>
            </a:r>
            <a:r>
              <a:rPr lang="en-GB" sz="1200" b="0" i="0" u="none" strike="noStrike" kern="1200" baseline="0" dirty="0" smtClean="0">
                <a:solidFill>
                  <a:schemeClr val="tx1"/>
                </a:solidFill>
                <a:ea typeface="+mn-ea"/>
                <a:cs typeface="+mn-cs"/>
              </a:rPr>
              <a:t> in 6 (5%) patients taking SOF+RBV but not in patients taking SOF/GS-5816. No other significant laboratory abnormalities were observed.  </a:t>
            </a:r>
          </a:p>
          <a:p>
            <a:r>
              <a:rPr lang="en-GB" sz="1200" b="1" i="0" u="none" strike="noStrike" kern="1200" baseline="0" dirty="0" smtClean="0">
                <a:solidFill>
                  <a:schemeClr val="tx1"/>
                </a:solidFill>
                <a:ea typeface="+mn-ea"/>
                <a:cs typeface="+mn-cs"/>
              </a:rPr>
              <a:t>Conclusions: </a:t>
            </a:r>
            <a:r>
              <a:rPr lang="en-GB" sz="1200" b="0" i="0" u="none" strike="noStrike" kern="1200" baseline="0" dirty="0" smtClean="0">
                <a:solidFill>
                  <a:schemeClr val="tx1"/>
                </a:solidFill>
                <a:ea typeface="+mn-ea"/>
                <a:cs typeface="+mn-cs"/>
              </a:rPr>
              <a:t>Treatment with SOF/GS-5816 FDC for 12 weeks resulted in high SVR4 rates and was well tolerated in treatment-naïve and treatment-experienced genotype 2 HCV-infected patients with and without cirrhosis. Few (&lt;1%) patients discontinued treatment. Fatigue and insomnia were more common in patients treated with SOF + RBV.</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36834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ea typeface="+mn-ea"/>
                <a:cs typeface="+mn-cs"/>
              </a:rPr>
              <a:t>Introduction:</a:t>
            </a:r>
            <a:r>
              <a:rPr lang="en-GB" sz="1200" b="0" i="0" u="none" strike="noStrike" kern="1200" baseline="0" dirty="0" smtClean="0">
                <a:solidFill>
                  <a:schemeClr val="tx1"/>
                </a:solidFill>
                <a:ea typeface="+mn-ea"/>
                <a:cs typeface="+mn-cs"/>
              </a:rPr>
              <a:t> GS-5816 is a </a:t>
            </a:r>
            <a:r>
              <a:rPr lang="en-GB" sz="1200" b="0" i="0" u="none" strike="noStrike" kern="1200" baseline="0" dirty="0" err="1" smtClean="0">
                <a:solidFill>
                  <a:schemeClr val="tx1"/>
                </a:solidFill>
                <a:ea typeface="+mn-ea"/>
                <a:cs typeface="+mn-cs"/>
              </a:rPr>
              <a:t>pangenotypic</a:t>
            </a:r>
            <a:r>
              <a:rPr lang="en-GB" sz="1200" b="0" i="0" u="none" strike="noStrike" kern="1200" baseline="0" dirty="0" smtClean="0">
                <a:solidFill>
                  <a:schemeClr val="tx1"/>
                </a:solidFill>
                <a:ea typeface="+mn-ea"/>
                <a:cs typeface="+mn-cs"/>
              </a:rPr>
              <a:t> HCV NS5A inhibitor. In Phase 2 studies, the combination of </a:t>
            </a:r>
            <a:r>
              <a:rPr lang="en-GB" sz="1200" b="0" i="0" u="none" strike="noStrike" kern="1200" baseline="0" dirty="0" err="1" smtClean="0">
                <a:solidFill>
                  <a:schemeClr val="tx1"/>
                </a:solidFill>
                <a:ea typeface="+mn-ea"/>
                <a:cs typeface="+mn-cs"/>
              </a:rPr>
              <a:t>sofosbuvir</a:t>
            </a:r>
            <a:r>
              <a:rPr lang="en-GB" sz="1200" b="0" i="0" u="none" strike="noStrike" kern="1200" baseline="0" dirty="0" smtClean="0">
                <a:solidFill>
                  <a:schemeClr val="tx1"/>
                </a:solidFill>
                <a:ea typeface="+mn-ea"/>
                <a:cs typeface="+mn-cs"/>
              </a:rPr>
              <a:t> (SOF) and GS-5816 for 12 weeks demonstrated high efficacy in patients with genotype 3 HCV. This Phase 3 study compared treatment with a fixed dose combination (FDC) of SOF/GS-5816 for 12 weeks to standard of care, SOF+RBV for 24 weeks, in patients with genotype 3 HCV. </a:t>
            </a:r>
          </a:p>
          <a:p>
            <a:r>
              <a:rPr lang="en-GB" sz="1200" b="1" i="0" u="none" strike="noStrike" kern="1200" baseline="0" dirty="0" smtClean="0">
                <a:solidFill>
                  <a:schemeClr val="tx1"/>
                </a:solidFill>
                <a:ea typeface="+mn-ea"/>
                <a:cs typeface="+mn-cs"/>
              </a:rPr>
              <a:t>Methods:</a:t>
            </a:r>
            <a:r>
              <a:rPr lang="en-GB" sz="1200" b="0" i="0" u="none" strike="noStrike" kern="1200" baseline="0" dirty="0" smtClean="0">
                <a:solidFill>
                  <a:schemeClr val="tx1"/>
                </a:solidFill>
                <a:ea typeface="+mn-ea"/>
                <a:cs typeface="+mn-cs"/>
              </a:rPr>
              <a:t> Patients at 75 sites in North America, Europe, Australia and New Zealand were randomized 1:1 to received SOF/GS-5816 (400 mg /100 mg daily) FDC for 12 weeks or SOF (400mg daily) with RBV (1000-1200mg daily) for 24 weeks. HCV RNA was measured with the CAP/CTM HCV 2.0 assay with LLOQ =15 IU/</a:t>
            </a:r>
            <a:r>
              <a:rPr lang="en-GB" sz="1200" b="0" i="0" u="none" strike="noStrike" kern="1200" baseline="0" dirty="0" err="1" smtClean="0">
                <a:solidFill>
                  <a:schemeClr val="tx1"/>
                </a:solidFill>
                <a:ea typeface="+mn-ea"/>
                <a:cs typeface="+mn-cs"/>
              </a:rPr>
              <a:t>mL.</a:t>
            </a:r>
            <a:r>
              <a:rPr lang="en-GB" sz="1200" b="0" i="0" u="none" strike="noStrike" kern="1200" baseline="0" dirty="0" smtClean="0">
                <a:solidFill>
                  <a:schemeClr val="tx1"/>
                </a:solidFill>
                <a:ea typeface="+mn-ea"/>
                <a:cs typeface="+mn-cs"/>
              </a:rPr>
              <a:t> The primary endpoint was sustained </a:t>
            </a:r>
            <a:r>
              <a:rPr lang="en-GB" sz="1200" b="0" i="0" u="none" strike="noStrike" kern="1200" baseline="0" dirty="0" err="1" smtClean="0">
                <a:solidFill>
                  <a:schemeClr val="tx1"/>
                </a:solidFill>
                <a:ea typeface="+mn-ea"/>
                <a:cs typeface="+mn-cs"/>
              </a:rPr>
              <a:t>virologic</a:t>
            </a:r>
            <a:r>
              <a:rPr lang="en-GB" sz="1200" b="0" i="0" u="none" strike="noStrike" kern="1200" baseline="0" dirty="0" smtClean="0">
                <a:solidFill>
                  <a:schemeClr val="tx1"/>
                </a:solidFill>
                <a:ea typeface="+mn-ea"/>
                <a:cs typeface="+mn-cs"/>
              </a:rPr>
              <a:t> response 12 weeks after treatment (SVR12) with a pre-specified non-inferiority margin of 10%. </a:t>
            </a:r>
          </a:p>
          <a:p>
            <a:r>
              <a:rPr lang="en-GB" sz="1200" b="1" i="0" u="none" strike="noStrike" kern="1200" baseline="0" dirty="0" smtClean="0">
                <a:solidFill>
                  <a:schemeClr val="tx1"/>
                </a:solidFill>
                <a:ea typeface="+mn-ea"/>
                <a:cs typeface="+mn-cs"/>
              </a:rPr>
              <a:t>Results: </a:t>
            </a:r>
            <a:r>
              <a:rPr lang="en-GB" sz="1200" b="0" i="0" u="none" strike="noStrike" kern="1200" baseline="0" dirty="0" smtClean="0">
                <a:solidFill>
                  <a:schemeClr val="tx1"/>
                </a:solidFill>
                <a:ea typeface="+mn-ea"/>
                <a:cs typeface="+mn-cs"/>
              </a:rPr>
              <a:t>Of 552 patients randomized and treated, 62% were male, 89% were white, 39% had IL28B CC genotype, 26% had prior treatment failure, and 30% had cirrhosis. Eight patients discontinued treatment due to adverse events, all of which were in the SOF +RBV treatment group. The most common AEs (&gt;10% in either treatment group) are presented below. Five patients in the SOF/GS-5816 treatment group and 8 patients in the SOF+RBV treatment group experienced SAEs. One SAE, acute generalized </a:t>
            </a:r>
            <a:r>
              <a:rPr lang="en-GB" sz="1200" b="0" i="0" u="none" strike="noStrike" kern="1200" baseline="0" dirty="0" err="1" smtClean="0">
                <a:solidFill>
                  <a:schemeClr val="tx1"/>
                </a:solidFill>
                <a:ea typeface="+mn-ea"/>
                <a:cs typeface="+mn-cs"/>
              </a:rPr>
              <a:t>exanthematous</a:t>
            </a:r>
            <a:r>
              <a:rPr lang="en-GB" sz="1200" b="0" i="0" u="none" strike="noStrike" kern="1200" baseline="0" dirty="0" smtClean="0">
                <a:solidFill>
                  <a:schemeClr val="tx1"/>
                </a:solidFill>
                <a:ea typeface="+mn-ea"/>
                <a:cs typeface="+mn-cs"/>
              </a:rPr>
              <a:t> </a:t>
            </a:r>
            <a:r>
              <a:rPr lang="en-GB" sz="1200" b="0" i="0" u="none" strike="noStrike" kern="1200" baseline="0" dirty="0" err="1" smtClean="0">
                <a:solidFill>
                  <a:schemeClr val="tx1"/>
                </a:solidFill>
                <a:ea typeface="+mn-ea"/>
                <a:cs typeface="+mn-cs"/>
              </a:rPr>
              <a:t>pustulosis</a:t>
            </a:r>
            <a:r>
              <a:rPr lang="en-GB" sz="1200" b="0" i="0" u="none" strike="noStrike" kern="1200" baseline="0" dirty="0" smtClean="0">
                <a:solidFill>
                  <a:schemeClr val="tx1"/>
                </a:solidFill>
                <a:ea typeface="+mn-ea"/>
                <a:cs typeface="+mn-cs"/>
              </a:rPr>
              <a:t>, in a SOF+RBV treated patient was assessed as related to study drugs by the investigator. </a:t>
            </a:r>
            <a:r>
              <a:rPr lang="en-GB" sz="1200" b="0" i="0" u="none" strike="noStrike" kern="1200" baseline="0" dirty="0" err="1" smtClean="0">
                <a:solidFill>
                  <a:schemeClr val="tx1"/>
                </a:solidFill>
                <a:ea typeface="+mn-ea"/>
                <a:cs typeface="+mn-cs"/>
              </a:rPr>
              <a:t>Hemoglobin</a:t>
            </a:r>
            <a:r>
              <a:rPr lang="en-GB" sz="1200" b="0" i="0" u="none" strike="noStrike" kern="1200" baseline="0" dirty="0" smtClean="0">
                <a:solidFill>
                  <a:schemeClr val="tx1"/>
                </a:solidFill>
                <a:ea typeface="+mn-ea"/>
                <a:cs typeface="+mn-cs"/>
              </a:rPr>
              <a:t> decline and total bilirubin increases were more commonly observed in the group treated with SOF +RBV consistent with RBV–induced </a:t>
            </a:r>
            <a:r>
              <a:rPr lang="en-GB" sz="1200" b="0" i="0" u="none" strike="noStrike" kern="1200" baseline="0" dirty="0" err="1" smtClean="0">
                <a:solidFill>
                  <a:schemeClr val="tx1"/>
                </a:solidFill>
                <a:ea typeface="+mn-ea"/>
                <a:cs typeface="+mn-cs"/>
              </a:rPr>
              <a:t>hemolysis</a:t>
            </a:r>
            <a:r>
              <a:rPr lang="en-GB" sz="1200" b="0" i="0" u="none" strike="noStrike" kern="1200" baseline="0" dirty="0" smtClean="0">
                <a:solidFill>
                  <a:schemeClr val="tx1"/>
                </a:solidFill>
                <a:ea typeface="+mn-ea"/>
                <a:cs typeface="+mn-cs"/>
              </a:rPr>
              <a:t>. No other significant lab abnormalities were observed. HCV RNA declined rapidly in both treatment groups with 92% and 88% of patients achieving HCV RNA &lt; LLOQ after 4 weeks of treatment in the SOF/GS-5816 and SOF+RBV treatment groups, respectively. SVR12 data for all patients will be presented. </a:t>
            </a:r>
          </a:p>
          <a:p>
            <a:r>
              <a:rPr lang="en-GB" sz="1200" b="1" i="0" u="none" strike="noStrike" kern="1200" baseline="0" dirty="0" smtClean="0">
                <a:solidFill>
                  <a:schemeClr val="tx1"/>
                </a:solidFill>
                <a:ea typeface="+mn-ea"/>
                <a:cs typeface="+mn-cs"/>
              </a:rPr>
              <a:t>Conclusions:</a:t>
            </a:r>
            <a:r>
              <a:rPr lang="en-GB" sz="1200" b="0" i="0" u="none" strike="noStrike" kern="1200" baseline="0" dirty="0" smtClean="0">
                <a:solidFill>
                  <a:schemeClr val="tx1"/>
                </a:solidFill>
                <a:ea typeface="+mn-ea"/>
                <a:cs typeface="+mn-cs"/>
              </a:rPr>
              <a:t> The once daily, all-oral, single tablet regimen of SOF/GS-5816 was well tolerated in treatment-naïve and treatment-experienced genotype 3 HCV-infected patients with and without cirrhosis. There were no discontinuations due to adverse events and a lower incidence of fatigue, insomnia and irritability in patients treated with SOF/GS-5816 for 12 weeks compared to patients treated with SOF+RBV for 24 weeks.</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57990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ea typeface="+mn-ea"/>
                <a:cs typeface="+mn-cs"/>
              </a:rPr>
              <a:t>Introduction:</a:t>
            </a:r>
            <a:r>
              <a:rPr lang="en-GB" sz="1200" b="0" i="0" u="none" strike="noStrike" kern="1200" baseline="0" dirty="0" smtClean="0">
                <a:solidFill>
                  <a:schemeClr val="tx1"/>
                </a:solidFill>
                <a:ea typeface="+mn-ea"/>
                <a:cs typeface="+mn-cs"/>
              </a:rPr>
              <a:t> GS-5816 is a </a:t>
            </a:r>
            <a:r>
              <a:rPr lang="en-GB" sz="1200" b="0" i="0" u="none" strike="noStrike" kern="1200" baseline="0" dirty="0" err="1" smtClean="0">
                <a:solidFill>
                  <a:schemeClr val="tx1"/>
                </a:solidFill>
                <a:ea typeface="+mn-ea"/>
                <a:cs typeface="+mn-cs"/>
              </a:rPr>
              <a:t>pangenotypic</a:t>
            </a:r>
            <a:r>
              <a:rPr lang="en-GB" sz="1200" b="0" i="0" u="none" strike="noStrike" kern="1200" baseline="0" dirty="0" smtClean="0">
                <a:solidFill>
                  <a:schemeClr val="tx1"/>
                </a:solidFill>
                <a:ea typeface="+mn-ea"/>
                <a:cs typeface="+mn-cs"/>
              </a:rPr>
              <a:t> HCV NS5A inhibitor. In Phase 2 studies, the combination of </a:t>
            </a:r>
            <a:r>
              <a:rPr lang="en-GB" sz="1200" b="0" i="0" u="none" strike="noStrike" kern="1200" baseline="0" dirty="0" err="1" smtClean="0">
                <a:solidFill>
                  <a:schemeClr val="tx1"/>
                </a:solidFill>
                <a:ea typeface="+mn-ea"/>
                <a:cs typeface="+mn-cs"/>
              </a:rPr>
              <a:t>sofosbuvir</a:t>
            </a:r>
            <a:r>
              <a:rPr lang="en-GB" sz="1200" b="0" i="0" u="none" strike="noStrike" kern="1200" baseline="0" dirty="0" smtClean="0">
                <a:solidFill>
                  <a:schemeClr val="tx1"/>
                </a:solidFill>
                <a:ea typeface="+mn-ea"/>
                <a:cs typeface="+mn-cs"/>
              </a:rPr>
              <a:t> (SOF) and GS-5816 for 12 weeks demonstrated high efficacy in patients with genotype 3 HCV. This Phase 3 study compared treatment with a fixed dose combination (FDC) of SOF/GS-5816 for 12 weeks to standard of care, SOF+RBV for 24 weeks, in patients with genotype 3 HCV. </a:t>
            </a:r>
          </a:p>
          <a:p>
            <a:r>
              <a:rPr lang="en-GB" sz="1200" b="1" i="0" u="none" strike="noStrike" kern="1200" baseline="0" dirty="0" smtClean="0">
                <a:solidFill>
                  <a:schemeClr val="tx1"/>
                </a:solidFill>
                <a:ea typeface="+mn-ea"/>
                <a:cs typeface="+mn-cs"/>
              </a:rPr>
              <a:t>Methods:</a:t>
            </a:r>
            <a:r>
              <a:rPr lang="en-GB" sz="1200" b="0" i="0" u="none" strike="noStrike" kern="1200" baseline="0" dirty="0" smtClean="0">
                <a:solidFill>
                  <a:schemeClr val="tx1"/>
                </a:solidFill>
                <a:ea typeface="+mn-ea"/>
                <a:cs typeface="+mn-cs"/>
              </a:rPr>
              <a:t> Patients at 75 sites in North America, Europe, Australia and New Zealand were randomized 1:1 to received SOF/GS-5816 (400 mg /100 mg daily) FDC for 12 weeks or SOF (400mg daily) with RBV (1000-1200mg daily) for 24 weeks. HCV RNA was measured with the CAP/CTM HCV 2.0 assay with LLOQ =15 IU/</a:t>
            </a:r>
            <a:r>
              <a:rPr lang="en-GB" sz="1200" b="0" i="0" u="none" strike="noStrike" kern="1200" baseline="0" dirty="0" err="1" smtClean="0">
                <a:solidFill>
                  <a:schemeClr val="tx1"/>
                </a:solidFill>
                <a:ea typeface="+mn-ea"/>
                <a:cs typeface="+mn-cs"/>
              </a:rPr>
              <a:t>mL.</a:t>
            </a:r>
            <a:r>
              <a:rPr lang="en-GB" sz="1200" b="0" i="0" u="none" strike="noStrike" kern="1200" baseline="0" dirty="0" smtClean="0">
                <a:solidFill>
                  <a:schemeClr val="tx1"/>
                </a:solidFill>
                <a:ea typeface="+mn-ea"/>
                <a:cs typeface="+mn-cs"/>
              </a:rPr>
              <a:t> The primary endpoint was sustained </a:t>
            </a:r>
            <a:r>
              <a:rPr lang="en-GB" sz="1200" b="0" i="0" u="none" strike="noStrike" kern="1200" baseline="0" dirty="0" err="1" smtClean="0">
                <a:solidFill>
                  <a:schemeClr val="tx1"/>
                </a:solidFill>
                <a:ea typeface="+mn-ea"/>
                <a:cs typeface="+mn-cs"/>
              </a:rPr>
              <a:t>virologic</a:t>
            </a:r>
            <a:r>
              <a:rPr lang="en-GB" sz="1200" b="0" i="0" u="none" strike="noStrike" kern="1200" baseline="0" dirty="0" smtClean="0">
                <a:solidFill>
                  <a:schemeClr val="tx1"/>
                </a:solidFill>
                <a:ea typeface="+mn-ea"/>
                <a:cs typeface="+mn-cs"/>
              </a:rPr>
              <a:t> response 12 weeks after treatment (SVR12) with a pre-specified non-inferiority margin of 10%. </a:t>
            </a:r>
          </a:p>
          <a:p>
            <a:r>
              <a:rPr lang="en-GB" sz="1200" b="1" i="0" u="none" strike="noStrike" kern="1200" baseline="0" dirty="0" smtClean="0">
                <a:solidFill>
                  <a:schemeClr val="tx1"/>
                </a:solidFill>
                <a:ea typeface="+mn-ea"/>
                <a:cs typeface="+mn-cs"/>
              </a:rPr>
              <a:t>Results: </a:t>
            </a:r>
            <a:r>
              <a:rPr lang="en-GB" sz="1200" b="0" i="0" u="none" strike="noStrike" kern="1200" baseline="0" dirty="0" smtClean="0">
                <a:solidFill>
                  <a:schemeClr val="tx1"/>
                </a:solidFill>
                <a:ea typeface="+mn-ea"/>
                <a:cs typeface="+mn-cs"/>
              </a:rPr>
              <a:t>Of 552 patients randomized and treated, 62% were male, 89% were white, 39% had IL28B CC genotype, 26% had prior treatment failure, and 30% had cirrhosis. Eight patients discontinued treatment due to adverse events, all of which were in the SOF +RBV treatment group. The most common AEs (&gt;10% in either treatment group) are presented below. Five patients in the SOF/GS-5816 treatment group and 8 patients in the SOF+RBV treatment group experienced SAEs. One SAE, acute generalized </a:t>
            </a:r>
            <a:r>
              <a:rPr lang="en-GB" sz="1200" b="0" i="0" u="none" strike="noStrike" kern="1200" baseline="0" dirty="0" err="1" smtClean="0">
                <a:solidFill>
                  <a:schemeClr val="tx1"/>
                </a:solidFill>
                <a:ea typeface="+mn-ea"/>
                <a:cs typeface="+mn-cs"/>
              </a:rPr>
              <a:t>exanthematous</a:t>
            </a:r>
            <a:r>
              <a:rPr lang="en-GB" sz="1200" b="0" i="0" u="none" strike="noStrike" kern="1200" baseline="0" dirty="0" smtClean="0">
                <a:solidFill>
                  <a:schemeClr val="tx1"/>
                </a:solidFill>
                <a:ea typeface="+mn-ea"/>
                <a:cs typeface="+mn-cs"/>
              </a:rPr>
              <a:t> </a:t>
            </a:r>
            <a:r>
              <a:rPr lang="en-GB" sz="1200" b="0" i="0" u="none" strike="noStrike" kern="1200" baseline="0" dirty="0" err="1" smtClean="0">
                <a:solidFill>
                  <a:schemeClr val="tx1"/>
                </a:solidFill>
                <a:ea typeface="+mn-ea"/>
                <a:cs typeface="+mn-cs"/>
              </a:rPr>
              <a:t>pustulosis</a:t>
            </a:r>
            <a:r>
              <a:rPr lang="en-GB" sz="1200" b="0" i="0" u="none" strike="noStrike" kern="1200" baseline="0" dirty="0" smtClean="0">
                <a:solidFill>
                  <a:schemeClr val="tx1"/>
                </a:solidFill>
                <a:ea typeface="+mn-ea"/>
                <a:cs typeface="+mn-cs"/>
              </a:rPr>
              <a:t>, in a SOF+RBV treated patient was assessed as related to study drugs by the investigator. </a:t>
            </a:r>
            <a:r>
              <a:rPr lang="en-GB" sz="1200" b="0" i="0" u="none" strike="noStrike" kern="1200" baseline="0" dirty="0" err="1" smtClean="0">
                <a:solidFill>
                  <a:schemeClr val="tx1"/>
                </a:solidFill>
                <a:ea typeface="+mn-ea"/>
                <a:cs typeface="+mn-cs"/>
              </a:rPr>
              <a:t>Hemoglobin</a:t>
            </a:r>
            <a:r>
              <a:rPr lang="en-GB" sz="1200" b="0" i="0" u="none" strike="noStrike" kern="1200" baseline="0" dirty="0" smtClean="0">
                <a:solidFill>
                  <a:schemeClr val="tx1"/>
                </a:solidFill>
                <a:ea typeface="+mn-ea"/>
                <a:cs typeface="+mn-cs"/>
              </a:rPr>
              <a:t> decline and total bilirubin increases were more commonly observed in the group treated with SOF +RBV consistent with RBV–induced </a:t>
            </a:r>
            <a:r>
              <a:rPr lang="en-GB" sz="1200" b="0" i="0" u="none" strike="noStrike" kern="1200" baseline="0" dirty="0" err="1" smtClean="0">
                <a:solidFill>
                  <a:schemeClr val="tx1"/>
                </a:solidFill>
                <a:ea typeface="+mn-ea"/>
                <a:cs typeface="+mn-cs"/>
              </a:rPr>
              <a:t>hemolysis</a:t>
            </a:r>
            <a:r>
              <a:rPr lang="en-GB" sz="1200" b="0" i="0" u="none" strike="noStrike" kern="1200" baseline="0" dirty="0" smtClean="0">
                <a:solidFill>
                  <a:schemeClr val="tx1"/>
                </a:solidFill>
                <a:ea typeface="+mn-ea"/>
                <a:cs typeface="+mn-cs"/>
              </a:rPr>
              <a:t>. No other significant lab abnormalities were observed. HCV RNA declined rapidly in both treatment groups with 92% and 88% of patients achieving HCV RNA &lt; LLOQ after 4 weeks of treatment in the SOF/GS-5816 and SOF+RBV treatment groups, respectively. SVR12 data for all patients will be presented. </a:t>
            </a:r>
          </a:p>
          <a:p>
            <a:r>
              <a:rPr lang="en-GB" sz="1200" b="1" i="0" u="none" strike="noStrike" kern="1200" baseline="0" dirty="0" smtClean="0">
                <a:solidFill>
                  <a:schemeClr val="tx1"/>
                </a:solidFill>
                <a:ea typeface="+mn-ea"/>
                <a:cs typeface="+mn-cs"/>
              </a:rPr>
              <a:t>Conclusions:</a:t>
            </a:r>
            <a:r>
              <a:rPr lang="en-GB" sz="1200" b="0" i="0" u="none" strike="noStrike" kern="1200" baseline="0" dirty="0" smtClean="0">
                <a:solidFill>
                  <a:schemeClr val="tx1"/>
                </a:solidFill>
                <a:ea typeface="+mn-ea"/>
                <a:cs typeface="+mn-cs"/>
              </a:rPr>
              <a:t> The once daily, all-oral, single tablet regimen of SOF/GS-5816 was well tolerated in treatment-naïve and treatment-experienced genotype 3 HCV-infected patients with and without cirrhosis. There were no discontinuations due to adverse events and a lower incidence of fatigue, insomnia and irritability in patients treated with SOF/GS-5816 for 12 weeks compared to patients treated with SOF+RBV for 24 weeks.</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9777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HCV-infected patients with decompensated liver disease have significant morbidity and mortality with limited HCV treatment options. </a:t>
            </a:r>
            <a:r>
              <a:rPr lang="en-GB" dirty="0" err="1" smtClean="0"/>
              <a:t>Velpatasvir</a:t>
            </a:r>
            <a:r>
              <a:rPr lang="en-GB" dirty="0" smtClean="0"/>
              <a:t> (VEL, formerly GS-5816), is a </a:t>
            </a:r>
            <a:r>
              <a:rPr lang="en-GB" dirty="0" err="1" smtClean="0"/>
              <a:t>pangenotypic</a:t>
            </a:r>
            <a:r>
              <a:rPr lang="en-GB" dirty="0" smtClean="0"/>
              <a:t> HCV NSSA inhibitor that has demonstrated high SVR rates in patients with genotypes 1-6 HCV infection when used in combination with </a:t>
            </a:r>
            <a:r>
              <a:rPr lang="en-GB" dirty="0" err="1" smtClean="0"/>
              <a:t>sofosbuvir</a:t>
            </a:r>
            <a:r>
              <a:rPr lang="en-GB" dirty="0" smtClean="0"/>
              <a:t> (SOF). This Phase 3 study evaluated the safety and efficacy of the fixed dose combination (FDC) of SOFNEL in HCV infected patients with decompensated liver disease. Methods: Genotype (GT) 1, 2, 3, 4 or 6 HCV infected patients with CPT-B cirrhosis were randomized 1:1:1 to receive SOFNEL (400 mg /100 mg) daily for 12 weeks, SOFNEL +weight based RBV for 12 weeks, or SOFNEL for 24 weeks. Patients with prior liver transplant or hepatocellular carcinoma were excluded. Results: Of the 267 patients randomized and treated, the majority were treatment experienced (55 %), white (90%), males (70%), with IL28B non-CC (77%). Patients had genotype 1(78% overall, 60% 1a), 2 (4.5%), 3 (15%), 4 (3%) or 6 (&lt;1%) HCV infection. The median CPT score was 8 (range 5-10) and median MELD score was (range 6-24). The SVR12 rates by GT are shown in table 1. SOFNEL +RBV for 12 weeks resulted in high SVR rates with relapse occurring in 1 (1 %) GT1 and 1 (8%) GT3 subjects respectively. A second GT3 patient in the SOFNEL +RBV 12 Week group had on-treatment breakthrough with pharmacokinetic data consistent with nonadherence. There were no genotype 2, 4 and 6 </a:t>
            </a:r>
            <a:r>
              <a:rPr lang="en-GB" dirty="0" err="1" smtClean="0"/>
              <a:t>virologic</a:t>
            </a:r>
            <a:r>
              <a:rPr lang="en-GB" dirty="0" smtClean="0"/>
              <a:t> failures across all treatment arms. Among patients who achieved SVR, 47% and 56% had improvements in CPT and MELD scores by week 12 post EOT largely driven by increases in albumin and decreases in bilirubin. The most common adverse events were fatigue, headache, nausea and (</a:t>
            </a:r>
            <a:r>
              <a:rPr lang="en-GB" dirty="0" err="1" smtClean="0"/>
              <a:t>anemia</a:t>
            </a:r>
            <a:r>
              <a:rPr lang="en-GB" dirty="0" smtClean="0"/>
              <a:t> in the RBV containing arm with a median </a:t>
            </a:r>
            <a:r>
              <a:rPr lang="en-GB" dirty="0" err="1" smtClean="0"/>
              <a:t>Hgb</a:t>
            </a:r>
            <a:r>
              <a:rPr lang="en-GB" dirty="0" smtClean="0"/>
              <a:t> decrease of 1.4 g/</a:t>
            </a:r>
            <a:r>
              <a:rPr lang="en-GB" dirty="0" err="1" smtClean="0"/>
              <a:t>dL</a:t>
            </a:r>
            <a:r>
              <a:rPr lang="en-GB" dirty="0" smtClean="0"/>
              <a:t>). Overall 9 patients discontinued SOFNEL due to adverse events. A total of 47 (18%) patients experienced serious adverse events (SAEs) with the most common being hepatic encephalopathy and sepsis; only 1 patient had SAEs assessed as related to SOFNEL There were 9 deaths: sepsis (3); liver failure (2); cardiopulmonary arrest (2); myocardial infarction (1) and respiratory failure (1); none were assessed as related to study drug. Conclusions: In HCV infected patients with decompensated liver disease, SOFNEL +RBV for 12 weeks resulted in an overall SVR rate of 94.3% with high individual SVR rates across all HCV genotypes and resulted in early improvements in liver function. This regimen was well tolerated with AEs consistent with clinical sequelae of decompensated liver disease and RBV. </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0448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HCV-infected patients with decompensated liver disease have significant morbidity and mortality with limited HCV treatment options. </a:t>
            </a:r>
            <a:r>
              <a:rPr lang="en-GB" dirty="0" err="1" smtClean="0"/>
              <a:t>Velpatasvir</a:t>
            </a:r>
            <a:r>
              <a:rPr lang="en-GB" dirty="0" smtClean="0"/>
              <a:t> (VEL, formerly GS-5816), is a </a:t>
            </a:r>
            <a:r>
              <a:rPr lang="en-GB" dirty="0" err="1" smtClean="0"/>
              <a:t>pangenotypic</a:t>
            </a:r>
            <a:r>
              <a:rPr lang="en-GB" dirty="0" smtClean="0"/>
              <a:t> HCV NSSA inhibitor that has demonstrated high SVR rates in patients with genotypes 1-6 HCV infection when used in combination with </a:t>
            </a:r>
            <a:r>
              <a:rPr lang="en-GB" dirty="0" err="1" smtClean="0"/>
              <a:t>sofosbuvir</a:t>
            </a:r>
            <a:r>
              <a:rPr lang="en-GB" dirty="0" smtClean="0"/>
              <a:t> (SOF). This Phase 3 study evaluated the safety and efficacy of the fixed dose combination (FDC) of SOFNEL in HCV infected patients with decompensated liver disease. Methods: Genotype (GT) 1, 2, 3, 4 or 6 HCV infected patients with CPT-B cirrhosis were randomized 1:1:1 to receive SOFNEL (400 mg /100 mg) daily for 12 weeks, SOFNEL +weight based RBV for 12 weeks, or SOFNEL for 24 weeks. Patients with prior liver transplant or hepatocellular carcinoma were excluded. Results: Of the 267 patients randomized and treated, the majority were treatment experienced (55 %), white (90%), males (70%), with IL28B non-CC (77%). Patients had genotype 1(78% overall, 60% 1a), 2 (4.5%), 3 (15%), 4 (3%) or 6 (&lt;1%) HCV infection. The median CPT score was 8 (range 5-10) and median MELD score was (range 6-24). The SVR12 rates by GT are shown in table 1. SOFNEL +RBV for 12 weeks resulted in high SVR rates with relapse occurring in 1 (1 %) GT1 and 1 (8%) GT3 subjects respectively. A second GT3 patient in the SOFNEL +RBV 12 Week group had on-treatment breakthrough with pharmacokinetic data consistent with nonadherence. There were no genotype 2, 4 and 6 </a:t>
            </a:r>
            <a:r>
              <a:rPr lang="en-GB" dirty="0" err="1" smtClean="0"/>
              <a:t>virologic</a:t>
            </a:r>
            <a:r>
              <a:rPr lang="en-GB" dirty="0" smtClean="0"/>
              <a:t> failures across all treatment arms. Among patients who achieved SVR, 47% and 56% had improvements in CPT and MELD scores by week 12 post EOT largely driven by increases in albumin and decreases in bilirubin. The most common adverse events were fatigue, headache, nausea and (</a:t>
            </a:r>
            <a:r>
              <a:rPr lang="en-GB" dirty="0" err="1" smtClean="0"/>
              <a:t>anemia</a:t>
            </a:r>
            <a:r>
              <a:rPr lang="en-GB" dirty="0" smtClean="0"/>
              <a:t> in the RBV containing arm with a median </a:t>
            </a:r>
            <a:r>
              <a:rPr lang="en-GB" dirty="0" err="1" smtClean="0"/>
              <a:t>Hgb</a:t>
            </a:r>
            <a:r>
              <a:rPr lang="en-GB" dirty="0" smtClean="0"/>
              <a:t> decrease of 1.4 g/</a:t>
            </a:r>
            <a:r>
              <a:rPr lang="en-GB" dirty="0" err="1" smtClean="0"/>
              <a:t>dL</a:t>
            </a:r>
            <a:r>
              <a:rPr lang="en-GB" dirty="0" smtClean="0"/>
              <a:t>). Overall 9 patients discontinued SOFNEL due to adverse events. A total of 47 (18%) patients experienced serious adverse events (SAEs) with the most common being hepatic encephalopathy and sepsis; only 1 patient had SAEs assessed as related to SOFNEL There were 9 deaths: sepsis (3); liver failure (2); cardiopulmonary arrest (2); myocardial infarction (1) and respiratory failure (1); none were assessed as related to study drug. Conclusions: In HCV infected patients with decompensated liver disease, SOFNEL +RBV for 12 weeks resulted in an overall SVR rate of 94.3% with high individual SVR rates across all HCV genotypes and resulted in early improvements in liver function. This regimen was well tolerated with AEs consistent with clinical sequelae of decompensated liver disease and RBV. </a:t>
            </a:r>
            <a:endParaRPr lang="en-US" dirty="0"/>
          </a:p>
        </p:txBody>
      </p:sp>
      <p:sp>
        <p:nvSpPr>
          <p:cNvPr id="4" name="Slide Number Placeholder 3"/>
          <p:cNvSpPr>
            <a:spLocks noGrp="1"/>
          </p:cNvSpPr>
          <p:nvPr>
            <p:ph type="sldNum" sz="quarter" idx="10"/>
          </p:nvPr>
        </p:nvSpPr>
        <p:spPr/>
        <p:txBody>
          <a:bodyPr/>
          <a:lstStyle/>
          <a:p>
            <a:fld id="{CE093013-47E4-4625-8CFB-9033DDFF706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7079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and Aims: The once-daily fixed-dose combination (FDC) tablet of </a:t>
            </a:r>
            <a:r>
              <a:rPr lang="en-GB" dirty="0" err="1" smtClean="0"/>
              <a:t>sofosbuvir</a:t>
            </a:r>
            <a:r>
              <a:rPr lang="en-GB" dirty="0" smtClean="0"/>
              <a:t>/</a:t>
            </a:r>
            <a:r>
              <a:rPr lang="en-GB" dirty="0" err="1" smtClean="0"/>
              <a:t>velpatasvir</a:t>
            </a:r>
            <a:r>
              <a:rPr lang="en-GB" dirty="0" smtClean="0"/>
              <a:t> (SOF/VEL) has demonstrated high efficacy in genotypes 1-6 HCV-infected patients when administered for 12 weeks. We therefore performed a prospective clinical trial to evaluate the  safety and efficacy of SOF/VEL in patients </a:t>
            </a:r>
            <a:r>
              <a:rPr lang="en-GB" dirty="0" err="1" smtClean="0"/>
              <a:t>coinfected</a:t>
            </a:r>
            <a:r>
              <a:rPr lang="en-GB" dirty="0" smtClean="0"/>
              <a:t> with HCV and HIV-1.</a:t>
            </a:r>
          </a:p>
          <a:p>
            <a:endParaRPr lang="en-GB" dirty="0" smtClean="0"/>
          </a:p>
          <a:p>
            <a:r>
              <a:rPr lang="en-GB" dirty="0" smtClean="0"/>
              <a:t>Methods: This single arm, open label study enrolled treatment naïve and -experienced HCV/HIV co-infected patients of all HCV genotypes, with or without cirrhosis. Patients who were on stable antiretroviral (ARV) regimens with fully suppressed HIV RNA received SOF/VEL (400 mg/100 mg daily) for 12 weeks. Patients were on a wide range of ARV regimens including </a:t>
            </a:r>
            <a:r>
              <a:rPr lang="en-GB" dirty="0" err="1" smtClean="0"/>
              <a:t>emtricitabine</a:t>
            </a:r>
            <a:r>
              <a:rPr lang="en-GB" dirty="0" smtClean="0"/>
              <a:t>/</a:t>
            </a:r>
            <a:r>
              <a:rPr lang="en-GB" dirty="0" err="1" smtClean="0"/>
              <a:t>tenofovir</a:t>
            </a:r>
            <a:r>
              <a:rPr lang="en-GB" dirty="0" smtClean="0"/>
              <a:t> </a:t>
            </a:r>
            <a:r>
              <a:rPr lang="en-GB" dirty="0" err="1" smtClean="0"/>
              <a:t>disoproxil</a:t>
            </a:r>
            <a:r>
              <a:rPr lang="en-GB" dirty="0" smtClean="0"/>
              <a:t> fumarate or </a:t>
            </a:r>
            <a:r>
              <a:rPr lang="en-GB" dirty="0" err="1" smtClean="0"/>
              <a:t>abacavir</a:t>
            </a:r>
            <a:r>
              <a:rPr lang="en-GB" dirty="0" smtClean="0"/>
              <a:t>/lamivudine with a backbone of </a:t>
            </a:r>
            <a:r>
              <a:rPr lang="en-GB" dirty="0" err="1" smtClean="0"/>
              <a:t>raltegravir</a:t>
            </a:r>
            <a:r>
              <a:rPr lang="en-GB" dirty="0" smtClean="0"/>
              <a:t>, </a:t>
            </a:r>
            <a:r>
              <a:rPr lang="en-GB" dirty="0" err="1" smtClean="0"/>
              <a:t>cobicistat</a:t>
            </a:r>
            <a:r>
              <a:rPr lang="en-GB" dirty="0" smtClean="0"/>
              <a:t>/</a:t>
            </a:r>
            <a:r>
              <a:rPr lang="en-GB" dirty="0" err="1" smtClean="0"/>
              <a:t>elvitegravir</a:t>
            </a:r>
            <a:r>
              <a:rPr lang="en-GB" dirty="0" smtClean="0"/>
              <a:t>, </a:t>
            </a:r>
            <a:r>
              <a:rPr lang="en-GB" dirty="0" err="1" smtClean="0"/>
              <a:t>rilpivirine</a:t>
            </a:r>
            <a:r>
              <a:rPr lang="en-GB" dirty="0" smtClean="0"/>
              <a:t>, ritonavir boosted </a:t>
            </a:r>
            <a:r>
              <a:rPr lang="en-GB" dirty="0" err="1" smtClean="0"/>
              <a:t>atazanavir</a:t>
            </a:r>
            <a:r>
              <a:rPr lang="en-GB" dirty="0" smtClean="0"/>
              <a:t>, </a:t>
            </a:r>
            <a:r>
              <a:rPr lang="en-GB" dirty="0" err="1" smtClean="0"/>
              <a:t>darunavir</a:t>
            </a:r>
            <a:r>
              <a:rPr lang="en-GB" dirty="0" smtClean="0"/>
              <a:t> or </a:t>
            </a:r>
            <a:r>
              <a:rPr lang="en-GB" dirty="0" err="1" smtClean="0"/>
              <a:t>lopinavir</a:t>
            </a:r>
            <a:r>
              <a:rPr lang="en-GB" dirty="0" smtClean="0"/>
              <a:t> . Safety evaluations included adverse event (AE) and standard laboratory parameter monitoring in addition to frequent renal function monitoring, CD4 count and HIV-1 RNA levels. The primary endpoint was sustained </a:t>
            </a:r>
            <a:r>
              <a:rPr lang="en-GB" dirty="0" err="1" smtClean="0"/>
              <a:t>virologic</a:t>
            </a:r>
            <a:r>
              <a:rPr lang="en-GB" dirty="0" smtClean="0"/>
              <a:t> response 12 weeks after treatment (SVR12).</a:t>
            </a:r>
          </a:p>
          <a:p>
            <a:endParaRPr lang="en-GB" dirty="0" smtClean="0"/>
          </a:p>
          <a:p>
            <a:r>
              <a:rPr lang="en-GB" dirty="0" smtClean="0"/>
              <a:t>Results: A total of 106 patients were enrolled and treated with SOF/VEL for 12 weeks. Overall 86% were male, 45% were black, 77% had IL28B non CC genotypes, 29% had prior treatment failure (primarily </a:t>
            </a:r>
            <a:r>
              <a:rPr lang="en-GB" dirty="0" err="1" smtClean="0"/>
              <a:t>PegIFN</a:t>
            </a:r>
            <a:r>
              <a:rPr lang="en-GB" dirty="0" smtClean="0"/>
              <a:t>/RBV), and 16% had compensated cirrhosis. The genotype distribution was 62% GT1a, 11% GT1b, 10% GT2, 11% GT3 and 5% GT4. The median baseline CD4 count was 548 cells/</a:t>
            </a:r>
            <a:r>
              <a:rPr lang="en-GB" dirty="0" err="1" smtClean="0"/>
              <a:t>ul</a:t>
            </a:r>
            <a:r>
              <a:rPr lang="en-GB" dirty="0" smtClean="0"/>
              <a:t> (range: 183-1513 cells/</a:t>
            </a:r>
            <a:r>
              <a:rPr lang="en-GB" dirty="0" err="1" smtClean="0"/>
              <a:t>ul</a:t>
            </a:r>
            <a:r>
              <a:rPr lang="en-GB" dirty="0" smtClean="0"/>
              <a:t>) with a median estimated glomerular filtration rate of 97 ml/min (range 57- 198 ml/min). Boosted protease inhibitor (PI) regimens were the most commonly used regimen (Table 1). In this interim analysis, the most common AEs were fatigue (19%), headache (14%) and nausea (7%). Only one patient experienced a serious adverse event (toe infection) which was considered unrelated to study drugs. No patient experienced confirmed HIV </a:t>
            </a:r>
            <a:r>
              <a:rPr lang="en-GB" dirty="0" err="1" smtClean="0"/>
              <a:t>virologic</a:t>
            </a:r>
            <a:r>
              <a:rPr lang="en-GB" dirty="0" smtClean="0"/>
              <a:t> rebound (HIV-1 RNA ≥400 copies/ml). No significant changes in lab abnormalities including renal function were observed. Efficacy and safety outcomes including complete SVR12, HIV parameters and the impact of HCV resistance variants on outcome will be presented.</a:t>
            </a:r>
          </a:p>
          <a:p>
            <a:endParaRPr lang="en-GB" dirty="0" smtClean="0"/>
          </a:p>
          <a:p>
            <a:r>
              <a:rPr lang="en-GB" dirty="0" smtClean="0"/>
              <a:t>Conclusions: The IFN-free, RBV-free, single tablet regimen of SOF/VEL administered once daily for 12 weeks was well tolerated in HCV/HIV co-infected patients with GT 1-4, regardless of past treatment experience or presence of cirrhosis.</a:t>
            </a:r>
            <a:endParaRPr lang="en-GB" dirty="0"/>
          </a:p>
        </p:txBody>
      </p:sp>
      <p:sp>
        <p:nvSpPr>
          <p:cNvPr id="4" name="Slide Number Placeholder 3"/>
          <p:cNvSpPr>
            <a:spLocks noGrp="1"/>
          </p:cNvSpPr>
          <p:nvPr>
            <p:ph type="sldNum" sz="quarter" idx="10"/>
          </p:nvPr>
        </p:nvSpPr>
        <p:spPr/>
        <p:txBody>
          <a:bodyPr/>
          <a:lstStyle/>
          <a:p>
            <a:fld id="{21C12058-FDD9-4E51-96C5-9F813C5D389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04178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ppt 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40" y="0"/>
            <a:ext cx="9295271" cy="6869866"/>
          </a:xfrm>
          <a:prstGeom prst="rect">
            <a:avLst/>
          </a:prstGeom>
        </p:spPr>
      </p:pic>
      <p:sp>
        <p:nvSpPr>
          <p:cNvPr id="7" name="Rectangle 6"/>
          <p:cNvSpPr/>
          <p:nvPr userDrawn="1"/>
        </p:nvSpPr>
        <p:spPr>
          <a:xfrm>
            <a:off x="0" y="3991632"/>
            <a:ext cx="9144000" cy="286636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97685" y="1465459"/>
            <a:ext cx="9241685" cy="2512216"/>
          </a:xfrm>
          <a:prstGeom prst="rect">
            <a:avLst/>
          </a:prstGeom>
          <a:solidFill>
            <a:srgbClr val="E51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46649" y="4173069"/>
            <a:ext cx="6250701" cy="1334953"/>
          </a:xfrm>
        </p:spPr>
        <p:txBody>
          <a:bodyPr>
            <a:normAutofit/>
          </a:bodyPr>
          <a:lstStyle>
            <a:lvl1pPr marL="0" indent="0" algn="ctr">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80A222-27A2-499A-9E2A-14884A5A6E9E}" type="slidenum">
              <a:rPr lang="en-US" smtClean="0"/>
              <a:pPr/>
              <a:t>‹#›</a:t>
            </a:fld>
            <a:endParaRPr lang="en-US" dirty="0"/>
          </a:p>
        </p:txBody>
      </p:sp>
      <p:pic>
        <p:nvPicPr>
          <p:cNvPr id="10" name="Picture 9" descr="HCV_logo and LIFER-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6942" t="59725" r="76887" b="14336"/>
          <a:stretch/>
        </p:blipFill>
        <p:spPr>
          <a:xfrm>
            <a:off x="243203" y="5819282"/>
            <a:ext cx="1535429" cy="752069"/>
          </a:xfrm>
          <a:prstGeom prst="rect">
            <a:avLst/>
          </a:prstGeom>
        </p:spPr>
      </p:pic>
      <p:pic>
        <p:nvPicPr>
          <p:cNvPr id="8" name="Picture 7" descr="Project ECH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63999" y="5999870"/>
            <a:ext cx="1130531" cy="556953"/>
          </a:xfrm>
          <a:prstGeom prst="rect">
            <a:avLst/>
          </a:prstGeom>
        </p:spPr>
      </p:pic>
      <p:pic>
        <p:nvPicPr>
          <p:cNvPr id="4" name="Picture 3" descr="HCV_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88553" y="862198"/>
            <a:ext cx="5945344" cy="2860601"/>
          </a:xfrm>
          <a:prstGeom prst="rect">
            <a:avLst/>
          </a:prstGeom>
        </p:spPr>
      </p:pic>
    </p:spTree>
    <p:extLst>
      <p:ext uri="{BB962C8B-B14F-4D97-AF65-F5344CB8AC3E}">
        <p14:creationId xmlns:p14="http://schemas.microsoft.com/office/powerpoint/2010/main" val="35602789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2 Content + Box +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84" y="1673002"/>
            <a:ext cx="4316413" cy="3441923"/>
          </a:xfrm>
        </p:spPr>
        <p:txBody>
          <a:bodyPr>
            <a:noAutofit/>
          </a:bodyPr>
          <a:lstStyle>
            <a:lvl1pPr marL="228600" indent="-228600">
              <a:spcBef>
                <a:spcPts val="600"/>
              </a:spcBef>
              <a:defRPr sz="2000"/>
            </a:lvl1pPr>
            <a:lvl2pPr>
              <a:spcBef>
                <a:spcPts val="600"/>
              </a:spcBef>
              <a:defRPr sz="2000"/>
            </a:lvl2pPr>
            <a:lvl3pPr>
              <a:spcBef>
                <a:spcPts val="600"/>
              </a:spcBef>
              <a:defRPr sz="1800"/>
            </a:lvl3pPr>
            <a:lvl4pPr>
              <a:spcBef>
                <a:spcPts val="600"/>
              </a:spcBef>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08004" y="1673002"/>
            <a:ext cx="4316413" cy="3441923"/>
          </a:xfrm>
        </p:spPr>
        <p:txBody>
          <a:bodyPr>
            <a:noAutofit/>
          </a:bodyPr>
          <a:lstStyle>
            <a:lvl1pPr marL="228600" indent="-228600">
              <a:spcBef>
                <a:spcPts val="600"/>
              </a:spcBef>
              <a:defRPr sz="2000"/>
            </a:lvl1pPr>
            <a:lvl2pPr>
              <a:spcBef>
                <a:spcPts val="600"/>
              </a:spcBef>
              <a:defRPr sz="2000"/>
            </a:lvl2pPr>
            <a:lvl3pPr>
              <a:spcBef>
                <a:spcPts val="600"/>
              </a:spcBef>
              <a:defRPr sz="1800"/>
            </a:lvl3pPr>
            <a:lvl4pPr>
              <a:spcBef>
                <a:spcPts val="600"/>
              </a:spcBef>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0" hasCustomPrompt="1"/>
          </p:nvPr>
        </p:nvSpPr>
        <p:spPr>
          <a:xfrm>
            <a:off x="185453" y="6400801"/>
            <a:ext cx="5481922" cy="384464"/>
          </a:xfrm>
        </p:spPr>
        <p:txBody>
          <a:bodyPr lIns="36000" rIns="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0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
        <p:nvSpPr>
          <p:cNvPr id="9" name="Text Placeholder 5"/>
          <p:cNvSpPr>
            <a:spLocks noGrp="1"/>
          </p:cNvSpPr>
          <p:nvPr>
            <p:ph type="body" sz="quarter" idx="11" hasCustomPrompt="1"/>
          </p:nvPr>
        </p:nvSpPr>
        <p:spPr>
          <a:xfrm>
            <a:off x="5699125" y="5302250"/>
            <a:ext cx="3265488" cy="1041400"/>
          </a:xfrm>
          <a:solidFill>
            <a:schemeClr val="accent5">
              <a:lumMod val="20000"/>
              <a:lumOff val="80000"/>
            </a:schemeClr>
          </a:solidFill>
          <a:ln>
            <a:noFill/>
          </a:ln>
        </p:spPr>
        <p:txBody>
          <a:bodyPr>
            <a:normAutofit/>
          </a:bodyPr>
          <a:lstStyle>
            <a:lvl1pPr marL="171450" indent="-171450">
              <a:buClrTx/>
              <a:defRPr sz="1400">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[insert take home message]</a:t>
            </a:r>
          </a:p>
        </p:txBody>
      </p:sp>
      <p:sp>
        <p:nvSpPr>
          <p:cNvPr id="10"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563904186"/>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Short 2 Content &amp; Ref">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84" y="1600200"/>
            <a:ext cx="4316413" cy="1870076"/>
          </a:xfrm>
        </p:spPr>
        <p:txBody>
          <a:bodyPr>
            <a:noAutofit/>
          </a:bodyPr>
          <a:lstStyle>
            <a:lvl1pPr marL="228600" indent="-228600">
              <a:spcBef>
                <a:spcPts val="600"/>
              </a:spcBef>
              <a:defRPr sz="1800"/>
            </a:lvl1pPr>
            <a:lvl2pPr>
              <a:spcBef>
                <a:spcPts val="600"/>
              </a:spcBef>
              <a:defRPr sz="1800"/>
            </a:lvl2pPr>
            <a:lvl3pPr>
              <a:spcBef>
                <a:spcPts val="600"/>
              </a:spcBef>
              <a:defRPr sz="1600"/>
            </a:lvl3pPr>
            <a:lvl4pPr>
              <a:spcBef>
                <a:spcPts val="600"/>
              </a:spcBef>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08004" y="1600200"/>
            <a:ext cx="4316413" cy="1870076"/>
          </a:xfrm>
        </p:spPr>
        <p:txBody>
          <a:bodyPr>
            <a:noAutofit/>
          </a:bodyPr>
          <a:lstStyle>
            <a:lvl1pPr marL="228600" indent="-228600">
              <a:spcBef>
                <a:spcPts val="600"/>
              </a:spcBef>
              <a:defRPr sz="1800"/>
            </a:lvl1pPr>
            <a:lvl2pPr>
              <a:spcBef>
                <a:spcPts val="600"/>
              </a:spcBef>
              <a:defRPr sz="1800"/>
            </a:lvl2pPr>
            <a:lvl3pPr>
              <a:spcBef>
                <a:spcPts val="600"/>
              </a:spcBef>
              <a:defRPr sz="1600"/>
            </a:lvl3pPr>
            <a:lvl4pPr>
              <a:spcBef>
                <a:spcPts val="600"/>
              </a:spcBef>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0" hasCustomPrompt="1"/>
          </p:nvPr>
        </p:nvSpPr>
        <p:spPr>
          <a:xfrm>
            <a:off x="185453" y="6400801"/>
            <a:ext cx="5081872" cy="384464"/>
          </a:xfrm>
        </p:spPr>
        <p:txBody>
          <a:bodyPr lIns="36000" rIns="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0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
        <p:nvSpPr>
          <p:cNvPr id="8"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1609992013"/>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84" y="1196752"/>
            <a:ext cx="4316413" cy="5146898"/>
          </a:xfrm>
        </p:spPr>
        <p:txBody>
          <a:bodyPr>
            <a:no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08004" y="1196752"/>
            <a:ext cx="4316413" cy="5146898"/>
          </a:xfrm>
        </p:spPr>
        <p:txBody>
          <a:bodyPr>
            <a:no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4"/>
          <p:cNvSpPr>
            <a:spLocks noGrp="1"/>
          </p:cNvSpPr>
          <p:nvPr>
            <p:ph type="body" sz="quarter" idx="10" hasCustomPrompt="1"/>
          </p:nvPr>
        </p:nvSpPr>
        <p:spPr>
          <a:xfrm>
            <a:off x="185453" y="6437602"/>
            <a:ext cx="4929472" cy="185737"/>
          </a:xfrm>
        </p:spPr>
        <p:txBody>
          <a:bodyPr lIns="36000" rIns="0" anchor="ctr"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2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Tree>
    <p:extLst>
      <p:ext uri="{BB962C8B-B14F-4D97-AF65-F5344CB8AC3E}">
        <p14:creationId xmlns:p14="http://schemas.microsoft.com/office/powerpoint/2010/main" val="820611721"/>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4"/>
          <p:cNvSpPr>
            <a:spLocks noGrp="1"/>
          </p:cNvSpPr>
          <p:nvPr>
            <p:ph type="body" sz="quarter" idx="10" hasCustomPrompt="1"/>
          </p:nvPr>
        </p:nvSpPr>
        <p:spPr>
          <a:xfrm>
            <a:off x="185453" y="6590002"/>
            <a:ext cx="4929472" cy="185737"/>
          </a:xfrm>
        </p:spPr>
        <p:txBody>
          <a:bodyPr lIns="36000" rIns="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0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
        <p:nvSpPr>
          <p:cNvPr id="4"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2287643471"/>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4"/>
          <p:cNvSpPr>
            <a:spLocks noGrp="1"/>
          </p:cNvSpPr>
          <p:nvPr>
            <p:ph type="body" sz="quarter" idx="10" hasCustomPrompt="1"/>
          </p:nvPr>
        </p:nvSpPr>
        <p:spPr>
          <a:xfrm>
            <a:off x="185453" y="6437602"/>
            <a:ext cx="4929472" cy="185737"/>
          </a:xfrm>
        </p:spPr>
        <p:txBody>
          <a:bodyPr lIns="36000" rIns="0" anchor="ctr"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2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Tree>
    <p:extLst>
      <p:ext uri="{BB962C8B-B14F-4D97-AF65-F5344CB8AC3E}">
        <p14:creationId xmlns:p14="http://schemas.microsoft.com/office/powerpoint/2010/main" val="813728171"/>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94827" y="1196751"/>
            <a:ext cx="8769785" cy="5146899"/>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0" hasCustomPrompt="1"/>
          </p:nvPr>
        </p:nvSpPr>
        <p:spPr>
          <a:xfrm>
            <a:off x="185453" y="6437602"/>
            <a:ext cx="4929472" cy="185737"/>
          </a:xfrm>
        </p:spPr>
        <p:txBody>
          <a:bodyPr lIns="36000" rIns="0" anchor="ctr" anchorCtr="0">
            <a:noAutofit/>
          </a:bodyPr>
          <a:lstStyle>
            <a:lvl1pPr marL="0" indent="0">
              <a:buNone/>
              <a:defRPr sz="1200"/>
            </a:lvl1pPr>
          </a:lstStyle>
          <a:p>
            <a:pPr lvl="0"/>
            <a:r>
              <a:rPr lang="en-GB" dirty="0" smtClean="0"/>
              <a:t>Insert reference</a:t>
            </a:r>
            <a:endParaRPr lang="en-GB" dirty="0"/>
          </a:p>
        </p:txBody>
      </p:sp>
    </p:spTree>
    <p:extLst>
      <p:ext uri="{BB962C8B-B14F-4D97-AF65-F5344CB8AC3E}">
        <p14:creationId xmlns:p14="http://schemas.microsoft.com/office/powerpoint/2010/main" val="3649103435"/>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wo Content +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7984" y="1196752"/>
            <a:ext cx="4316413" cy="5146898"/>
          </a:xfrm>
        </p:spPr>
        <p:txBody>
          <a:bodyPr>
            <a:no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08004" y="1196752"/>
            <a:ext cx="4316413" cy="5146898"/>
          </a:xfrm>
        </p:spPr>
        <p:txBody>
          <a:bodyPr>
            <a:no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4"/>
          <p:cNvSpPr>
            <a:spLocks noGrp="1"/>
          </p:cNvSpPr>
          <p:nvPr>
            <p:ph type="body" sz="quarter" idx="10" hasCustomPrompt="1"/>
          </p:nvPr>
        </p:nvSpPr>
        <p:spPr>
          <a:xfrm>
            <a:off x="185453" y="6437602"/>
            <a:ext cx="4929472" cy="185737"/>
          </a:xfrm>
        </p:spPr>
        <p:txBody>
          <a:bodyPr lIns="36000" rIns="0" anchor="ctr"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2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
        <p:nvSpPr>
          <p:cNvPr id="6" name="Text Placeholder 5"/>
          <p:cNvSpPr>
            <a:spLocks noGrp="1"/>
          </p:cNvSpPr>
          <p:nvPr>
            <p:ph type="body" sz="quarter" idx="11" hasCustomPrompt="1"/>
          </p:nvPr>
        </p:nvSpPr>
        <p:spPr>
          <a:xfrm>
            <a:off x="5699125" y="5302250"/>
            <a:ext cx="3265488" cy="1041400"/>
          </a:xfrm>
          <a:solidFill>
            <a:schemeClr val="accent1"/>
          </a:solid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[insert take home message]</a:t>
            </a:r>
          </a:p>
        </p:txBody>
      </p:sp>
    </p:spTree>
    <p:extLst>
      <p:ext uri="{BB962C8B-B14F-4D97-AF65-F5344CB8AC3E}">
        <p14:creationId xmlns:p14="http://schemas.microsoft.com/office/powerpoint/2010/main" val="2590876815"/>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hasCustomPrompt="1"/>
          </p:nvPr>
        </p:nvSpPr>
        <p:spPr>
          <a:xfrm>
            <a:off x="250825" y="6462601"/>
            <a:ext cx="4177159" cy="288925"/>
          </a:xfrm>
        </p:spPr>
        <p:txBody>
          <a:bodyPr anchor="b" anchorCtr="0">
            <a:noAutofit/>
          </a:bodyPr>
          <a:lstStyle>
            <a:lvl1pPr marL="0" indent="0">
              <a:spcBef>
                <a:spcPts val="0"/>
              </a:spcBef>
              <a:buFontTx/>
              <a:buNone/>
              <a:defRPr sz="1100"/>
            </a:lvl1pPr>
          </a:lstStyle>
          <a:p>
            <a:pPr lvl="0"/>
            <a:r>
              <a:rPr lang="en-US" dirty="0" smtClean="0"/>
              <a:t>References</a:t>
            </a:r>
          </a:p>
        </p:txBody>
      </p:sp>
      <p:sp>
        <p:nvSpPr>
          <p:cNvPr id="10" name="Text Placeholder 9"/>
          <p:cNvSpPr>
            <a:spLocks noGrp="1"/>
          </p:cNvSpPr>
          <p:nvPr>
            <p:ph type="body" sz="quarter" idx="14" hasCustomPrompt="1"/>
          </p:nvPr>
        </p:nvSpPr>
        <p:spPr>
          <a:xfrm>
            <a:off x="4731218" y="6462601"/>
            <a:ext cx="4105275" cy="287338"/>
          </a:xfrm>
        </p:spPr>
        <p:txBody>
          <a:bodyPr anchor="b" anchorCtr="0">
            <a:noAutofit/>
          </a:bodyPr>
          <a:lstStyle>
            <a:lvl1pPr marL="0" indent="0" algn="r">
              <a:spcBef>
                <a:spcPts val="0"/>
              </a:spcBef>
              <a:buFontTx/>
              <a:buNone/>
              <a:defRPr sz="1100"/>
            </a:lvl1pPr>
          </a:lstStyle>
          <a:p>
            <a:pPr lvl="0"/>
            <a:r>
              <a:rPr lang="en-US" dirty="0" smtClean="0"/>
              <a:t>Footnotes</a:t>
            </a:r>
          </a:p>
        </p:txBody>
      </p:sp>
      <p:pic>
        <p:nvPicPr>
          <p:cNvPr id="6" name="Picture 12" descr="HP7 slide mock ups text slid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5483"/>
          <a:stretch/>
        </p:blipFill>
        <p:spPr bwMode="auto">
          <a:xfrm>
            <a:off x="0" y="1484784"/>
            <a:ext cx="9144000" cy="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54133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amp;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496300" y="6474334"/>
            <a:ext cx="544452" cy="365125"/>
          </a:xfrm>
        </p:spPr>
        <p:txBody>
          <a:bodyPr/>
          <a:lstStyle/>
          <a:p>
            <a:fld id="{CE80A222-27A2-499A-9E2A-14884A5A6E9E}" type="slidenum">
              <a:rPr lang="en-US" smtClean="0"/>
              <a:t>‹#›</a:t>
            </a:fld>
            <a:endParaRPr lang="en-US" dirty="0"/>
          </a:p>
        </p:txBody>
      </p:sp>
      <p:sp>
        <p:nvSpPr>
          <p:cNvPr id="7" name="Text Placeholder 4"/>
          <p:cNvSpPr>
            <a:spLocks noGrp="1"/>
          </p:cNvSpPr>
          <p:nvPr>
            <p:ph type="body" sz="quarter" idx="10" hasCustomPrompt="1"/>
          </p:nvPr>
        </p:nvSpPr>
        <p:spPr>
          <a:xfrm>
            <a:off x="185452" y="6391276"/>
            <a:ext cx="5091397" cy="384464"/>
          </a:xfrm>
        </p:spPr>
        <p:txBody>
          <a:bodyPr lIns="36000" rIns="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0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Tree>
    <p:extLst>
      <p:ext uri="{BB962C8B-B14F-4D97-AF65-F5344CB8AC3E}">
        <p14:creationId xmlns:p14="http://schemas.microsoft.com/office/powerpoint/2010/main" val="1997129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62974" y="6474334"/>
            <a:ext cx="477777"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3041267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descr="HCV_background4-01-01-01.png"/>
          <p:cNvPicPr>
            <a:picLocks noChangeAspect="1"/>
          </p:cNvPicPr>
          <p:nvPr userDrawn="1"/>
        </p:nvPicPr>
        <p:blipFill>
          <a:blip r:embed="rId2">
            <a:duotone>
              <a:schemeClr val="accent5">
                <a:shade val="45000"/>
                <a:satMod val="135000"/>
              </a:schemeClr>
              <a:prstClr val="white"/>
            </a:duotone>
            <a:alphaModFix amt="83000"/>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Title 1"/>
          <p:cNvSpPr>
            <a:spLocks noGrp="1"/>
          </p:cNvSpPr>
          <p:nvPr>
            <p:ph type="title" hasCustomPrompt="1"/>
          </p:nvPr>
        </p:nvSpPr>
        <p:spPr>
          <a:xfrm>
            <a:off x="772265" y="3145233"/>
            <a:ext cx="7594600" cy="1362075"/>
          </a:xfrm>
        </p:spPr>
        <p:txBody>
          <a:bodyPr anchor="t">
            <a:normAutofit/>
          </a:bodyPr>
          <a:lstStyle>
            <a:lvl1pPr algn="ctr">
              <a:defRPr sz="2800" b="1" cap="none">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543924" y="6474334"/>
            <a:ext cx="496827" cy="365125"/>
          </a:xfrm>
        </p:spPr>
        <p:txBody>
          <a:bodyPr/>
          <a:lstStyle>
            <a:lvl1pPr>
              <a:defRPr>
                <a:solidFill>
                  <a:srgbClr val="000000"/>
                </a:solidFill>
              </a:defRPr>
            </a:lvl1pPr>
          </a:lstStyle>
          <a:p>
            <a:fld id="{CE80A222-27A2-499A-9E2A-14884A5A6E9E}" type="slidenum">
              <a:rPr lang="en-US" smtClean="0"/>
              <a:pPr/>
              <a:t>‹#›</a:t>
            </a:fld>
            <a:endParaRPr lang="en-US" dirty="0"/>
          </a:p>
        </p:txBody>
      </p:sp>
      <p:sp>
        <p:nvSpPr>
          <p:cNvPr id="3" name="Text Placeholder 2"/>
          <p:cNvSpPr>
            <a:spLocks noGrp="1"/>
          </p:cNvSpPr>
          <p:nvPr>
            <p:ph type="body" idx="1"/>
          </p:nvPr>
        </p:nvSpPr>
        <p:spPr>
          <a:xfrm>
            <a:off x="693410" y="4838082"/>
            <a:ext cx="7772400" cy="706642"/>
          </a:xfrm>
        </p:spPr>
        <p:txBody>
          <a:bodyPr anchor="b">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HCV_logo and LIFER-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6942" t="59725" r="76887" b="14336"/>
          <a:stretch/>
        </p:blipFill>
        <p:spPr>
          <a:xfrm>
            <a:off x="243203" y="5819282"/>
            <a:ext cx="1535429" cy="752069"/>
          </a:xfrm>
          <a:prstGeom prst="rect">
            <a:avLst/>
          </a:prstGeom>
        </p:spPr>
      </p:pic>
      <p:pic>
        <p:nvPicPr>
          <p:cNvPr id="11" name="Picture 10" descr="Project ECH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63999" y="5999870"/>
            <a:ext cx="1130531" cy="556953"/>
          </a:xfrm>
          <a:prstGeom prst="rect">
            <a:avLst/>
          </a:prstGeom>
        </p:spPr>
      </p:pic>
      <p:sp>
        <p:nvSpPr>
          <p:cNvPr id="12" name="Rectangle 11"/>
          <p:cNvSpPr/>
          <p:nvPr userDrawn="1"/>
        </p:nvSpPr>
        <p:spPr>
          <a:xfrm>
            <a:off x="0" y="1060712"/>
            <a:ext cx="9144000" cy="1981859"/>
          </a:xfrm>
          <a:prstGeom prst="rect">
            <a:avLst/>
          </a:prstGeom>
          <a:solidFill>
            <a:srgbClr val="E51B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HCV_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76977" y="555149"/>
            <a:ext cx="4850670" cy="2333899"/>
          </a:xfrm>
          <a:prstGeom prst="rect">
            <a:avLst/>
          </a:prstGeom>
        </p:spPr>
      </p:pic>
    </p:spTree>
    <p:extLst>
      <p:ext uri="{BB962C8B-B14F-4D97-AF65-F5344CB8AC3E}">
        <p14:creationId xmlns:p14="http://schemas.microsoft.com/office/powerpoint/2010/main" val="26248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marL="228600" indent="-228600">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marL="228600" indent="-228600">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38784478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amp; R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E80A222-27A2-499A-9E2A-14884A5A6E9E}" type="slidenum">
              <a:rPr lang="en-US" smtClean="0"/>
              <a:pPr/>
              <a:t>‹#›</a:t>
            </a:fld>
            <a:endParaRPr lang="en-US" dirty="0"/>
          </a:p>
        </p:txBody>
      </p:sp>
      <p:sp>
        <p:nvSpPr>
          <p:cNvPr id="5" name="Text Placeholder 4"/>
          <p:cNvSpPr>
            <a:spLocks noGrp="1"/>
          </p:cNvSpPr>
          <p:nvPr>
            <p:ph type="body" sz="quarter" idx="11"/>
          </p:nvPr>
        </p:nvSpPr>
        <p:spPr>
          <a:xfrm>
            <a:off x="449263" y="1628775"/>
            <a:ext cx="4040187" cy="3143250"/>
          </a:xfrm>
        </p:spPr>
        <p:txBody>
          <a:bodyPr/>
          <a:lstStyle>
            <a:lvl1pPr marL="228600" indent="-228600">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4764088" y="1609725"/>
            <a:ext cx="4040187" cy="3143250"/>
          </a:xfrm>
        </p:spPr>
        <p:txBody>
          <a:bodyPr/>
          <a:lstStyle>
            <a:lvl1pPr marL="228600" indent="-228600">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hasCustomPrompt="1"/>
          </p:nvPr>
        </p:nvSpPr>
        <p:spPr>
          <a:xfrm>
            <a:off x="185453" y="6391276"/>
            <a:ext cx="4397660" cy="384464"/>
          </a:xfrm>
        </p:spPr>
        <p:txBody>
          <a:bodyPr lIns="36000" rIns="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000"/>
            </a:lvl1pPr>
          </a:lstStyle>
          <a:p>
            <a:pPr marL="0" marR="0" lvl="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a:pPr>
            <a:r>
              <a:rPr lang="en-GB" dirty="0" smtClean="0"/>
              <a:t>Insert reference</a:t>
            </a:r>
          </a:p>
        </p:txBody>
      </p:sp>
    </p:spTree>
    <p:extLst>
      <p:ext uri="{BB962C8B-B14F-4D97-AF65-F5344CB8AC3E}">
        <p14:creationId xmlns:p14="http://schemas.microsoft.com/office/powerpoint/2010/main" val="3287584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687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8555"/>
            <a:ext cx="4040188" cy="3951288"/>
          </a:xfrm>
        </p:spPr>
        <p:txBody>
          <a:bodyPr/>
          <a:lstStyle>
            <a:lvl1pPr marL="228600" indent="-228600">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687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8555"/>
            <a:ext cx="4041775" cy="3951288"/>
          </a:xfrm>
        </p:spPr>
        <p:txBody>
          <a:bodyPr/>
          <a:lstStyle>
            <a:lvl1pPr marL="228600" indent="-228600">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446874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1119071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8343900" y="6474334"/>
            <a:ext cx="696851" cy="365125"/>
          </a:xfrm>
        </p:spPr>
        <p:txBody>
          <a:bodyPr/>
          <a:lstStyle/>
          <a:p>
            <a:fld id="{CE80A222-27A2-499A-9E2A-14884A5A6E9E}" type="slidenum">
              <a:rPr lang="en-US" smtClean="0"/>
              <a:t>‹#›</a:t>
            </a:fld>
            <a:endParaRPr lang="en-US" dirty="0"/>
          </a:p>
        </p:txBody>
      </p:sp>
    </p:spTree>
    <p:extLst>
      <p:ext uri="{BB962C8B-B14F-4D97-AF65-F5344CB8AC3E}">
        <p14:creationId xmlns:p14="http://schemas.microsoft.com/office/powerpoint/2010/main" val="35558510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ltGray">
          <a:xfrm>
            <a:off x="0" y="-1"/>
            <a:ext cx="9144000" cy="1528016"/>
          </a:xfrm>
          <a:prstGeom prst="rect">
            <a:avLst/>
          </a:prstGeom>
          <a:solidFill>
            <a:srgbClr val="002B5C">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Placeholder 1"/>
          <p:cNvSpPr>
            <a:spLocks noGrp="1"/>
          </p:cNvSpPr>
          <p:nvPr>
            <p:ph type="title"/>
          </p:nvPr>
        </p:nvSpPr>
        <p:spPr>
          <a:xfrm>
            <a:off x="457200" y="207963"/>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740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96300" y="6474334"/>
            <a:ext cx="544452" cy="365125"/>
          </a:xfrm>
          <a:prstGeom prst="rect">
            <a:avLst/>
          </a:prstGeom>
        </p:spPr>
        <p:txBody>
          <a:bodyPr vert="horz" lIns="91440" tIns="45720" rIns="91440" bIns="45720" rtlCol="0" anchor="ctr"/>
          <a:lstStyle>
            <a:lvl1pPr algn="r">
              <a:defRPr sz="1050">
                <a:solidFill>
                  <a:schemeClr val="tx1"/>
                </a:solidFill>
                <a:latin typeface="Arial" panose="020B0604020202020204" pitchFamily="34" charset="0"/>
                <a:cs typeface="Arial" panose="020B0604020202020204" pitchFamily="34" charset="0"/>
              </a:defRPr>
            </a:lvl1pPr>
          </a:lstStyle>
          <a:p>
            <a:fld id="{CE80A222-27A2-499A-9E2A-14884A5A6E9E}" type="slidenum">
              <a:rPr lang="en-US" smtClean="0"/>
              <a:pPr/>
              <a:t>‹#›</a:t>
            </a:fld>
            <a:endParaRPr lang="en-US" dirty="0"/>
          </a:p>
        </p:txBody>
      </p:sp>
    </p:spTree>
    <p:extLst>
      <p:ext uri="{BB962C8B-B14F-4D97-AF65-F5344CB8AC3E}">
        <p14:creationId xmlns:p14="http://schemas.microsoft.com/office/powerpoint/2010/main" val="218852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76" r:id="rId6"/>
    <p:sldLayoutId id="2147483653" r:id="rId7"/>
    <p:sldLayoutId id="2147483654" r:id="rId8"/>
    <p:sldLayoutId id="2147483655" r:id="rId9"/>
    <p:sldLayoutId id="2147483662" r:id="rId10"/>
    <p:sldLayoutId id="2147483665" r:id="rId11"/>
    <p:sldLayoutId id="2147483677" r:id="rId12"/>
    <p:sldLayoutId id="2147483679" r:id="rId13"/>
    <p:sldLayoutId id="2147483681" r:id="rId14"/>
    <p:sldLayoutId id="2147483682" r:id="rId15"/>
    <p:sldLayoutId id="2147483683" r:id="rId16"/>
    <p:sldLayoutId id="2147483684" r:id="rId17"/>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Update from EASL 2016 –</a:t>
            </a:r>
            <a:br>
              <a:rPr lang="en-US" cap="none" dirty="0" smtClean="0"/>
            </a:br>
            <a:r>
              <a:rPr lang="en-US" cap="none" dirty="0" smtClean="0"/>
              <a:t>Pan-Genotypic Regimen</a:t>
            </a:r>
            <a:endParaRPr lang="en-US" cap="none" dirty="0"/>
          </a:p>
        </p:txBody>
      </p:sp>
      <p:sp>
        <p:nvSpPr>
          <p:cNvPr id="3" name="Text Placeholder 2"/>
          <p:cNvSpPr>
            <a:spLocks noGrp="1"/>
          </p:cNvSpPr>
          <p:nvPr>
            <p:ph type="body" idx="1"/>
          </p:nvPr>
        </p:nvSpPr>
        <p:spPr/>
        <p:txBody>
          <a:bodyPr>
            <a:normAutofit fontScale="92500" lnSpcReduction="20000"/>
          </a:bodyPr>
          <a:lstStyle/>
          <a:p>
            <a:r>
              <a:rPr lang="en-US" dirty="0" smtClean="0"/>
              <a:t>Stefan Zeuzem, MD</a:t>
            </a:r>
          </a:p>
          <a:p>
            <a:r>
              <a:rPr lang="en-US" dirty="0" smtClean="0"/>
              <a:t>University of Frankfurt, Germany</a:t>
            </a:r>
            <a:endParaRPr lang="en-US" dirty="0"/>
          </a:p>
        </p:txBody>
      </p:sp>
      <p:sp>
        <p:nvSpPr>
          <p:cNvPr id="4" name="Slide Number Placeholder 3"/>
          <p:cNvSpPr>
            <a:spLocks noGrp="1"/>
          </p:cNvSpPr>
          <p:nvPr>
            <p:ph type="sldNum" sz="quarter" idx="12"/>
          </p:nvPr>
        </p:nvSpPr>
        <p:spPr/>
        <p:txBody>
          <a:bodyPr/>
          <a:lstStyle/>
          <a:p>
            <a:fld id="{CE80A222-27A2-499A-9E2A-14884A5A6E9E}" type="slidenum">
              <a:rPr lang="en-US" smtClean="0"/>
              <a:pPr/>
              <a:t>1</a:t>
            </a:fld>
            <a:endParaRPr lang="en-US"/>
          </a:p>
        </p:txBody>
      </p:sp>
    </p:spTree>
    <p:extLst>
      <p:ext uri="{BB962C8B-B14F-4D97-AF65-F5344CB8AC3E}">
        <p14:creationId xmlns:p14="http://schemas.microsoft.com/office/powerpoint/2010/main" val="4178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ASTRAL-3 Phase 3 study: SOF/VEL FDC for 12 weeks compared to SOF + RBV for 24 weeks in G3 patients</a:t>
            </a:r>
            <a:endParaRPr lang="en-GB" dirty="0"/>
          </a:p>
        </p:txBody>
      </p:sp>
      <p:sp>
        <p:nvSpPr>
          <p:cNvPr id="4" name="Text Placeholder 3"/>
          <p:cNvSpPr>
            <a:spLocks noGrp="1"/>
          </p:cNvSpPr>
          <p:nvPr>
            <p:ph type="body" sz="quarter" idx="10"/>
          </p:nvPr>
        </p:nvSpPr>
        <p:spPr/>
        <p:txBody>
          <a:bodyPr/>
          <a:lstStyle/>
          <a:p>
            <a:r>
              <a:rPr lang="de-DE" smtClean="0"/>
              <a:t>Mangia</a:t>
            </a:r>
            <a:r>
              <a:rPr lang="en-GB" smtClean="0"/>
              <a:t> A, et al. AASLD 2015, San Francisco. #249</a:t>
            </a:r>
            <a:endParaRPr lang="en-GB" dirty="0"/>
          </a:p>
        </p:txBody>
      </p:sp>
      <p:sp>
        <p:nvSpPr>
          <p:cNvPr id="12" name="Rectangle 5"/>
          <p:cNvSpPr txBox="1">
            <a:spLocks noChangeArrowheads="1"/>
          </p:cNvSpPr>
          <p:nvPr/>
        </p:nvSpPr>
        <p:spPr bwMode="auto">
          <a:xfrm>
            <a:off x="103187" y="2045268"/>
            <a:ext cx="656557" cy="532284"/>
          </a:xfrm>
          <a:prstGeom prst="rect">
            <a:avLst/>
          </a:prstGeom>
          <a:noFill/>
          <a:ln>
            <a:noFill/>
          </a:ln>
          <a:extLst/>
        </p:spPr>
        <p:txBody>
          <a:bodyPr vert="horz" wrap="square" lIns="0" tIns="45720" rIns="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r">
              <a:buFont typeface="Symbol" pitchFamily="18" charset="2"/>
              <a:buNone/>
            </a:pPr>
            <a:r>
              <a:rPr lang="en-US" sz="1400" dirty="0" smtClean="0">
                <a:solidFill>
                  <a:srgbClr val="000000"/>
                </a:solidFill>
              </a:rPr>
              <a:t>n=250</a:t>
            </a:r>
            <a:endParaRPr lang="en-US" sz="1400" dirty="0">
              <a:solidFill>
                <a:srgbClr val="000000"/>
              </a:solidFill>
            </a:endParaRPr>
          </a:p>
        </p:txBody>
      </p:sp>
      <p:sp>
        <p:nvSpPr>
          <p:cNvPr id="13" name="Rectangle 5"/>
          <p:cNvSpPr txBox="1">
            <a:spLocks noChangeArrowheads="1"/>
          </p:cNvSpPr>
          <p:nvPr/>
        </p:nvSpPr>
        <p:spPr bwMode="auto">
          <a:xfrm>
            <a:off x="103187" y="2349500"/>
            <a:ext cx="656557" cy="532284"/>
          </a:xfrm>
          <a:prstGeom prst="rect">
            <a:avLst/>
          </a:prstGeom>
          <a:noFill/>
          <a:ln>
            <a:noFill/>
          </a:ln>
          <a:extLst/>
        </p:spPr>
        <p:txBody>
          <a:bodyPr vert="horz" wrap="square" lIns="0" tIns="45720" rIns="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r">
              <a:buFont typeface="Symbol" pitchFamily="18" charset="2"/>
              <a:buNone/>
            </a:pPr>
            <a:r>
              <a:rPr lang="en-US" sz="1400" dirty="0" smtClean="0">
                <a:solidFill>
                  <a:srgbClr val="000000"/>
                </a:solidFill>
              </a:rPr>
              <a:t>n=250</a:t>
            </a:r>
            <a:endParaRPr lang="en-US" sz="1400" dirty="0">
              <a:solidFill>
                <a:srgbClr val="000000"/>
              </a:solidFill>
            </a:endParaRPr>
          </a:p>
        </p:txBody>
      </p:sp>
      <p:sp>
        <p:nvSpPr>
          <p:cNvPr id="14" name="Text Box 23"/>
          <p:cNvSpPr txBox="1">
            <a:spLocks noChangeArrowheads="1"/>
          </p:cNvSpPr>
          <p:nvPr/>
        </p:nvSpPr>
        <p:spPr bwMode="auto">
          <a:xfrm>
            <a:off x="81968" y="1734945"/>
            <a:ext cx="996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algn="ctr" eaLnBrk="1" hangingPunct="1">
              <a:spcBef>
                <a:spcPct val="50000"/>
              </a:spcBef>
            </a:pPr>
            <a:r>
              <a:rPr lang="en-US" sz="1200" baseline="0" dirty="0" smtClean="0">
                <a:latin typeface="+mj-lt"/>
                <a:ea typeface="MS PGothic" pitchFamily="34" charset="-128"/>
                <a:cs typeface="Arial" charset="0"/>
              </a:rPr>
              <a:t>Week </a:t>
            </a:r>
            <a:r>
              <a:rPr lang="en-US" sz="1200" baseline="0" dirty="0">
                <a:latin typeface="+mj-lt"/>
                <a:ea typeface="MS PGothic" pitchFamily="34" charset="-128"/>
                <a:cs typeface="Arial" charset="0"/>
              </a:rPr>
              <a:t>0</a:t>
            </a:r>
          </a:p>
        </p:txBody>
      </p:sp>
      <p:sp>
        <p:nvSpPr>
          <p:cNvPr id="15" name="Text Box 23"/>
          <p:cNvSpPr txBox="1">
            <a:spLocks noChangeArrowheads="1"/>
          </p:cNvSpPr>
          <p:nvPr/>
        </p:nvSpPr>
        <p:spPr bwMode="auto">
          <a:xfrm>
            <a:off x="3256991" y="1734945"/>
            <a:ext cx="7907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algn="ctr" eaLnBrk="1" hangingPunct="1">
              <a:spcBef>
                <a:spcPct val="50000"/>
              </a:spcBef>
            </a:pPr>
            <a:r>
              <a:rPr lang="en-US" sz="1200" baseline="0" dirty="0" smtClean="0">
                <a:latin typeface="+mj-lt"/>
                <a:ea typeface="MS PGothic" pitchFamily="34" charset="-128"/>
                <a:cs typeface="Arial" charset="0"/>
              </a:rPr>
              <a:t>12</a:t>
            </a:r>
            <a:endParaRPr lang="en-US" sz="1200" baseline="0" dirty="0">
              <a:latin typeface="+mj-lt"/>
              <a:ea typeface="MS PGothic" pitchFamily="34" charset="-128"/>
              <a:cs typeface="Arial" charset="0"/>
            </a:endParaRPr>
          </a:p>
        </p:txBody>
      </p:sp>
      <p:sp>
        <p:nvSpPr>
          <p:cNvPr id="16" name="Text Box 23"/>
          <p:cNvSpPr txBox="1">
            <a:spLocks noChangeArrowheads="1"/>
          </p:cNvSpPr>
          <p:nvPr/>
        </p:nvSpPr>
        <p:spPr bwMode="auto">
          <a:xfrm>
            <a:off x="5795595" y="1735143"/>
            <a:ext cx="996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algn="ctr"/>
            <a:r>
              <a:rPr lang="en-US" sz="1200" baseline="0" dirty="0" smtClean="0">
                <a:latin typeface="+mj-lt"/>
              </a:rPr>
              <a:t>24</a:t>
            </a:r>
            <a:endParaRPr lang="en-US" sz="1200" baseline="0" dirty="0">
              <a:latin typeface="+mj-lt"/>
            </a:endParaRPr>
          </a:p>
        </p:txBody>
      </p:sp>
      <p:sp>
        <p:nvSpPr>
          <p:cNvPr id="27" name="Freeform 66"/>
          <p:cNvSpPr>
            <a:spLocks/>
          </p:cNvSpPr>
          <p:nvPr/>
        </p:nvSpPr>
        <p:spPr bwMode="auto">
          <a:xfrm>
            <a:off x="828728" y="1987353"/>
            <a:ext cx="2844487" cy="127000"/>
          </a:xfrm>
          <a:custGeom>
            <a:avLst/>
            <a:gdLst>
              <a:gd name="T0" fmla="*/ 316236 w 2663825"/>
              <a:gd name="T1" fmla="*/ 0 h 127000"/>
              <a:gd name="T2" fmla="*/ 316236 w 2663825"/>
              <a:gd name="T3" fmla="*/ 127000 h 127000"/>
              <a:gd name="T4" fmla="*/ 0 w 2663825"/>
              <a:gd name="T5" fmla="*/ 127000 h 127000"/>
              <a:gd name="T6" fmla="*/ 0 w 2663825"/>
              <a:gd name="T7" fmla="*/ 3175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25400" cap="flat" cmpd="sng" algn="ctr">
            <a:solidFill>
              <a:schemeClr val="bg1">
                <a:lumMod val="65000"/>
              </a:schemeClr>
            </a:solidFill>
            <a:prstDash val="solid"/>
            <a:round/>
            <a:headEnd type="none" w="med" len="med"/>
            <a:tailEnd type="none" w="med" len="med"/>
          </a:ln>
        </p:spPr>
        <p:txBody>
          <a:bodyPr/>
          <a:lstStyle/>
          <a:p>
            <a:pPr>
              <a:defRPr/>
            </a:pPr>
            <a:endParaRPr lang="en-US" sz="1600" dirty="0">
              <a:solidFill>
                <a:srgbClr val="000000"/>
              </a:solidFill>
              <a:ea typeface="MS PGothic" pitchFamily="34" charset="-128"/>
            </a:endParaRPr>
          </a:p>
        </p:txBody>
      </p:sp>
      <p:cxnSp>
        <p:nvCxnSpPr>
          <p:cNvPr id="18" name="Straight Connector 17"/>
          <p:cNvCxnSpPr/>
          <p:nvPr/>
        </p:nvCxnSpPr>
        <p:spPr>
          <a:xfrm flipV="1">
            <a:off x="3571928" y="2303234"/>
            <a:ext cx="2743200" cy="0"/>
          </a:xfrm>
          <a:prstGeom prst="line">
            <a:avLst/>
          </a:prstGeom>
          <a:ln w="19050">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01613" y="2607466"/>
            <a:ext cx="2743200" cy="0"/>
          </a:xfrm>
          <a:prstGeom prst="line">
            <a:avLst/>
          </a:prstGeom>
          <a:ln w="19050">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87540" y="2118568"/>
            <a:ext cx="1165860" cy="307777"/>
          </a:xfrm>
          <a:prstGeom prst="rect">
            <a:avLst/>
          </a:prstGeom>
          <a:noFill/>
        </p:spPr>
        <p:txBody>
          <a:bodyPr wrap="square" rtlCol="0">
            <a:spAutoFit/>
          </a:bodyPr>
          <a:lstStyle/>
          <a:p>
            <a:r>
              <a:rPr lang="en-US" sz="1400" b="1" dirty="0" smtClean="0">
                <a:solidFill>
                  <a:srgbClr val="000000"/>
                </a:solidFill>
              </a:rPr>
              <a:t>SVR12 95%</a:t>
            </a:r>
            <a:endParaRPr lang="en-US" sz="1400" b="1" dirty="0">
              <a:solidFill>
                <a:srgbClr val="000000"/>
              </a:solidFill>
            </a:endParaRPr>
          </a:p>
        </p:txBody>
      </p:sp>
      <p:sp>
        <p:nvSpPr>
          <p:cNvPr id="21" name="TextBox 20"/>
          <p:cNvSpPr txBox="1"/>
          <p:nvPr/>
        </p:nvSpPr>
        <p:spPr>
          <a:xfrm>
            <a:off x="6986281" y="2416689"/>
            <a:ext cx="1167119" cy="307777"/>
          </a:xfrm>
          <a:prstGeom prst="rect">
            <a:avLst/>
          </a:prstGeom>
          <a:noFill/>
        </p:spPr>
        <p:txBody>
          <a:bodyPr wrap="square" rtlCol="0">
            <a:spAutoFit/>
          </a:bodyPr>
          <a:lstStyle/>
          <a:p>
            <a:r>
              <a:rPr lang="en-US" sz="1400" b="1" dirty="0" smtClean="0">
                <a:solidFill>
                  <a:srgbClr val="000000"/>
                </a:solidFill>
              </a:rPr>
              <a:t>SVR12 80%</a:t>
            </a:r>
            <a:endParaRPr lang="en-US" sz="1400" b="1" dirty="0">
              <a:solidFill>
                <a:srgbClr val="000000"/>
              </a:solidFill>
            </a:endParaRPr>
          </a:p>
        </p:txBody>
      </p:sp>
      <p:sp>
        <p:nvSpPr>
          <p:cNvPr id="22" name="Rectangle 5"/>
          <p:cNvSpPr txBox="1">
            <a:spLocks noChangeArrowheads="1"/>
          </p:cNvSpPr>
          <p:nvPr/>
        </p:nvSpPr>
        <p:spPr bwMode="auto">
          <a:xfrm>
            <a:off x="828728" y="2485547"/>
            <a:ext cx="5486400" cy="252000"/>
          </a:xfrm>
          <a:prstGeom prst="rect">
            <a:avLst/>
          </a:prstGeom>
          <a:solidFill>
            <a:schemeClr val="accent1"/>
          </a:solidFill>
          <a:ln>
            <a:noFill/>
          </a:ln>
          <a:extLst/>
        </p:spPr>
        <p:txBody>
          <a:bodyPr vert="horz" wrap="square" lIns="27432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 typeface="Symbol" pitchFamily="18" charset="2"/>
              <a:buNone/>
            </a:pPr>
            <a:r>
              <a:rPr lang="en-US" sz="1400" b="1" dirty="0" smtClean="0"/>
              <a:t>SOF + RBV</a:t>
            </a:r>
            <a:endParaRPr lang="en-US" sz="1400" b="1" dirty="0"/>
          </a:p>
        </p:txBody>
      </p:sp>
      <p:sp>
        <p:nvSpPr>
          <p:cNvPr id="23" name="Freeform 66"/>
          <p:cNvSpPr>
            <a:spLocks/>
          </p:cNvSpPr>
          <p:nvPr/>
        </p:nvSpPr>
        <p:spPr bwMode="auto">
          <a:xfrm>
            <a:off x="828728" y="1987353"/>
            <a:ext cx="5486400" cy="127000"/>
          </a:xfrm>
          <a:custGeom>
            <a:avLst/>
            <a:gdLst>
              <a:gd name="T0" fmla="*/ 316236 w 2663825"/>
              <a:gd name="T1" fmla="*/ 0 h 127000"/>
              <a:gd name="T2" fmla="*/ 316236 w 2663825"/>
              <a:gd name="T3" fmla="*/ 127000 h 127000"/>
              <a:gd name="T4" fmla="*/ 0 w 2663825"/>
              <a:gd name="T5" fmla="*/ 127000 h 127000"/>
              <a:gd name="T6" fmla="*/ 0 w 2663825"/>
              <a:gd name="T7" fmla="*/ 3175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28575" cap="flat" cmpd="sng" algn="ctr">
            <a:solidFill>
              <a:schemeClr val="bg1">
                <a:lumMod val="65000"/>
              </a:schemeClr>
            </a:solidFill>
            <a:prstDash val="solid"/>
            <a:round/>
            <a:headEnd type="none" w="med" len="med"/>
            <a:tailEnd type="none" w="med" len="med"/>
          </a:ln>
        </p:spPr>
        <p:txBody>
          <a:bodyPr/>
          <a:lstStyle/>
          <a:p>
            <a:pPr>
              <a:defRPr/>
            </a:pPr>
            <a:endParaRPr lang="en-US" sz="1600" dirty="0">
              <a:solidFill>
                <a:srgbClr val="000000"/>
              </a:solidFill>
              <a:ea typeface="MS PGothic" pitchFamily="34" charset="-128"/>
            </a:endParaRPr>
          </a:p>
        </p:txBody>
      </p:sp>
      <p:sp>
        <p:nvSpPr>
          <p:cNvPr id="25" name="Rectangle 5"/>
          <p:cNvSpPr txBox="1">
            <a:spLocks noChangeArrowheads="1"/>
          </p:cNvSpPr>
          <p:nvPr/>
        </p:nvSpPr>
        <p:spPr bwMode="auto">
          <a:xfrm>
            <a:off x="828727" y="2181315"/>
            <a:ext cx="2844487" cy="252000"/>
          </a:xfrm>
          <a:prstGeom prst="rect">
            <a:avLst/>
          </a:prstGeom>
          <a:solidFill>
            <a:schemeClr val="accent2"/>
          </a:solidFill>
          <a:ln>
            <a:noFill/>
          </a:ln>
          <a:extLst/>
        </p:spPr>
        <p:txBody>
          <a:bodyPr vert="horz" wrap="square" lIns="27432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 typeface="Symbol" pitchFamily="18" charset="2"/>
              <a:buNone/>
            </a:pPr>
            <a:r>
              <a:rPr lang="en-US" sz="1400" b="1" dirty="0" smtClean="0">
                <a:solidFill>
                  <a:schemeClr val="bg1"/>
                </a:solidFill>
              </a:rPr>
              <a:t>SOF/VEL</a:t>
            </a:r>
            <a:endParaRPr lang="en-US" sz="1400" b="1" dirty="0">
              <a:solidFill>
                <a:schemeClr val="bg1"/>
              </a:solidFill>
            </a:endParaRPr>
          </a:p>
        </p:txBody>
      </p:sp>
      <p:sp>
        <p:nvSpPr>
          <p:cNvPr id="50" name="TextBox 49"/>
          <p:cNvSpPr txBox="1"/>
          <p:nvPr/>
        </p:nvSpPr>
        <p:spPr>
          <a:xfrm>
            <a:off x="8162399" y="2274175"/>
            <a:ext cx="1167119" cy="307777"/>
          </a:xfrm>
          <a:prstGeom prst="rect">
            <a:avLst/>
          </a:prstGeom>
          <a:noFill/>
        </p:spPr>
        <p:txBody>
          <a:bodyPr wrap="square" rtlCol="0">
            <a:spAutoFit/>
          </a:bodyPr>
          <a:lstStyle/>
          <a:p>
            <a:r>
              <a:rPr lang="en-US" sz="1400" dirty="0" smtClean="0">
                <a:solidFill>
                  <a:srgbClr val="000000"/>
                </a:solidFill>
              </a:rPr>
              <a:t>p&lt;0.001</a:t>
            </a:r>
            <a:endParaRPr lang="en-US" sz="1400" dirty="0">
              <a:solidFill>
                <a:srgbClr val="000000"/>
              </a:solidFill>
            </a:endParaRPr>
          </a:p>
        </p:txBody>
      </p:sp>
      <p:sp>
        <p:nvSpPr>
          <p:cNvPr id="3" name="Right Bracket 2"/>
          <p:cNvSpPr/>
          <p:nvPr/>
        </p:nvSpPr>
        <p:spPr>
          <a:xfrm>
            <a:off x="8059573" y="2283682"/>
            <a:ext cx="129452" cy="3048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rgbClr val="000000"/>
              </a:solidFill>
            </a:endParaRPr>
          </a:p>
        </p:txBody>
      </p:sp>
      <p:graphicFrame>
        <p:nvGraphicFramePr>
          <p:cNvPr id="121" name="Content Placeholder 3"/>
          <p:cNvGraphicFramePr>
            <a:graphicFrameLocks/>
          </p:cNvGraphicFramePr>
          <p:nvPr>
            <p:extLst>
              <p:ext uri="{D42A27DB-BD31-4B8C-83A1-F6EECF244321}">
                <p14:modId xmlns:p14="http://schemas.microsoft.com/office/powerpoint/2010/main" val="227822118"/>
              </p:ext>
            </p:extLst>
          </p:nvPr>
        </p:nvGraphicFramePr>
        <p:xfrm>
          <a:off x="723605" y="3142683"/>
          <a:ext cx="7703227" cy="3169920"/>
        </p:xfrm>
        <a:graphic>
          <a:graphicData uri="http://schemas.openxmlformats.org/drawingml/2006/table">
            <a:tbl>
              <a:tblPr firstRow="1" bandRow="1">
                <a:tableStyleId>{5C22544A-7EE6-4342-B048-85BDC9FD1C3A}</a:tableStyleId>
              </a:tblPr>
              <a:tblGrid>
                <a:gridCol w="3607841">
                  <a:extLst>
                    <a:ext uri="{9D8B030D-6E8A-4147-A177-3AD203B41FA5}">
                      <a16:colId xmlns:a16="http://schemas.microsoft.com/office/drawing/2014/main" xmlns="" val="20000"/>
                    </a:ext>
                  </a:extLst>
                </a:gridCol>
                <a:gridCol w="2047693">
                  <a:extLst>
                    <a:ext uri="{9D8B030D-6E8A-4147-A177-3AD203B41FA5}">
                      <a16:colId xmlns:a16="http://schemas.microsoft.com/office/drawing/2014/main" xmlns="" val="20001"/>
                    </a:ext>
                  </a:extLst>
                </a:gridCol>
                <a:gridCol w="2047693">
                  <a:extLst>
                    <a:ext uri="{9D8B030D-6E8A-4147-A177-3AD203B41FA5}">
                      <a16:colId xmlns:a16="http://schemas.microsoft.com/office/drawing/2014/main" xmlns="" val="20002"/>
                    </a:ext>
                  </a:extLst>
                </a:gridCol>
              </a:tblGrid>
              <a:tr h="0">
                <a:tc>
                  <a:txBody>
                    <a:bodyPr/>
                    <a:lstStyle/>
                    <a:p>
                      <a:endParaRPr lang="en-US" sz="1400" dirty="0">
                        <a:solidFill>
                          <a:schemeClr val="tx1"/>
                        </a:solidFill>
                      </a:endParaRPr>
                    </a:p>
                  </a:txBody>
                  <a:tcPr marL="114390" marR="114390" anchor="b">
                    <a:noFill/>
                  </a:tcPr>
                </a:tc>
                <a:tc>
                  <a:txBody>
                    <a:bodyPr/>
                    <a:lstStyle/>
                    <a:p>
                      <a:pPr algn="ctr"/>
                      <a:r>
                        <a:rPr lang="en-US" sz="1400" dirty="0" smtClean="0">
                          <a:solidFill>
                            <a:schemeClr val="bg1"/>
                          </a:solidFill>
                        </a:rPr>
                        <a:t>SOF/VEL</a:t>
                      </a:r>
                    </a:p>
                    <a:p>
                      <a:pPr algn="ctr"/>
                      <a:r>
                        <a:rPr lang="en-US" sz="1400" dirty="0" smtClean="0">
                          <a:solidFill>
                            <a:schemeClr val="bg1"/>
                          </a:solidFill>
                        </a:rPr>
                        <a:t>12 weeks</a:t>
                      </a:r>
                    </a:p>
                    <a:p>
                      <a:pPr algn="ctr"/>
                      <a:r>
                        <a:rPr lang="en-US" sz="1400" dirty="0" smtClean="0">
                          <a:solidFill>
                            <a:schemeClr val="bg1"/>
                          </a:solidFill>
                        </a:rPr>
                        <a:t>n=277</a:t>
                      </a:r>
                      <a:endParaRPr lang="en-US" sz="1400" dirty="0">
                        <a:solidFill>
                          <a:schemeClr val="bg1"/>
                        </a:solidFill>
                      </a:endParaRPr>
                    </a:p>
                  </a:txBody>
                  <a:tcPr marL="114390" marR="114390" anchor="b">
                    <a:solidFill>
                      <a:schemeClr val="accent5"/>
                    </a:solidFill>
                  </a:tcPr>
                </a:tc>
                <a:tc>
                  <a:txBody>
                    <a:bodyPr/>
                    <a:lstStyle/>
                    <a:p>
                      <a:pPr algn="ctr"/>
                      <a:r>
                        <a:rPr lang="en-US" sz="1400" dirty="0" smtClean="0">
                          <a:solidFill>
                            <a:schemeClr val="bg1"/>
                          </a:solidFill>
                        </a:rPr>
                        <a:t>SOF + RBV</a:t>
                      </a:r>
                    </a:p>
                    <a:p>
                      <a:pPr algn="ctr"/>
                      <a:r>
                        <a:rPr lang="en-US" sz="1400" dirty="0" smtClean="0">
                          <a:solidFill>
                            <a:schemeClr val="bg1"/>
                          </a:solidFill>
                        </a:rPr>
                        <a:t>24 weeks</a:t>
                      </a:r>
                    </a:p>
                    <a:p>
                      <a:pPr algn="ctr"/>
                      <a:r>
                        <a:rPr lang="en-US" sz="1400" dirty="0" smtClean="0">
                          <a:solidFill>
                            <a:schemeClr val="bg1"/>
                          </a:solidFill>
                        </a:rPr>
                        <a:t>n=275</a:t>
                      </a:r>
                      <a:endParaRPr lang="en-US" sz="1400" dirty="0">
                        <a:solidFill>
                          <a:schemeClr val="bg1"/>
                        </a:solidFill>
                      </a:endParaRPr>
                    </a:p>
                  </a:txBody>
                  <a:tcPr marL="114390" marR="114390" anchor="b">
                    <a:solidFill>
                      <a:schemeClr val="accent5"/>
                    </a:solidFill>
                  </a:tcPr>
                </a:tc>
                <a:extLst>
                  <a:ext uri="{0D108BD9-81ED-4DB2-BD59-A6C34878D82A}">
                    <a16:rowId xmlns:a16="http://schemas.microsoft.com/office/drawing/2014/main" xmlns="" val="10000"/>
                  </a:ext>
                </a:extLst>
              </a:tr>
              <a:tr h="0">
                <a:tc>
                  <a:txBody>
                    <a:bodyPr/>
                    <a:lstStyle/>
                    <a:p>
                      <a:pPr algn="l"/>
                      <a:r>
                        <a:rPr lang="en-US" sz="1400" dirty="0" smtClean="0">
                          <a:solidFill>
                            <a:schemeClr val="tx1"/>
                          </a:solidFill>
                        </a:rPr>
                        <a:t>Mean age, y (range)</a:t>
                      </a:r>
                      <a:endParaRPr lang="en-US" sz="1400" b="0" dirty="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49 (21‒76)</a:t>
                      </a:r>
                      <a:endParaRPr lang="en-US" sz="1400" b="0" dirty="0" smtClean="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50 (19‒74)</a:t>
                      </a:r>
                      <a:endParaRPr lang="en-US" sz="1400" b="0" dirty="0" smtClean="0">
                        <a:solidFill>
                          <a:schemeClr val="tx1"/>
                        </a:solidFill>
                      </a:endParaRPr>
                    </a:p>
                  </a:txBody>
                  <a:tcPr marL="114390" marR="114390" anchor="ctr">
                    <a:solidFill>
                      <a:schemeClr val="accent5">
                        <a:lumMod val="60000"/>
                        <a:lumOff val="40000"/>
                      </a:schemeClr>
                    </a:solidFill>
                  </a:tcPr>
                </a:tc>
                <a:extLst>
                  <a:ext uri="{0D108BD9-81ED-4DB2-BD59-A6C34878D82A}">
                    <a16:rowId xmlns:a16="http://schemas.microsoft.com/office/drawing/2014/main" xmlns="" val="10001"/>
                  </a:ext>
                </a:extLst>
              </a:tr>
              <a:tr h="0">
                <a:tc>
                  <a:txBody>
                    <a:bodyPr/>
                    <a:lstStyle/>
                    <a:p>
                      <a:pPr lvl="0" algn="l"/>
                      <a:r>
                        <a:rPr lang="en-US" sz="1400" dirty="0" smtClean="0">
                          <a:solidFill>
                            <a:schemeClr val="tx1"/>
                          </a:solidFill>
                        </a:rPr>
                        <a:t>Male, n (%)</a:t>
                      </a:r>
                      <a:endParaRPr lang="en-US" sz="1400" b="0" dirty="0">
                        <a:solidFill>
                          <a:schemeClr val="tx1"/>
                        </a:solidFill>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170 (61)</a:t>
                      </a:r>
                      <a:endParaRPr lang="en-US" sz="1400" b="0" dirty="0" smtClean="0">
                        <a:solidFill>
                          <a:schemeClr val="tx1"/>
                        </a:solidFill>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174 (63)</a:t>
                      </a:r>
                      <a:endParaRPr lang="en-US" sz="1400" b="0" dirty="0" smtClean="0">
                        <a:solidFill>
                          <a:schemeClr val="tx1"/>
                        </a:solidFill>
                      </a:endParaRPr>
                    </a:p>
                  </a:txBody>
                  <a:tcPr marL="114390" marR="114390" anchor="ctr">
                    <a:solidFill>
                      <a:schemeClr val="accent5">
                        <a:lumMod val="20000"/>
                        <a:lumOff val="80000"/>
                      </a:schemeClr>
                    </a:solidFill>
                  </a:tcPr>
                </a:tc>
                <a:extLst>
                  <a:ext uri="{0D108BD9-81ED-4DB2-BD59-A6C34878D82A}">
                    <a16:rowId xmlns:a16="http://schemas.microsoft.com/office/drawing/2014/main" xmlns="" val="10002"/>
                  </a:ext>
                </a:extLst>
              </a:tr>
              <a:tr h="0">
                <a:tc>
                  <a:txBody>
                    <a:bodyPr/>
                    <a:lstStyle/>
                    <a:p>
                      <a:pPr lvl="0" algn="l"/>
                      <a:r>
                        <a:rPr lang="en-US" sz="1400" dirty="0" smtClean="0">
                          <a:solidFill>
                            <a:schemeClr val="tx1"/>
                          </a:solidFill>
                        </a:rPr>
                        <a:t>White, n (%)</a:t>
                      </a:r>
                      <a:endParaRPr lang="en-US" sz="1400" b="0" dirty="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250 (90)</a:t>
                      </a:r>
                      <a:endParaRPr lang="en-US" sz="1400" b="0" dirty="0" smtClean="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239 (87)</a:t>
                      </a:r>
                      <a:endParaRPr lang="en-US" sz="1400" b="0" dirty="0" smtClean="0">
                        <a:solidFill>
                          <a:schemeClr val="tx1"/>
                        </a:solidFill>
                      </a:endParaRPr>
                    </a:p>
                  </a:txBody>
                  <a:tcPr marL="114390" marR="114390" anchor="ctr">
                    <a:solidFill>
                      <a:schemeClr val="accent5">
                        <a:lumMod val="60000"/>
                        <a:lumOff val="40000"/>
                      </a:schemeClr>
                    </a:solidFill>
                  </a:tcPr>
                </a:tc>
                <a:extLst>
                  <a:ext uri="{0D108BD9-81ED-4DB2-BD59-A6C34878D82A}">
                    <a16:rowId xmlns:a16="http://schemas.microsoft.com/office/drawing/2014/main" xmlns="" val="10003"/>
                  </a:ext>
                </a:extLst>
              </a:tr>
              <a:tr h="0">
                <a:tc>
                  <a:txBody>
                    <a:bodyPr/>
                    <a:lstStyle/>
                    <a:p>
                      <a:pPr lvl="0" algn="l"/>
                      <a:r>
                        <a:rPr lang="en-US" sz="1400" dirty="0" smtClean="0">
                          <a:solidFill>
                            <a:schemeClr val="tx1"/>
                          </a:solidFill>
                        </a:rPr>
                        <a:t>Mean BMI, kg/m</a:t>
                      </a:r>
                      <a:r>
                        <a:rPr lang="en-US" sz="1400" baseline="30000" dirty="0" smtClean="0">
                          <a:solidFill>
                            <a:schemeClr val="tx1"/>
                          </a:solidFill>
                        </a:rPr>
                        <a:t>2</a:t>
                      </a:r>
                      <a:r>
                        <a:rPr lang="en-US" sz="1400" dirty="0" smtClean="0">
                          <a:solidFill>
                            <a:schemeClr val="tx1"/>
                          </a:solidFill>
                        </a:rPr>
                        <a:t> (range)</a:t>
                      </a:r>
                      <a:endParaRPr lang="en-US" sz="1400" b="0" dirty="0">
                        <a:solidFill>
                          <a:schemeClr val="tx1"/>
                        </a:solidFill>
                      </a:endParaRPr>
                    </a:p>
                  </a:txBody>
                  <a:tcPr marL="114390" marR="114390" anchor="ctr">
                    <a:solidFill>
                      <a:schemeClr val="accent5">
                        <a:lumMod val="20000"/>
                        <a:lumOff val="80000"/>
                      </a:schemeClr>
                    </a:solidFill>
                  </a:tcPr>
                </a:tc>
                <a:tc>
                  <a:txBody>
                    <a:bodyPr/>
                    <a:lstStyle/>
                    <a:p>
                      <a:pPr algn="ctr"/>
                      <a:r>
                        <a:rPr lang="en-US" sz="1400" dirty="0" smtClean="0">
                          <a:solidFill>
                            <a:schemeClr val="tx1"/>
                          </a:solidFill>
                        </a:rPr>
                        <a:t>26 (17‒48)</a:t>
                      </a:r>
                      <a:endParaRPr lang="en-US" sz="1400" b="0" dirty="0">
                        <a:solidFill>
                          <a:schemeClr val="tx1"/>
                        </a:solidFill>
                      </a:endParaRPr>
                    </a:p>
                  </a:txBody>
                  <a:tcPr marL="114390" marR="114390" anchor="ctr">
                    <a:solidFill>
                      <a:schemeClr val="accent5">
                        <a:lumMod val="20000"/>
                        <a:lumOff val="80000"/>
                      </a:schemeClr>
                    </a:solidFill>
                  </a:tcPr>
                </a:tc>
                <a:tc>
                  <a:txBody>
                    <a:bodyPr/>
                    <a:lstStyle/>
                    <a:p>
                      <a:pPr algn="ctr"/>
                      <a:r>
                        <a:rPr lang="en-US" sz="1400" dirty="0" smtClean="0">
                          <a:solidFill>
                            <a:schemeClr val="tx1"/>
                          </a:solidFill>
                        </a:rPr>
                        <a:t>27 (17‒56)</a:t>
                      </a:r>
                      <a:endParaRPr lang="en-US" sz="1400" b="0" dirty="0">
                        <a:solidFill>
                          <a:schemeClr val="tx1"/>
                        </a:solidFill>
                      </a:endParaRPr>
                    </a:p>
                  </a:txBody>
                  <a:tcPr marL="114390" marR="114390" anchor="ctr">
                    <a:solidFill>
                      <a:schemeClr val="accent5">
                        <a:lumMod val="20000"/>
                        <a:lumOff val="80000"/>
                      </a:schemeClr>
                    </a:solidFill>
                  </a:tcPr>
                </a:tc>
                <a:extLst>
                  <a:ext uri="{0D108BD9-81ED-4DB2-BD59-A6C34878D82A}">
                    <a16:rowId xmlns:a16="http://schemas.microsoft.com/office/drawing/2014/main" xmlns="" val="10004"/>
                  </a:ext>
                </a:extLst>
              </a:tr>
              <a:tr h="0">
                <a:tc>
                  <a:txBody>
                    <a:bodyPr/>
                    <a:lstStyle/>
                    <a:p>
                      <a:pPr lvl="0" algn="l"/>
                      <a:r>
                        <a:rPr lang="en-US" sz="1400" dirty="0" smtClean="0">
                          <a:solidFill>
                            <a:schemeClr val="tx1"/>
                          </a:solidFill>
                        </a:rPr>
                        <a:t>Cirrhosis, n (%)</a:t>
                      </a:r>
                      <a:endParaRPr lang="en-US" sz="1400" b="0" dirty="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80 (29)</a:t>
                      </a:r>
                      <a:endParaRPr lang="en-US" sz="1400" b="0" dirty="0" smtClean="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83 (30)</a:t>
                      </a:r>
                      <a:endParaRPr lang="en-US" sz="1400" b="0" dirty="0" smtClean="0">
                        <a:solidFill>
                          <a:schemeClr val="tx1"/>
                        </a:solidFill>
                      </a:endParaRPr>
                    </a:p>
                  </a:txBody>
                  <a:tcPr marL="114390" marR="114390" anchor="ctr">
                    <a:solidFill>
                      <a:schemeClr val="accent5">
                        <a:lumMod val="60000"/>
                        <a:lumOff val="40000"/>
                      </a:schemeClr>
                    </a:solidFill>
                  </a:tcPr>
                </a:tc>
                <a:extLst>
                  <a:ext uri="{0D108BD9-81ED-4DB2-BD59-A6C34878D82A}">
                    <a16:rowId xmlns:a16="http://schemas.microsoft.com/office/drawing/2014/main" xmlns="" val="10005"/>
                  </a:ext>
                </a:extLst>
              </a:tr>
              <a:tr h="0">
                <a:tc>
                  <a:txBody>
                    <a:bodyPr/>
                    <a:lstStyle/>
                    <a:p>
                      <a:pPr lvl="0" algn="l"/>
                      <a:r>
                        <a:rPr lang="en-US" sz="1400" dirty="0" smtClean="0">
                          <a:solidFill>
                            <a:schemeClr val="tx1"/>
                          </a:solidFill>
                        </a:rPr>
                        <a:t>Treatment</a:t>
                      </a:r>
                      <a:r>
                        <a:rPr lang="en-US" sz="1400" baseline="0" dirty="0" smtClean="0">
                          <a:solidFill>
                            <a:schemeClr val="tx1"/>
                          </a:solidFill>
                        </a:rPr>
                        <a:t>-experienced</a:t>
                      </a:r>
                      <a:r>
                        <a:rPr lang="en-US" sz="1400" dirty="0" smtClean="0">
                          <a:solidFill>
                            <a:schemeClr val="tx1"/>
                          </a:solidFill>
                        </a:rPr>
                        <a:t>, n (%)</a:t>
                      </a:r>
                      <a:endParaRPr lang="en-US" sz="1400" b="0" dirty="0">
                        <a:solidFill>
                          <a:schemeClr val="tx1"/>
                        </a:solidFill>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71 (26)</a:t>
                      </a:r>
                      <a:endParaRPr lang="en-US" sz="1400" b="0" dirty="0" smtClean="0">
                        <a:solidFill>
                          <a:schemeClr val="tx1"/>
                        </a:solidFill>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71 (26)</a:t>
                      </a:r>
                      <a:endParaRPr lang="en-US" sz="1400" b="0" dirty="0" smtClean="0">
                        <a:solidFill>
                          <a:schemeClr val="tx1"/>
                        </a:solidFill>
                      </a:endParaRPr>
                    </a:p>
                  </a:txBody>
                  <a:tcPr marL="114390" marR="114390" anchor="ctr">
                    <a:solidFill>
                      <a:schemeClr val="accent5">
                        <a:lumMod val="20000"/>
                        <a:lumOff val="80000"/>
                      </a:schemeClr>
                    </a:solidFill>
                  </a:tcPr>
                </a:tc>
                <a:extLst>
                  <a:ext uri="{0D108BD9-81ED-4DB2-BD59-A6C34878D82A}">
                    <a16:rowId xmlns:a16="http://schemas.microsoft.com/office/drawing/2014/main" xmlns="" val="10006"/>
                  </a:ext>
                </a:extLst>
              </a:tr>
              <a:tr h="0">
                <a:tc>
                  <a:txBody>
                    <a:bodyPr/>
                    <a:lstStyle/>
                    <a:p>
                      <a:pPr lvl="0" algn="l"/>
                      <a:r>
                        <a:rPr lang="en-US" sz="1400" dirty="0" smtClean="0">
                          <a:solidFill>
                            <a:schemeClr val="tx1"/>
                          </a:solidFill>
                        </a:rPr>
                        <a:t>IL28B CC, n (%)</a:t>
                      </a:r>
                      <a:endParaRPr lang="en-US" sz="1400" b="0" dirty="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105 (38)</a:t>
                      </a:r>
                      <a:endParaRPr lang="en-US" sz="1400" b="0" dirty="0" smtClean="0">
                        <a:solidFill>
                          <a:schemeClr val="tx1"/>
                        </a:solidFill>
                      </a:endParaRPr>
                    </a:p>
                  </a:txBody>
                  <a:tcPr marL="114390" marR="11439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111 (40)</a:t>
                      </a:r>
                      <a:endParaRPr lang="en-US" sz="1400" b="0" dirty="0" smtClean="0">
                        <a:solidFill>
                          <a:schemeClr val="tx1"/>
                        </a:solidFill>
                      </a:endParaRPr>
                    </a:p>
                  </a:txBody>
                  <a:tcPr marL="114390" marR="114390" anchor="ctr">
                    <a:solidFill>
                      <a:schemeClr val="accent5">
                        <a:lumMod val="60000"/>
                        <a:lumOff val="40000"/>
                      </a:schemeClr>
                    </a:solidFill>
                  </a:tcPr>
                </a:tc>
                <a:extLst>
                  <a:ext uri="{0D108BD9-81ED-4DB2-BD59-A6C34878D82A}">
                    <a16:rowId xmlns:a16="http://schemas.microsoft.com/office/drawing/2014/main" xmlns=""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solidFill>
                            <a:schemeClr val="tx1"/>
                          </a:solidFill>
                          <a:effectLst/>
                          <a:uLnTx/>
                          <a:uFillTx/>
                        </a:rPr>
                        <a:t>HCV RNA, log</a:t>
                      </a:r>
                      <a:r>
                        <a:rPr kumimoji="0" lang="en-US" sz="1400" u="none" strike="noStrike" kern="1200" cap="none" spc="0" normalizeH="0" baseline="-25000" noProof="0" dirty="0" smtClean="0">
                          <a:ln>
                            <a:noFill/>
                          </a:ln>
                          <a:solidFill>
                            <a:schemeClr val="tx1"/>
                          </a:solidFill>
                          <a:effectLst/>
                          <a:uLnTx/>
                          <a:uFillTx/>
                        </a:rPr>
                        <a:t>10</a:t>
                      </a:r>
                      <a:r>
                        <a:rPr kumimoji="0" lang="en-US" sz="1400" u="none" strike="noStrike" kern="1200" cap="none" spc="0" normalizeH="0" baseline="0" noProof="0" dirty="0" smtClean="0">
                          <a:ln>
                            <a:noFill/>
                          </a:ln>
                          <a:solidFill>
                            <a:schemeClr val="tx1"/>
                          </a:solidFill>
                          <a:effectLst/>
                          <a:uLnTx/>
                          <a:uFillTx/>
                        </a:rPr>
                        <a:t> IU/mL (range)</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6.2 (3.7‒7.5)</a:t>
                      </a:r>
                      <a:endParaRPr lang="en-US" sz="1400" b="0" dirty="0" smtClean="0">
                        <a:solidFill>
                          <a:schemeClr val="tx1"/>
                        </a:solidFill>
                      </a:endParaRPr>
                    </a:p>
                  </a:txBody>
                  <a:tcPr marL="114390" marR="11439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6.3 (3.6‒7.5)</a:t>
                      </a:r>
                      <a:endParaRPr lang="en-US" sz="1400" b="0" dirty="0" smtClean="0">
                        <a:solidFill>
                          <a:schemeClr val="tx1"/>
                        </a:solidFill>
                      </a:endParaRPr>
                    </a:p>
                  </a:txBody>
                  <a:tcPr marL="114390" marR="114390" anchor="ctr">
                    <a:solidFill>
                      <a:schemeClr val="accent5">
                        <a:lumMod val="20000"/>
                        <a:lumOff val="80000"/>
                      </a:schemeClr>
                    </a:solidFill>
                  </a:tcPr>
                </a:tc>
                <a:extLst>
                  <a:ext uri="{0D108BD9-81ED-4DB2-BD59-A6C34878D82A}">
                    <a16:rowId xmlns:a16="http://schemas.microsoft.com/office/drawing/2014/main" xmlns="" val="10008"/>
                  </a:ext>
                </a:extLst>
              </a:tr>
            </a:tbl>
          </a:graphicData>
        </a:graphic>
      </p:graphicFrame>
      <p:sp>
        <p:nvSpPr>
          <p:cNvPr id="8" name="Slide Number Placeholder 7"/>
          <p:cNvSpPr>
            <a:spLocks noGrp="1"/>
          </p:cNvSpPr>
          <p:nvPr>
            <p:ph type="sldNum" sz="quarter" idx="12"/>
          </p:nvPr>
        </p:nvSpPr>
        <p:spPr/>
        <p:txBody>
          <a:bodyPr/>
          <a:lstStyle/>
          <a:p>
            <a:fld id="{CE80A222-27A2-499A-9E2A-14884A5A6E9E}" type="slidenum">
              <a:rPr lang="en-US" smtClean="0"/>
              <a:t>10</a:t>
            </a:fld>
            <a:endParaRPr lang="en-US" dirty="0"/>
          </a:p>
        </p:txBody>
      </p:sp>
    </p:spTree>
    <p:extLst>
      <p:ext uri="{BB962C8B-B14F-4D97-AF65-F5344CB8AC3E}">
        <p14:creationId xmlns:p14="http://schemas.microsoft.com/office/powerpoint/2010/main" val="346593903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3"/>
          <p:cNvGraphicFramePr>
            <a:graphicFrameLocks noChangeAspect="1"/>
          </p:cNvGraphicFramePr>
          <p:nvPr>
            <p:extLst>
              <p:ext uri="{D42A27DB-BD31-4B8C-83A1-F6EECF244321}">
                <p14:modId xmlns:p14="http://schemas.microsoft.com/office/powerpoint/2010/main" val="895518439"/>
              </p:ext>
            </p:extLst>
          </p:nvPr>
        </p:nvGraphicFramePr>
        <p:xfrm>
          <a:off x="333676" y="1790700"/>
          <a:ext cx="5060342" cy="4335181"/>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1"/>
          <p:cNvSpPr txBox="1"/>
          <p:nvPr/>
        </p:nvSpPr>
        <p:spPr>
          <a:xfrm>
            <a:off x="921877" y="5082611"/>
            <a:ext cx="444124" cy="428538"/>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solidFill>
                  <a:schemeClr val="bg1"/>
                </a:solidFill>
              </a:rPr>
              <a:t>160</a:t>
            </a:r>
          </a:p>
          <a:p>
            <a:pPr algn="ctr">
              <a:lnSpc>
                <a:spcPct val="90000"/>
              </a:lnSpc>
            </a:pPr>
            <a:r>
              <a:rPr lang="en-US" sz="1200" b="1" dirty="0" smtClean="0">
                <a:solidFill>
                  <a:schemeClr val="bg1"/>
                </a:solidFill>
              </a:rPr>
              <a:t>163</a:t>
            </a:r>
            <a:endParaRPr lang="en-US" sz="1200" b="1" dirty="0">
              <a:solidFill>
                <a:schemeClr val="bg1"/>
              </a:solidFill>
            </a:endParaRPr>
          </a:p>
        </p:txBody>
      </p:sp>
      <p:sp>
        <p:nvSpPr>
          <p:cNvPr id="57" name="TextBox 1"/>
          <p:cNvSpPr txBox="1"/>
          <p:nvPr/>
        </p:nvSpPr>
        <p:spPr>
          <a:xfrm>
            <a:off x="2072273" y="5080878"/>
            <a:ext cx="444535" cy="428538"/>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solidFill>
                  <a:schemeClr val="bg1"/>
                </a:solidFill>
              </a:rPr>
              <a:t>40</a:t>
            </a:r>
          </a:p>
          <a:p>
            <a:pPr algn="ctr">
              <a:lnSpc>
                <a:spcPct val="90000"/>
              </a:lnSpc>
            </a:pPr>
            <a:r>
              <a:rPr lang="en-US" sz="1200" b="1" dirty="0" smtClean="0">
                <a:solidFill>
                  <a:schemeClr val="bg1"/>
                </a:solidFill>
              </a:rPr>
              <a:t>43</a:t>
            </a:r>
            <a:endParaRPr lang="en-US" sz="1200" b="1" dirty="0">
              <a:solidFill>
                <a:schemeClr val="bg1"/>
              </a:solidFill>
            </a:endParaRPr>
          </a:p>
        </p:txBody>
      </p:sp>
      <p:sp>
        <p:nvSpPr>
          <p:cNvPr id="58" name="TextBox 1"/>
          <p:cNvSpPr txBox="1"/>
          <p:nvPr/>
        </p:nvSpPr>
        <p:spPr>
          <a:xfrm>
            <a:off x="3221029" y="5082611"/>
            <a:ext cx="444535" cy="428538"/>
          </a:xfrm>
          <a:prstGeom prst="rect">
            <a:avLst/>
          </a:prstGeom>
          <a:ln>
            <a:solidFill>
              <a:schemeClr val="accent4"/>
            </a:solidFill>
          </a:ln>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solidFill>
                  <a:schemeClr val="bg1"/>
                </a:solidFill>
              </a:rPr>
              <a:t>31</a:t>
            </a:r>
            <a:br>
              <a:rPr lang="en-US" sz="1200" b="1" u="sng" dirty="0" smtClean="0">
                <a:solidFill>
                  <a:schemeClr val="bg1"/>
                </a:solidFill>
              </a:rPr>
            </a:br>
            <a:r>
              <a:rPr lang="en-US" sz="1200" b="1" dirty="0" smtClean="0">
                <a:solidFill>
                  <a:schemeClr val="bg1"/>
                </a:solidFill>
              </a:rPr>
              <a:t>34</a:t>
            </a:r>
            <a:endParaRPr lang="en-US" sz="1200" b="1" dirty="0">
              <a:solidFill>
                <a:schemeClr val="bg1"/>
              </a:solidFill>
            </a:endParaRPr>
          </a:p>
        </p:txBody>
      </p:sp>
      <p:sp>
        <p:nvSpPr>
          <p:cNvPr id="59" name="TextBox 1"/>
          <p:cNvSpPr txBox="1"/>
          <p:nvPr/>
        </p:nvSpPr>
        <p:spPr>
          <a:xfrm>
            <a:off x="4368814" y="5082611"/>
            <a:ext cx="444535" cy="428538"/>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solidFill>
                  <a:schemeClr val="bg1"/>
                </a:solidFill>
              </a:rPr>
              <a:t>33</a:t>
            </a:r>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37</a:t>
            </a:r>
            <a:endParaRPr lang="en-US" sz="1200" b="1" dirty="0">
              <a:solidFill>
                <a:schemeClr val="bg1"/>
              </a:solidFill>
            </a:endParaRPr>
          </a:p>
        </p:txBody>
      </p:sp>
      <p:sp>
        <p:nvSpPr>
          <p:cNvPr id="60" name="TextBox 1"/>
          <p:cNvSpPr txBox="1"/>
          <p:nvPr/>
        </p:nvSpPr>
        <p:spPr>
          <a:xfrm>
            <a:off x="1400240" y="5084513"/>
            <a:ext cx="444535" cy="4247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t>141</a:t>
            </a:r>
          </a:p>
          <a:p>
            <a:pPr algn="ctr">
              <a:lnSpc>
                <a:spcPct val="90000"/>
              </a:lnSpc>
            </a:pPr>
            <a:r>
              <a:rPr lang="en-US" sz="1200" b="1" dirty="0" smtClean="0"/>
              <a:t>156</a:t>
            </a:r>
            <a:endParaRPr lang="en-US" sz="1200" b="1" dirty="0"/>
          </a:p>
        </p:txBody>
      </p:sp>
      <p:sp>
        <p:nvSpPr>
          <p:cNvPr id="61" name="TextBox 1"/>
          <p:cNvSpPr txBox="1"/>
          <p:nvPr/>
        </p:nvSpPr>
        <p:spPr>
          <a:xfrm>
            <a:off x="2554137" y="5084513"/>
            <a:ext cx="444535" cy="4247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t>33</a:t>
            </a:r>
            <a:br>
              <a:rPr lang="en-US" sz="1200" b="1" u="sng" dirty="0" smtClean="0"/>
            </a:br>
            <a:r>
              <a:rPr lang="en-US" sz="1200" b="1" dirty="0" smtClean="0"/>
              <a:t>45</a:t>
            </a:r>
            <a:endParaRPr lang="en-US" sz="1200" b="1" dirty="0"/>
          </a:p>
        </p:txBody>
      </p:sp>
      <p:sp>
        <p:nvSpPr>
          <p:cNvPr id="62" name="TextBox 1"/>
          <p:cNvSpPr txBox="1"/>
          <p:nvPr/>
        </p:nvSpPr>
        <p:spPr>
          <a:xfrm>
            <a:off x="3693615" y="5084513"/>
            <a:ext cx="444535" cy="4247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t>22</a:t>
            </a:r>
            <a:r>
              <a:rPr lang="en-US" sz="1200" b="1" dirty="0" smtClean="0"/>
              <a:t/>
            </a:r>
            <a:br>
              <a:rPr lang="en-US" sz="1200" b="1" dirty="0" smtClean="0"/>
            </a:br>
            <a:r>
              <a:rPr lang="en-US" sz="1200" b="1" dirty="0" smtClean="0"/>
              <a:t>31</a:t>
            </a:r>
            <a:endParaRPr lang="en-US" sz="1200" b="1" dirty="0"/>
          </a:p>
        </p:txBody>
      </p:sp>
      <p:sp>
        <p:nvSpPr>
          <p:cNvPr id="63" name="TextBox 1"/>
          <p:cNvSpPr txBox="1"/>
          <p:nvPr/>
        </p:nvSpPr>
        <p:spPr>
          <a:xfrm>
            <a:off x="4836787" y="5084513"/>
            <a:ext cx="444535" cy="4247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b="1" u="sng" dirty="0" smtClean="0"/>
              <a:t>22</a:t>
            </a:r>
            <a:br>
              <a:rPr lang="en-US" sz="1200" b="1" u="sng" dirty="0" smtClean="0"/>
            </a:br>
            <a:r>
              <a:rPr lang="en-US" sz="1200" b="1" dirty="0" smtClean="0"/>
              <a:t>38</a:t>
            </a:r>
            <a:endParaRPr lang="en-US" sz="1200" b="1" dirty="0"/>
          </a:p>
        </p:txBody>
      </p:sp>
      <p:sp>
        <p:nvSpPr>
          <p:cNvPr id="96" name="TextBox 95"/>
          <p:cNvSpPr txBox="1"/>
          <p:nvPr/>
        </p:nvSpPr>
        <p:spPr>
          <a:xfrm>
            <a:off x="970478" y="5104357"/>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97" name="Straight Connector 96"/>
          <p:cNvCxnSpPr/>
          <p:nvPr/>
        </p:nvCxnSpPr>
        <p:spPr bwMode="auto">
          <a:xfrm flipH="1" flipV="1">
            <a:off x="1149503" y="4502239"/>
            <a:ext cx="4150" cy="588740"/>
          </a:xfrm>
          <a:prstGeom prst="line">
            <a:avLst/>
          </a:prstGeom>
          <a:noFill/>
          <a:ln w="19050" cap="flat" cmpd="sng" algn="ctr">
            <a:solidFill>
              <a:schemeClr val="accent4"/>
            </a:solidFill>
            <a:prstDash val="solid"/>
            <a:round/>
            <a:headEnd type="none" w="med" len="med"/>
            <a:tailEnd type="none" w="med" len="med"/>
          </a:ln>
          <a:effectLst/>
        </p:spPr>
      </p:cxnSp>
      <p:sp>
        <p:nvSpPr>
          <p:cNvPr id="98" name="Rectangle 136"/>
          <p:cNvSpPr>
            <a:spLocks noChangeArrowheads="1"/>
          </p:cNvSpPr>
          <p:nvPr/>
        </p:nvSpPr>
        <p:spPr bwMode="auto">
          <a:xfrm>
            <a:off x="819836" y="4098809"/>
            <a:ext cx="663485" cy="42261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1 relapse</a:t>
            </a:r>
          </a:p>
          <a:p>
            <a:pPr algn="ctr">
              <a:lnSpc>
                <a:spcPct val="95000"/>
              </a:lnSpc>
              <a:defRPr/>
            </a:pPr>
            <a:r>
              <a:rPr lang="en-US" sz="1000" b="1" dirty="0" smtClean="0"/>
              <a:t>2 other</a:t>
            </a:r>
            <a:endParaRPr lang="en-US" sz="1000" b="1" dirty="0"/>
          </a:p>
        </p:txBody>
      </p:sp>
      <p:sp>
        <p:nvSpPr>
          <p:cNvPr id="100" name="TextBox 99"/>
          <p:cNvSpPr txBox="1"/>
          <p:nvPr/>
        </p:nvSpPr>
        <p:spPr>
          <a:xfrm>
            <a:off x="1439189" y="5104644"/>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101" name="Straight Connector 100"/>
          <p:cNvCxnSpPr/>
          <p:nvPr/>
        </p:nvCxnSpPr>
        <p:spPr bwMode="auto">
          <a:xfrm flipV="1">
            <a:off x="1620290" y="4965874"/>
            <a:ext cx="0" cy="125393"/>
          </a:xfrm>
          <a:prstGeom prst="line">
            <a:avLst/>
          </a:prstGeom>
          <a:noFill/>
          <a:ln w="19050" cap="flat" cmpd="sng" algn="ctr">
            <a:solidFill>
              <a:schemeClr val="accent4"/>
            </a:solidFill>
            <a:prstDash val="solid"/>
            <a:round/>
            <a:headEnd type="none" w="med" len="med"/>
            <a:tailEnd type="none" w="med" len="med"/>
          </a:ln>
          <a:effectLst/>
        </p:spPr>
      </p:cxnSp>
      <p:sp>
        <p:nvSpPr>
          <p:cNvPr id="102" name="Rectangle 136"/>
          <p:cNvSpPr>
            <a:spLocks noChangeArrowheads="1"/>
          </p:cNvSpPr>
          <p:nvPr/>
        </p:nvSpPr>
        <p:spPr bwMode="auto">
          <a:xfrm>
            <a:off x="1265841" y="4543264"/>
            <a:ext cx="708898" cy="42261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8 relapses</a:t>
            </a:r>
          </a:p>
          <a:p>
            <a:pPr algn="ctr">
              <a:lnSpc>
                <a:spcPct val="95000"/>
              </a:lnSpc>
              <a:defRPr/>
            </a:pPr>
            <a:r>
              <a:rPr lang="en-US" sz="1000" b="1" dirty="0" smtClean="0"/>
              <a:t>7 other</a:t>
            </a:r>
            <a:endParaRPr lang="en-US" sz="1000" b="1" dirty="0"/>
          </a:p>
        </p:txBody>
      </p:sp>
      <p:sp>
        <p:nvSpPr>
          <p:cNvPr id="90" name="TextBox 89"/>
          <p:cNvSpPr txBox="1"/>
          <p:nvPr/>
        </p:nvSpPr>
        <p:spPr>
          <a:xfrm>
            <a:off x="2106614" y="5105094"/>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91" name="Straight Connector 90"/>
          <p:cNvCxnSpPr/>
          <p:nvPr/>
        </p:nvCxnSpPr>
        <p:spPr bwMode="auto">
          <a:xfrm flipH="1" flipV="1">
            <a:off x="2283165" y="4521424"/>
            <a:ext cx="9100" cy="570292"/>
          </a:xfrm>
          <a:prstGeom prst="line">
            <a:avLst/>
          </a:prstGeom>
          <a:noFill/>
          <a:ln w="19050" cap="flat" cmpd="sng" algn="ctr">
            <a:solidFill>
              <a:schemeClr val="accent4"/>
            </a:solidFill>
            <a:prstDash val="solid"/>
            <a:round/>
            <a:headEnd type="none" w="med" len="med"/>
            <a:tailEnd type="none" w="med" len="med"/>
          </a:ln>
          <a:effectLst/>
        </p:spPr>
      </p:cxnSp>
      <p:sp>
        <p:nvSpPr>
          <p:cNvPr id="92" name="Rectangle 136"/>
          <p:cNvSpPr>
            <a:spLocks noChangeArrowheads="1"/>
          </p:cNvSpPr>
          <p:nvPr/>
        </p:nvSpPr>
        <p:spPr bwMode="auto">
          <a:xfrm>
            <a:off x="1955973" y="4271191"/>
            <a:ext cx="663484" cy="250233"/>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3 relapses</a:t>
            </a:r>
          </a:p>
        </p:txBody>
      </p:sp>
      <p:sp>
        <p:nvSpPr>
          <p:cNvPr id="93" name="TextBox 92"/>
          <p:cNvSpPr txBox="1"/>
          <p:nvPr/>
        </p:nvSpPr>
        <p:spPr>
          <a:xfrm>
            <a:off x="2587565" y="5104645"/>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94" name="Straight Connector 93"/>
          <p:cNvCxnSpPr/>
          <p:nvPr/>
        </p:nvCxnSpPr>
        <p:spPr bwMode="auto">
          <a:xfrm flipH="1" flipV="1">
            <a:off x="2768160" y="4963938"/>
            <a:ext cx="1011" cy="127328"/>
          </a:xfrm>
          <a:prstGeom prst="line">
            <a:avLst/>
          </a:prstGeom>
          <a:noFill/>
          <a:ln w="19050" cap="flat" cmpd="sng" algn="ctr">
            <a:solidFill>
              <a:schemeClr val="accent4"/>
            </a:solidFill>
            <a:prstDash val="solid"/>
            <a:round/>
            <a:headEnd type="none" w="med" len="med"/>
            <a:tailEnd type="none" w="med" len="med"/>
          </a:ln>
          <a:effectLst/>
        </p:spPr>
      </p:cxnSp>
      <p:sp>
        <p:nvSpPr>
          <p:cNvPr id="95" name="Rectangle 136"/>
          <p:cNvSpPr>
            <a:spLocks noChangeArrowheads="1"/>
          </p:cNvSpPr>
          <p:nvPr/>
        </p:nvSpPr>
        <p:spPr bwMode="auto">
          <a:xfrm>
            <a:off x="2414217" y="4541329"/>
            <a:ext cx="708898" cy="42261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7 relapses</a:t>
            </a:r>
          </a:p>
          <a:p>
            <a:pPr algn="ctr">
              <a:lnSpc>
                <a:spcPct val="95000"/>
              </a:lnSpc>
              <a:defRPr/>
            </a:pPr>
            <a:r>
              <a:rPr lang="en-US" sz="1000" b="1" dirty="0" smtClean="0"/>
              <a:t>5 other</a:t>
            </a:r>
            <a:endParaRPr lang="en-US" sz="1000" b="1" dirty="0"/>
          </a:p>
        </p:txBody>
      </p:sp>
      <p:sp>
        <p:nvSpPr>
          <p:cNvPr id="83" name="TextBox 82"/>
          <p:cNvSpPr txBox="1"/>
          <p:nvPr/>
        </p:nvSpPr>
        <p:spPr>
          <a:xfrm>
            <a:off x="3259361" y="5103557"/>
            <a:ext cx="362202" cy="187121"/>
          </a:xfrm>
          <a:prstGeom prst="rect">
            <a:avLst/>
          </a:prstGeom>
          <a:noFill/>
          <a:ln w="28575">
            <a:solidFill>
              <a:srgbClr val="C00000"/>
            </a:solidFill>
          </a:ln>
        </p:spPr>
        <p:txBody>
          <a:bodyPr wrap="square" rtlCol="0" anchor="ctr">
            <a:noAutofit/>
          </a:bodyPr>
          <a:lstStyle/>
          <a:p>
            <a:pPr algn="ctr"/>
            <a:endParaRPr lang="en-US" sz="1200" b="1" dirty="0" smtClean="0">
              <a:solidFill>
                <a:srgbClr val="FFFFFF"/>
              </a:solidFill>
            </a:endParaRPr>
          </a:p>
        </p:txBody>
      </p:sp>
      <p:cxnSp>
        <p:nvCxnSpPr>
          <p:cNvPr id="84" name="Straight Connector 83"/>
          <p:cNvCxnSpPr/>
          <p:nvPr/>
        </p:nvCxnSpPr>
        <p:spPr bwMode="auto">
          <a:xfrm flipH="1" flipV="1">
            <a:off x="3437540" y="4501439"/>
            <a:ext cx="5843" cy="588740"/>
          </a:xfrm>
          <a:prstGeom prst="line">
            <a:avLst/>
          </a:prstGeom>
          <a:noFill/>
          <a:ln w="19050" cap="flat" cmpd="sng" algn="ctr">
            <a:solidFill>
              <a:schemeClr val="accent4"/>
            </a:solidFill>
            <a:prstDash val="solid"/>
            <a:round/>
            <a:headEnd type="none" w="med" len="med"/>
            <a:tailEnd type="none" w="med" len="med"/>
          </a:ln>
          <a:effectLst/>
        </p:spPr>
      </p:cxnSp>
      <p:sp>
        <p:nvSpPr>
          <p:cNvPr id="85" name="Rectangle 136"/>
          <p:cNvSpPr>
            <a:spLocks noChangeArrowheads="1"/>
          </p:cNvSpPr>
          <p:nvPr/>
        </p:nvSpPr>
        <p:spPr bwMode="auto">
          <a:xfrm>
            <a:off x="3108720" y="4271899"/>
            <a:ext cx="663485" cy="24412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3 relapses</a:t>
            </a:r>
          </a:p>
        </p:txBody>
      </p:sp>
      <p:sp>
        <p:nvSpPr>
          <p:cNvPr id="87" name="TextBox 86"/>
          <p:cNvSpPr txBox="1"/>
          <p:nvPr/>
        </p:nvSpPr>
        <p:spPr>
          <a:xfrm>
            <a:off x="3734990" y="5103844"/>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88" name="Straight Connector 87"/>
          <p:cNvCxnSpPr/>
          <p:nvPr/>
        </p:nvCxnSpPr>
        <p:spPr bwMode="auto">
          <a:xfrm flipV="1">
            <a:off x="3916091" y="4970559"/>
            <a:ext cx="0" cy="119908"/>
          </a:xfrm>
          <a:prstGeom prst="line">
            <a:avLst/>
          </a:prstGeom>
          <a:noFill/>
          <a:ln w="19050" cap="flat" cmpd="sng" algn="ctr">
            <a:solidFill>
              <a:schemeClr val="accent4"/>
            </a:solidFill>
            <a:prstDash val="solid"/>
            <a:round/>
            <a:headEnd type="none" w="med" len="med"/>
            <a:tailEnd type="none" w="med" len="med"/>
          </a:ln>
          <a:effectLst/>
        </p:spPr>
      </p:cxnSp>
      <p:sp>
        <p:nvSpPr>
          <p:cNvPr id="89" name="Rectangle 136"/>
          <p:cNvSpPr>
            <a:spLocks noChangeArrowheads="1"/>
          </p:cNvSpPr>
          <p:nvPr/>
        </p:nvSpPr>
        <p:spPr bwMode="auto">
          <a:xfrm>
            <a:off x="3561642" y="4547949"/>
            <a:ext cx="708898" cy="42261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8 relapses</a:t>
            </a:r>
          </a:p>
          <a:p>
            <a:pPr algn="ctr">
              <a:lnSpc>
                <a:spcPct val="95000"/>
              </a:lnSpc>
              <a:defRPr/>
            </a:pPr>
            <a:r>
              <a:rPr lang="en-US" sz="1000" b="1" dirty="0" smtClean="0"/>
              <a:t>1 other</a:t>
            </a:r>
            <a:endParaRPr lang="en-US" sz="1000" b="1" dirty="0"/>
          </a:p>
        </p:txBody>
      </p:sp>
      <p:sp>
        <p:nvSpPr>
          <p:cNvPr id="77" name="TextBox 76"/>
          <p:cNvSpPr txBox="1"/>
          <p:nvPr/>
        </p:nvSpPr>
        <p:spPr>
          <a:xfrm>
            <a:off x="4397338" y="5104295"/>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78" name="Straight Connector 77"/>
          <p:cNvCxnSpPr>
            <a:stCxn id="77" idx="0"/>
          </p:cNvCxnSpPr>
          <p:nvPr/>
        </p:nvCxnSpPr>
        <p:spPr bwMode="auto">
          <a:xfrm flipV="1">
            <a:off x="4578439" y="4507151"/>
            <a:ext cx="0" cy="597148"/>
          </a:xfrm>
          <a:prstGeom prst="line">
            <a:avLst/>
          </a:prstGeom>
          <a:noFill/>
          <a:ln w="19050" cap="flat" cmpd="sng" algn="ctr">
            <a:solidFill>
              <a:schemeClr val="accent4"/>
            </a:solidFill>
            <a:prstDash val="solid"/>
            <a:round/>
            <a:headEnd type="none" w="med" len="med"/>
            <a:tailEnd type="none" w="med" len="med"/>
          </a:ln>
          <a:effectLst/>
        </p:spPr>
      </p:cxnSp>
      <p:sp>
        <p:nvSpPr>
          <p:cNvPr id="79" name="Rectangle 136"/>
          <p:cNvSpPr>
            <a:spLocks noChangeArrowheads="1"/>
          </p:cNvSpPr>
          <p:nvPr/>
        </p:nvSpPr>
        <p:spPr bwMode="auto">
          <a:xfrm>
            <a:off x="4249647" y="4271899"/>
            <a:ext cx="663484" cy="229056"/>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4 relapses</a:t>
            </a:r>
          </a:p>
        </p:txBody>
      </p:sp>
      <p:sp>
        <p:nvSpPr>
          <p:cNvPr id="80" name="TextBox 79"/>
          <p:cNvSpPr txBox="1"/>
          <p:nvPr/>
        </p:nvSpPr>
        <p:spPr>
          <a:xfrm>
            <a:off x="4864722" y="5103846"/>
            <a:ext cx="362202" cy="187121"/>
          </a:xfrm>
          <a:prstGeom prst="rect">
            <a:avLst/>
          </a:prstGeom>
          <a:noFill/>
          <a:ln w="28575">
            <a:solidFill>
              <a:schemeClr val="accent4"/>
            </a:solidFill>
          </a:ln>
        </p:spPr>
        <p:txBody>
          <a:bodyPr wrap="square" rtlCol="0" anchor="ctr">
            <a:noAutofit/>
          </a:bodyPr>
          <a:lstStyle/>
          <a:p>
            <a:pPr algn="ctr"/>
            <a:endParaRPr lang="en-US" sz="1200" b="1" dirty="0" smtClean="0">
              <a:solidFill>
                <a:srgbClr val="FFFFFF"/>
              </a:solidFill>
            </a:endParaRPr>
          </a:p>
        </p:txBody>
      </p:sp>
      <p:cxnSp>
        <p:nvCxnSpPr>
          <p:cNvPr id="81" name="Straight Connector 80"/>
          <p:cNvCxnSpPr/>
          <p:nvPr/>
        </p:nvCxnSpPr>
        <p:spPr bwMode="auto">
          <a:xfrm flipH="1" flipV="1">
            <a:off x="5045641" y="4975332"/>
            <a:ext cx="182" cy="135604"/>
          </a:xfrm>
          <a:prstGeom prst="line">
            <a:avLst/>
          </a:prstGeom>
          <a:noFill/>
          <a:ln w="19050" cap="flat" cmpd="sng" algn="ctr">
            <a:solidFill>
              <a:schemeClr val="accent4"/>
            </a:solidFill>
            <a:prstDash val="solid"/>
            <a:round/>
            <a:headEnd type="none" w="med" len="med"/>
            <a:tailEnd type="none" w="med" len="med"/>
          </a:ln>
          <a:effectLst/>
        </p:spPr>
      </p:cxnSp>
      <p:sp>
        <p:nvSpPr>
          <p:cNvPr id="82" name="Rectangle 136"/>
          <p:cNvSpPr>
            <a:spLocks noChangeArrowheads="1"/>
          </p:cNvSpPr>
          <p:nvPr/>
        </p:nvSpPr>
        <p:spPr bwMode="auto">
          <a:xfrm>
            <a:off x="4671921" y="4552723"/>
            <a:ext cx="747804" cy="422610"/>
          </a:xfrm>
          <a:prstGeom prst="rect">
            <a:avLst/>
          </a:prstGeom>
          <a:solidFill>
            <a:schemeClr val="accent4"/>
          </a:solidFill>
          <a:ln>
            <a:noFill/>
          </a:ln>
          <a:extLst/>
        </p:spPr>
        <p:txBody>
          <a:bodyPr wrap="none" lIns="36000" tIns="0" rIns="0" bIns="0" anchor="ctr"/>
          <a:lstStyle/>
          <a:p>
            <a:pPr algn="ctr">
              <a:lnSpc>
                <a:spcPct val="95000"/>
              </a:lnSpc>
              <a:defRPr/>
            </a:pPr>
            <a:r>
              <a:rPr lang="en-US" sz="1000" b="1" dirty="0" smtClean="0"/>
              <a:t>15 relapses</a:t>
            </a:r>
          </a:p>
          <a:p>
            <a:pPr algn="ctr">
              <a:lnSpc>
                <a:spcPct val="95000"/>
              </a:lnSpc>
              <a:defRPr/>
            </a:pPr>
            <a:r>
              <a:rPr lang="en-US" sz="1000" b="1" dirty="0" smtClean="0"/>
              <a:t>1 other</a:t>
            </a:r>
            <a:endParaRPr lang="en-US" sz="1000" b="1" dirty="0"/>
          </a:p>
        </p:txBody>
      </p:sp>
      <p:sp>
        <p:nvSpPr>
          <p:cNvPr id="121" name="Title 1"/>
          <p:cNvSpPr>
            <a:spLocks noGrp="1"/>
          </p:cNvSpPr>
          <p:nvPr>
            <p:ph type="title"/>
          </p:nvPr>
        </p:nvSpPr>
        <p:spPr/>
        <p:txBody>
          <a:bodyPr>
            <a:normAutofit fontScale="90000"/>
          </a:bodyPr>
          <a:lstStyle/>
          <a:p>
            <a:r>
              <a:rPr lang="en-GB" smtClean="0"/>
              <a:t>ASTRAL-3 Phase 3 study: SOF/VEL FDC for 12 weeks compared to SOF + RBV for 24 weeks in G3 patients</a:t>
            </a:r>
            <a:endParaRPr lang="en-GB" dirty="0"/>
          </a:p>
        </p:txBody>
      </p:sp>
      <p:sp>
        <p:nvSpPr>
          <p:cNvPr id="4" name="Text Placeholder 3"/>
          <p:cNvSpPr>
            <a:spLocks noGrp="1"/>
          </p:cNvSpPr>
          <p:nvPr>
            <p:ph type="body" sz="quarter" idx="10"/>
          </p:nvPr>
        </p:nvSpPr>
        <p:spPr/>
        <p:txBody>
          <a:bodyPr/>
          <a:lstStyle/>
          <a:p>
            <a:r>
              <a:rPr lang="de-DE" smtClean="0"/>
              <a:t>Mangia</a:t>
            </a:r>
            <a:r>
              <a:rPr lang="en-GB" smtClean="0"/>
              <a:t> A, et al. AASLD 2015, San Francisco. #249</a:t>
            </a:r>
            <a:endParaRPr lang="en-GB" dirty="0"/>
          </a:p>
        </p:txBody>
      </p:sp>
      <p:sp>
        <p:nvSpPr>
          <p:cNvPr id="51" name="TextBox 50"/>
          <p:cNvSpPr txBox="1"/>
          <p:nvPr/>
        </p:nvSpPr>
        <p:spPr>
          <a:xfrm>
            <a:off x="985357" y="1464454"/>
            <a:ext cx="4081823" cy="369332"/>
          </a:xfrm>
          <a:prstGeom prst="rect">
            <a:avLst/>
          </a:prstGeom>
          <a:noFill/>
        </p:spPr>
        <p:txBody>
          <a:bodyPr wrap="none" rtlCol="0">
            <a:spAutoFit/>
          </a:bodyPr>
          <a:lstStyle/>
          <a:p>
            <a:pPr algn="ctr"/>
            <a:r>
              <a:rPr lang="en-US" b="1" dirty="0">
                <a:solidFill>
                  <a:srgbClr val="000000"/>
                </a:solidFill>
              </a:rPr>
              <a:t>SVR12 by </a:t>
            </a:r>
            <a:r>
              <a:rPr lang="en-US" b="1" dirty="0" smtClean="0">
                <a:solidFill>
                  <a:srgbClr val="000000"/>
                </a:solidFill>
              </a:rPr>
              <a:t>cirrhosis </a:t>
            </a:r>
            <a:r>
              <a:rPr lang="en-US" b="1" dirty="0">
                <a:solidFill>
                  <a:srgbClr val="000000"/>
                </a:solidFill>
              </a:rPr>
              <a:t>and t</a:t>
            </a:r>
            <a:r>
              <a:rPr lang="en-US" b="1" dirty="0" smtClean="0">
                <a:solidFill>
                  <a:srgbClr val="000000"/>
                </a:solidFill>
              </a:rPr>
              <a:t>reatment history</a:t>
            </a:r>
            <a:endParaRPr lang="en-GB" b="1" dirty="0">
              <a:solidFill>
                <a:srgbClr val="000000"/>
              </a:solidFill>
            </a:endParaRPr>
          </a:p>
        </p:txBody>
      </p:sp>
      <p:graphicFrame>
        <p:nvGraphicFramePr>
          <p:cNvPr id="104" name="Chart 103"/>
          <p:cNvGraphicFramePr>
            <a:graphicFrameLocks/>
          </p:cNvGraphicFramePr>
          <p:nvPr>
            <p:extLst>
              <p:ext uri="{D42A27DB-BD31-4B8C-83A1-F6EECF244321}">
                <p14:modId xmlns:p14="http://schemas.microsoft.com/office/powerpoint/2010/main" val="181263005"/>
              </p:ext>
            </p:extLst>
          </p:nvPr>
        </p:nvGraphicFramePr>
        <p:xfrm>
          <a:off x="6043983" y="2720392"/>
          <a:ext cx="2572815" cy="1930160"/>
        </p:xfrm>
        <a:graphic>
          <a:graphicData uri="http://schemas.openxmlformats.org/drawingml/2006/chart">
            <c:chart xmlns:c="http://schemas.openxmlformats.org/drawingml/2006/chart" xmlns:r="http://schemas.openxmlformats.org/officeDocument/2006/relationships" r:id="rId4"/>
          </a:graphicData>
        </a:graphic>
      </p:graphicFrame>
      <p:cxnSp>
        <p:nvCxnSpPr>
          <p:cNvPr id="105" name="Straight Connector 104"/>
          <p:cNvCxnSpPr/>
          <p:nvPr/>
        </p:nvCxnSpPr>
        <p:spPr bwMode="auto">
          <a:xfrm>
            <a:off x="8072136" y="4046957"/>
            <a:ext cx="229105" cy="35280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106" name="TextBox 105"/>
          <p:cNvSpPr txBox="1"/>
          <p:nvPr/>
        </p:nvSpPr>
        <p:spPr>
          <a:xfrm>
            <a:off x="6669125" y="2999931"/>
            <a:ext cx="1284706" cy="244755"/>
          </a:xfrm>
          <a:prstGeom prst="rect">
            <a:avLst/>
          </a:prstGeom>
          <a:noFill/>
        </p:spPr>
        <p:txBody>
          <a:bodyPr wrap="none" rtlCol="0" anchor="b">
            <a:noAutofit/>
          </a:bodyPr>
          <a:lstStyle/>
          <a:p>
            <a:pPr algn="ctr"/>
            <a:r>
              <a:rPr lang="en-US" sz="1600" b="1" dirty="0" smtClean="0">
                <a:solidFill>
                  <a:schemeClr val="bg1"/>
                </a:solidFill>
              </a:rPr>
              <a:t>n=274</a:t>
            </a:r>
          </a:p>
        </p:txBody>
      </p:sp>
      <p:cxnSp>
        <p:nvCxnSpPr>
          <p:cNvPr id="107" name="Straight Connector 106"/>
          <p:cNvCxnSpPr/>
          <p:nvPr/>
        </p:nvCxnSpPr>
        <p:spPr bwMode="auto">
          <a:xfrm flipV="1">
            <a:off x="8029895" y="2953664"/>
            <a:ext cx="273992" cy="315883"/>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109" name="Rectangle 108"/>
          <p:cNvSpPr/>
          <p:nvPr/>
        </p:nvSpPr>
        <p:spPr>
          <a:xfrm>
            <a:off x="5690705" y="2947954"/>
            <a:ext cx="661717" cy="262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110" name="Rectangle 109"/>
          <p:cNvSpPr/>
          <p:nvPr/>
        </p:nvSpPr>
        <p:spPr>
          <a:xfrm>
            <a:off x="5690706" y="2994093"/>
            <a:ext cx="661716" cy="14141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111" name="TextBox 1"/>
          <p:cNvSpPr txBox="1"/>
          <p:nvPr/>
        </p:nvSpPr>
        <p:spPr>
          <a:xfrm>
            <a:off x="5696144" y="3034223"/>
            <a:ext cx="660860" cy="326482"/>
          </a:xfrm>
          <a:prstGeom prst="rect">
            <a:avLst/>
          </a:prstGeom>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FF"/>
                </a:solidFill>
              </a:rPr>
              <a:t>97% SVR12</a:t>
            </a:r>
            <a:endParaRPr lang="en-US" sz="1400" b="1" dirty="0">
              <a:solidFill>
                <a:srgbClr val="FFFFFF"/>
              </a:solidFill>
            </a:endParaRPr>
          </a:p>
        </p:txBody>
      </p:sp>
      <p:sp>
        <p:nvSpPr>
          <p:cNvPr id="112" name="TextBox 2"/>
          <p:cNvSpPr txBox="1"/>
          <p:nvPr/>
        </p:nvSpPr>
        <p:spPr>
          <a:xfrm>
            <a:off x="5698790" y="4047376"/>
            <a:ext cx="660860" cy="243516"/>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FF"/>
                </a:solidFill>
              </a:rPr>
              <a:t>225/</a:t>
            </a:r>
          </a:p>
          <a:p>
            <a:pPr algn="ctr"/>
            <a:r>
              <a:rPr lang="en-US" sz="1400" b="1" dirty="0" smtClean="0">
                <a:solidFill>
                  <a:srgbClr val="FFFFFF"/>
                </a:solidFill>
              </a:rPr>
              <a:t>231</a:t>
            </a:r>
            <a:endParaRPr lang="en-US" sz="1400" b="1" baseline="30000" dirty="0">
              <a:solidFill>
                <a:srgbClr val="FFFFFF"/>
              </a:solidFill>
            </a:endParaRPr>
          </a:p>
        </p:txBody>
      </p:sp>
      <p:sp>
        <p:nvSpPr>
          <p:cNvPr id="114" name="Rectangle 113"/>
          <p:cNvSpPr/>
          <p:nvPr/>
        </p:nvSpPr>
        <p:spPr>
          <a:xfrm>
            <a:off x="8301241" y="2948112"/>
            <a:ext cx="661716" cy="3214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grpSp>
        <p:nvGrpSpPr>
          <p:cNvPr id="115" name="Group 114"/>
          <p:cNvGrpSpPr/>
          <p:nvPr/>
        </p:nvGrpSpPr>
        <p:grpSpPr>
          <a:xfrm>
            <a:off x="8302492" y="3094108"/>
            <a:ext cx="672186" cy="1305649"/>
            <a:chOff x="6565038" y="2821311"/>
            <a:chExt cx="835981" cy="1920240"/>
          </a:xfrm>
        </p:grpSpPr>
        <p:sp>
          <p:nvSpPr>
            <p:cNvPr id="116" name="Rectangle 115"/>
            <p:cNvSpPr/>
            <p:nvPr/>
          </p:nvSpPr>
          <p:spPr>
            <a:xfrm>
              <a:off x="6565038" y="2821311"/>
              <a:ext cx="82296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117" name="TextBox 1"/>
            <p:cNvSpPr txBox="1"/>
            <p:nvPr/>
          </p:nvSpPr>
          <p:spPr>
            <a:xfrm>
              <a:off x="6565153" y="2866667"/>
              <a:ext cx="821895" cy="445223"/>
            </a:xfrm>
            <a:prstGeom prst="rect">
              <a:avLst/>
            </a:prstGeom>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FF"/>
                  </a:solidFill>
                </a:rPr>
                <a:t>88% SVR12</a:t>
              </a:r>
              <a:endParaRPr lang="en-US" sz="1400" b="1" dirty="0">
                <a:solidFill>
                  <a:srgbClr val="FFFFFF"/>
                </a:solidFill>
              </a:endParaRPr>
            </a:p>
          </p:txBody>
        </p:sp>
        <p:sp>
          <p:nvSpPr>
            <p:cNvPr id="118" name="TextBox 2"/>
            <p:cNvSpPr txBox="1"/>
            <p:nvPr/>
          </p:nvSpPr>
          <p:spPr>
            <a:xfrm>
              <a:off x="6579124" y="4245116"/>
              <a:ext cx="821895" cy="358143"/>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FF"/>
                  </a:solidFill>
                </a:rPr>
                <a:t>38/</a:t>
              </a:r>
            </a:p>
            <a:p>
              <a:pPr algn="ctr"/>
              <a:r>
                <a:rPr lang="en-US" sz="1400" b="1" dirty="0" smtClean="0">
                  <a:solidFill>
                    <a:srgbClr val="FFFFFF"/>
                  </a:solidFill>
                </a:rPr>
                <a:t>43</a:t>
              </a:r>
              <a:endParaRPr lang="en-US" sz="1400" b="1" baseline="30000" dirty="0">
                <a:solidFill>
                  <a:srgbClr val="FFFFFF"/>
                </a:solidFill>
              </a:endParaRPr>
            </a:p>
          </p:txBody>
        </p:sp>
      </p:grpSp>
      <p:sp>
        <p:nvSpPr>
          <p:cNvPr id="119" name="TextBox 118"/>
          <p:cNvSpPr txBox="1"/>
          <p:nvPr/>
        </p:nvSpPr>
        <p:spPr>
          <a:xfrm>
            <a:off x="6324529" y="2450560"/>
            <a:ext cx="1995996" cy="369332"/>
          </a:xfrm>
          <a:prstGeom prst="rect">
            <a:avLst/>
          </a:prstGeom>
          <a:noFill/>
        </p:spPr>
        <p:txBody>
          <a:bodyPr wrap="none" rtlCol="0">
            <a:spAutoFit/>
          </a:bodyPr>
          <a:lstStyle/>
          <a:p>
            <a:r>
              <a:rPr lang="en-US" b="1" dirty="0">
                <a:solidFill>
                  <a:srgbClr val="000000"/>
                </a:solidFill>
              </a:rPr>
              <a:t>Resistance </a:t>
            </a:r>
            <a:r>
              <a:rPr lang="en-US" b="1" dirty="0" smtClean="0">
                <a:solidFill>
                  <a:srgbClr val="000000"/>
                </a:solidFill>
              </a:rPr>
              <a:t>analysis</a:t>
            </a:r>
            <a:endParaRPr lang="en-GB" b="1" dirty="0">
              <a:solidFill>
                <a:srgbClr val="000000"/>
              </a:solidFill>
            </a:endParaRPr>
          </a:p>
        </p:txBody>
      </p:sp>
      <p:sp>
        <p:nvSpPr>
          <p:cNvPr id="120" name="TextBox 119"/>
          <p:cNvSpPr txBox="1"/>
          <p:nvPr/>
        </p:nvSpPr>
        <p:spPr>
          <a:xfrm rot="16200000">
            <a:off x="-234265" y="3777594"/>
            <a:ext cx="881973" cy="338554"/>
          </a:xfrm>
          <a:prstGeom prst="rect">
            <a:avLst/>
          </a:prstGeom>
          <a:noFill/>
        </p:spPr>
        <p:txBody>
          <a:bodyPr wrap="none" rtlCol="0">
            <a:spAutoFit/>
          </a:bodyPr>
          <a:lstStyle/>
          <a:p>
            <a:pPr algn="ctr"/>
            <a:r>
              <a:rPr lang="en-US" sz="1600" b="1" dirty="0" smtClean="0">
                <a:solidFill>
                  <a:srgbClr val="000000"/>
                </a:solidFill>
              </a:rPr>
              <a:t>Pts (%)</a:t>
            </a:r>
            <a:endParaRPr lang="en-GB" sz="1600" b="1" dirty="0">
              <a:solidFill>
                <a:srgbClr val="000000"/>
              </a:solidFill>
            </a:endParaRPr>
          </a:p>
        </p:txBody>
      </p:sp>
      <p:sp>
        <p:nvSpPr>
          <p:cNvPr id="64" name="TextBox 63"/>
          <p:cNvSpPr txBox="1"/>
          <p:nvPr/>
        </p:nvSpPr>
        <p:spPr>
          <a:xfrm>
            <a:off x="54378" y="5658562"/>
            <a:ext cx="971741" cy="307777"/>
          </a:xfrm>
          <a:prstGeom prst="rect">
            <a:avLst/>
          </a:prstGeom>
          <a:noFill/>
        </p:spPr>
        <p:txBody>
          <a:bodyPr wrap="none" rtlCol="0">
            <a:spAutoFit/>
          </a:bodyPr>
          <a:lstStyle/>
          <a:p>
            <a:pPr algn="ctr"/>
            <a:r>
              <a:rPr lang="en-US" sz="1400" b="1" dirty="0">
                <a:solidFill>
                  <a:srgbClr val="000000"/>
                </a:solidFill>
              </a:rPr>
              <a:t>Cirrhosis</a:t>
            </a:r>
          </a:p>
        </p:txBody>
      </p:sp>
      <p:sp>
        <p:nvSpPr>
          <p:cNvPr id="67" name="TextBox 66"/>
          <p:cNvSpPr txBox="1"/>
          <p:nvPr/>
        </p:nvSpPr>
        <p:spPr>
          <a:xfrm>
            <a:off x="881868" y="5882459"/>
            <a:ext cx="2252838" cy="338554"/>
          </a:xfrm>
          <a:prstGeom prst="rect">
            <a:avLst/>
          </a:prstGeom>
          <a:noFill/>
        </p:spPr>
        <p:txBody>
          <a:bodyPr wrap="square" rtlCol="0">
            <a:spAutoFit/>
          </a:bodyPr>
          <a:lstStyle/>
          <a:p>
            <a:pPr algn="ctr"/>
            <a:r>
              <a:rPr lang="en-US" sz="1600" b="1" dirty="0" smtClean="0">
                <a:solidFill>
                  <a:srgbClr val="000000"/>
                </a:solidFill>
              </a:rPr>
              <a:t>Treatment-naive </a:t>
            </a:r>
            <a:endParaRPr lang="en-US" sz="1600" b="1" dirty="0">
              <a:solidFill>
                <a:srgbClr val="000000"/>
              </a:solidFill>
            </a:endParaRPr>
          </a:p>
        </p:txBody>
      </p:sp>
      <p:cxnSp>
        <p:nvCxnSpPr>
          <p:cNvPr id="68" name="Straight Connector 67"/>
          <p:cNvCxnSpPr/>
          <p:nvPr/>
        </p:nvCxnSpPr>
        <p:spPr bwMode="auto">
          <a:xfrm>
            <a:off x="982583" y="5916160"/>
            <a:ext cx="2103120" cy="0"/>
          </a:xfrm>
          <a:prstGeom prst="line">
            <a:avLst/>
          </a:prstGeom>
          <a:noFill/>
          <a:ln w="9525" cap="flat" cmpd="sng" algn="ctr">
            <a:solidFill>
              <a:schemeClr val="tx1"/>
            </a:solidFill>
            <a:prstDash val="solid"/>
            <a:round/>
            <a:headEnd type="none" w="med" len="med"/>
            <a:tailEnd type="none" w="med" len="med"/>
          </a:ln>
          <a:effectLst/>
        </p:spPr>
      </p:cxnSp>
      <p:sp>
        <p:nvSpPr>
          <p:cNvPr id="69" name="TextBox 68"/>
          <p:cNvSpPr txBox="1"/>
          <p:nvPr/>
        </p:nvSpPr>
        <p:spPr>
          <a:xfrm>
            <a:off x="3145235" y="5882459"/>
            <a:ext cx="2244664" cy="584775"/>
          </a:xfrm>
          <a:prstGeom prst="rect">
            <a:avLst/>
          </a:prstGeom>
          <a:noFill/>
        </p:spPr>
        <p:txBody>
          <a:bodyPr wrap="square" rtlCol="0">
            <a:spAutoFit/>
          </a:bodyPr>
          <a:lstStyle/>
          <a:p>
            <a:pPr algn="ctr"/>
            <a:r>
              <a:rPr lang="en-US" sz="1600" b="1" dirty="0" smtClean="0">
                <a:solidFill>
                  <a:srgbClr val="000000"/>
                </a:solidFill>
              </a:rPr>
              <a:t>Treatment-experienced</a:t>
            </a:r>
            <a:endParaRPr lang="en-US" sz="1600" b="1" dirty="0">
              <a:solidFill>
                <a:srgbClr val="000000"/>
              </a:solidFill>
            </a:endParaRPr>
          </a:p>
        </p:txBody>
      </p:sp>
      <p:cxnSp>
        <p:nvCxnSpPr>
          <p:cNvPr id="70" name="Straight Connector 69"/>
          <p:cNvCxnSpPr/>
          <p:nvPr/>
        </p:nvCxnSpPr>
        <p:spPr bwMode="auto">
          <a:xfrm>
            <a:off x="3211910" y="5916160"/>
            <a:ext cx="2103120" cy="0"/>
          </a:xfrm>
          <a:prstGeom prst="line">
            <a:avLst/>
          </a:prstGeom>
          <a:noFill/>
          <a:ln w="9525" cap="flat" cmpd="sng" algn="ctr">
            <a:solidFill>
              <a:schemeClr val="tx1"/>
            </a:solidFill>
            <a:prstDash val="solid"/>
            <a:round/>
            <a:headEnd type="none" w="med" len="med"/>
            <a:tailEnd type="none" w="med" len="med"/>
          </a:ln>
          <a:effectLst/>
        </p:spPr>
      </p:cxnSp>
      <p:sp>
        <p:nvSpPr>
          <p:cNvPr id="6" name="Slide Number Placeholder 5"/>
          <p:cNvSpPr>
            <a:spLocks noGrp="1"/>
          </p:cNvSpPr>
          <p:nvPr>
            <p:ph type="sldNum" sz="quarter" idx="12"/>
          </p:nvPr>
        </p:nvSpPr>
        <p:spPr/>
        <p:txBody>
          <a:bodyPr/>
          <a:lstStyle/>
          <a:p>
            <a:fld id="{CE80A222-27A2-499A-9E2A-14884A5A6E9E}" type="slidenum">
              <a:rPr lang="en-US" smtClean="0"/>
              <a:t>11</a:t>
            </a:fld>
            <a:endParaRPr lang="en-US" dirty="0"/>
          </a:p>
        </p:txBody>
      </p:sp>
    </p:spTree>
    <p:extLst>
      <p:ext uri="{BB962C8B-B14F-4D97-AF65-F5344CB8AC3E}">
        <p14:creationId xmlns:p14="http://schemas.microsoft.com/office/powerpoint/2010/main" val="332383158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mtClean="0"/>
              <a:t>ASTRAL-4 study: SOF/VEL FDC for treatment of HCV in patients with decompensated liver disease</a:t>
            </a:r>
            <a:endParaRPr lang="en-US" dirty="0"/>
          </a:p>
        </p:txBody>
      </p:sp>
      <p:sp>
        <p:nvSpPr>
          <p:cNvPr id="3" name="Content Placeholder 2"/>
          <p:cNvSpPr>
            <a:spLocks noGrp="1"/>
          </p:cNvSpPr>
          <p:nvPr>
            <p:ph type="body" sz="quarter" idx="12"/>
          </p:nvPr>
        </p:nvSpPr>
        <p:spPr>
          <a:xfrm>
            <a:off x="4576763" y="1609726"/>
            <a:ext cx="4387849" cy="971550"/>
          </a:xfrm>
        </p:spPr>
        <p:txBody>
          <a:bodyPr>
            <a:noAutofit/>
          </a:bodyPr>
          <a:lstStyle/>
          <a:p>
            <a:pPr>
              <a:spcBef>
                <a:spcPts val="300"/>
              </a:spcBef>
            </a:pPr>
            <a:r>
              <a:rPr lang="en-US" sz="1600" dirty="0" smtClean="0"/>
              <a:t>267 treatment-naive or -experienced G1–6 with Child B cirrhosis</a:t>
            </a:r>
          </a:p>
          <a:p>
            <a:pPr lvl="1">
              <a:spcBef>
                <a:spcPts val="300"/>
              </a:spcBef>
            </a:pPr>
            <a:r>
              <a:rPr lang="en-US" sz="1400" dirty="0" smtClean="0"/>
              <a:t>55% treatment-experienced</a:t>
            </a:r>
          </a:p>
          <a:p>
            <a:pPr lvl="1">
              <a:spcBef>
                <a:spcPts val="300"/>
              </a:spcBef>
            </a:pPr>
            <a:r>
              <a:rPr lang="en-US" sz="1400" dirty="0" smtClean="0"/>
              <a:t>MELD &lt;15 = 95%</a:t>
            </a:r>
          </a:p>
          <a:p>
            <a:pPr lvl="1">
              <a:spcBef>
                <a:spcPts val="300"/>
              </a:spcBef>
            </a:pPr>
            <a:r>
              <a:rPr lang="en-US" sz="1400" dirty="0" smtClean="0"/>
              <a:t>Ascites 75–83%; encephalopathy 58–66%</a:t>
            </a:r>
          </a:p>
          <a:p>
            <a:pPr lvl="1">
              <a:spcBef>
                <a:spcPts val="300"/>
              </a:spcBef>
            </a:pPr>
            <a:endParaRPr lang="en-US" sz="1400" dirty="0"/>
          </a:p>
        </p:txBody>
      </p:sp>
      <p:sp>
        <p:nvSpPr>
          <p:cNvPr id="15" name="Text Placeholder 14"/>
          <p:cNvSpPr>
            <a:spLocks noGrp="1"/>
          </p:cNvSpPr>
          <p:nvPr>
            <p:ph type="body" sz="quarter" idx="13"/>
          </p:nvPr>
        </p:nvSpPr>
        <p:spPr/>
        <p:txBody>
          <a:bodyPr/>
          <a:lstStyle/>
          <a:p>
            <a:r>
              <a:rPr lang="en-GB" dirty="0"/>
              <a:t>Charlton MR, et al. </a:t>
            </a:r>
            <a:r>
              <a:rPr lang="en-GB" dirty="0" err="1"/>
              <a:t>AASLD</a:t>
            </a:r>
            <a:r>
              <a:rPr lang="en-GB" dirty="0"/>
              <a:t> 2015, San Francisco. #LB-13 &amp; </a:t>
            </a:r>
            <a:r>
              <a:rPr lang="en-GB" dirty="0" err="1"/>
              <a:t>NEJM</a:t>
            </a:r>
            <a:r>
              <a:rPr lang="en-GB" dirty="0"/>
              <a:t> </a:t>
            </a:r>
            <a:r>
              <a:rPr lang="en-GB" dirty="0" smtClean="0"/>
              <a:t>2015</a:t>
            </a:r>
            <a:endParaRPr lang="en-US" dirty="0"/>
          </a:p>
        </p:txBody>
      </p:sp>
      <p:grpSp>
        <p:nvGrpSpPr>
          <p:cNvPr id="97" name="Group 96"/>
          <p:cNvGrpSpPr/>
          <p:nvPr/>
        </p:nvGrpSpPr>
        <p:grpSpPr>
          <a:xfrm>
            <a:off x="220779" y="1556047"/>
            <a:ext cx="4312117" cy="1516554"/>
            <a:chOff x="129338" y="1241722"/>
            <a:chExt cx="4312117" cy="1516554"/>
          </a:xfrm>
        </p:grpSpPr>
        <p:sp>
          <p:nvSpPr>
            <p:cNvPr id="22" name="TextBox 1"/>
            <p:cNvSpPr txBox="1">
              <a:spLocks noChangeArrowheads="1"/>
            </p:cNvSpPr>
            <p:nvPr/>
          </p:nvSpPr>
          <p:spPr bwMode="auto">
            <a:xfrm>
              <a:off x="359131" y="1241722"/>
              <a:ext cx="3590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err="1" smtClean="0">
                  <a:solidFill>
                    <a:prstClr val="black"/>
                  </a:solidFill>
                  <a:cs typeface="Arial" panose="020B0604020202020204" pitchFamily="34" charset="0"/>
                </a:rPr>
                <a:t>Wk</a:t>
              </a:r>
              <a:r>
                <a:rPr lang="en-US" altLang="en-US" sz="1200" b="1" dirty="0" smtClean="0">
                  <a:solidFill>
                    <a:prstClr val="black"/>
                  </a:solidFill>
                  <a:cs typeface="Arial" panose="020B0604020202020204" pitchFamily="34" charset="0"/>
                </a:rPr>
                <a:t> 0</a:t>
              </a:r>
              <a:endParaRPr lang="en-US" altLang="en-US" sz="1200" b="1" dirty="0">
                <a:solidFill>
                  <a:prstClr val="black"/>
                </a:solidFill>
                <a:cs typeface="Arial" panose="020B0604020202020204" pitchFamily="34" charset="0"/>
              </a:endParaRPr>
            </a:p>
          </p:txBody>
        </p:sp>
        <p:sp>
          <p:nvSpPr>
            <p:cNvPr id="65" name="TextBox 1"/>
            <p:cNvSpPr txBox="1">
              <a:spLocks noChangeArrowheads="1"/>
            </p:cNvSpPr>
            <p:nvPr/>
          </p:nvSpPr>
          <p:spPr bwMode="auto">
            <a:xfrm>
              <a:off x="1716242" y="1241722"/>
              <a:ext cx="4440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err="1" smtClean="0">
                  <a:solidFill>
                    <a:prstClr val="black"/>
                  </a:solidFill>
                  <a:cs typeface="Arial" panose="020B0604020202020204" pitchFamily="34" charset="0"/>
                </a:rPr>
                <a:t>Wk</a:t>
              </a:r>
              <a:r>
                <a:rPr lang="en-US" altLang="en-US" sz="1200" b="1" dirty="0" smtClean="0">
                  <a:solidFill>
                    <a:prstClr val="black"/>
                  </a:solidFill>
                  <a:cs typeface="Arial" panose="020B0604020202020204" pitchFamily="34" charset="0"/>
                </a:rPr>
                <a:t> 12</a:t>
              </a:r>
              <a:endParaRPr lang="en-US" altLang="en-US" sz="1200" b="1" dirty="0">
                <a:solidFill>
                  <a:prstClr val="black"/>
                </a:solidFill>
                <a:cs typeface="Arial" panose="020B0604020202020204" pitchFamily="34" charset="0"/>
              </a:endParaRPr>
            </a:p>
          </p:txBody>
        </p:sp>
        <p:sp>
          <p:nvSpPr>
            <p:cNvPr id="67" name="TextBox 1"/>
            <p:cNvSpPr txBox="1">
              <a:spLocks noChangeArrowheads="1"/>
            </p:cNvSpPr>
            <p:nvPr/>
          </p:nvSpPr>
          <p:spPr bwMode="auto">
            <a:xfrm>
              <a:off x="3092508" y="1241722"/>
              <a:ext cx="4440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err="1" smtClean="0">
                  <a:solidFill>
                    <a:prstClr val="black"/>
                  </a:solidFill>
                  <a:cs typeface="Arial" panose="020B0604020202020204" pitchFamily="34" charset="0"/>
                </a:rPr>
                <a:t>Wk</a:t>
              </a:r>
              <a:r>
                <a:rPr lang="en-US" altLang="en-US" sz="1200" b="1" dirty="0" smtClean="0">
                  <a:solidFill>
                    <a:prstClr val="black"/>
                  </a:solidFill>
                  <a:cs typeface="Arial" panose="020B0604020202020204" pitchFamily="34" charset="0"/>
                </a:rPr>
                <a:t> 24</a:t>
              </a:r>
              <a:endParaRPr lang="en-US" altLang="en-US" sz="1200" b="1" dirty="0">
                <a:solidFill>
                  <a:prstClr val="black"/>
                </a:solidFill>
                <a:cs typeface="Arial" panose="020B0604020202020204" pitchFamily="34" charset="0"/>
              </a:endParaRPr>
            </a:p>
          </p:txBody>
        </p:sp>
        <p:sp>
          <p:nvSpPr>
            <p:cNvPr id="69" name="TextBox 1"/>
            <p:cNvSpPr txBox="1">
              <a:spLocks noChangeArrowheads="1"/>
            </p:cNvSpPr>
            <p:nvPr/>
          </p:nvSpPr>
          <p:spPr bwMode="auto">
            <a:xfrm>
              <a:off x="3969586" y="1241722"/>
              <a:ext cx="4440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err="1" smtClean="0">
                  <a:solidFill>
                    <a:prstClr val="black"/>
                  </a:solidFill>
                  <a:cs typeface="Arial" panose="020B0604020202020204" pitchFamily="34" charset="0"/>
                </a:rPr>
                <a:t>Wk</a:t>
              </a:r>
              <a:r>
                <a:rPr lang="en-US" altLang="en-US" sz="1200" b="1" dirty="0" smtClean="0">
                  <a:solidFill>
                    <a:prstClr val="black"/>
                  </a:solidFill>
                  <a:cs typeface="Arial" panose="020B0604020202020204" pitchFamily="34" charset="0"/>
                </a:rPr>
                <a:t> 36</a:t>
              </a:r>
              <a:endParaRPr lang="en-US" altLang="en-US" sz="1200" b="1" dirty="0">
                <a:solidFill>
                  <a:prstClr val="black"/>
                </a:solidFill>
                <a:cs typeface="Arial" panose="020B0604020202020204" pitchFamily="34" charset="0"/>
              </a:endParaRPr>
            </a:p>
          </p:txBody>
        </p:sp>
        <p:grpSp>
          <p:nvGrpSpPr>
            <p:cNvPr id="73" name="Group 72"/>
            <p:cNvGrpSpPr/>
            <p:nvPr/>
          </p:nvGrpSpPr>
          <p:grpSpPr>
            <a:xfrm>
              <a:off x="536605" y="1465314"/>
              <a:ext cx="3654992" cy="106894"/>
              <a:chOff x="536605" y="1465314"/>
              <a:chExt cx="3654992" cy="106894"/>
            </a:xfrm>
          </p:grpSpPr>
          <p:cxnSp>
            <p:nvCxnSpPr>
              <p:cNvPr id="14" name="Straight Connector 13"/>
              <p:cNvCxnSpPr/>
              <p:nvPr/>
            </p:nvCxnSpPr>
            <p:spPr>
              <a:xfrm>
                <a:off x="536605" y="1533934"/>
                <a:ext cx="3134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8662"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38253"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14519"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91597"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643604" y="1502229"/>
                <a:ext cx="55984" cy="699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683259" y="1502229"/>
                <a:ext cx="55984" cy="699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3584" y="1533934"/>
                <a:ext cx="4758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TextBox 1"/>
            <p:cNvSpPr txBox="1">
              <a:spLocks noChangeArrowheads="1"/>
            </p:cNvSpPr>
            <p:nvPr/>
          </p:nvSpPr>
          <p:spPr bwMode="auto">
            <a:xfrm>
              <a:off x="3062340" y="1579957"/>
              <a:ext cx="485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SVR12</a:t>
              </a:r>
              <a:endParaRPr lang="en-US" altLang="en-US" sz="1200" b="1" dirty="0">
                <a:solidFill>
                  <a:prstClr val="black"/>
                </a:solidFill>
                <a:cs typeface="Arial" panose="020B0604020202020204" pitchFamily="34" charset="0"/>
              </a:endParaRPr>
            </a:p>
          </p:txBody>
        </p:sp>
        <p:cxnSp>
          <p:nvCxnSpPr>
            <p:cNvPr id="79" name="Straight Connector 78"/>
            <p:cNvCxnSpPr>
              <a:stCxn id="82" idx="3"/>
            </p:cNvCxnSpPr>
            <p:nvPr/>
          </p:nvCxnSpPr>
          <p:spPr>
            <a:xfrm>
              <a:off x="1931437" y="1829175"/>
              <a:ext cx="1369267"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82" name="TextBox 1"/>
            <p:cNvSpPr txBox="1">
              <a:spLocks noChangeArrowheads="1"/>
            </p:cNvSpPr>
            <p:nvPr/>
          </p:nvSpPr>
          <p:spPr bwMode="auto">
            <a:xfrm>
              <a:off x="538521" y="1672814"/>
              <a:ext cx="1392916" cy="312722"/>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en-US" altLang="en-US" sz="1100" b="1" dirty="0" smtClean="0">
                  <a:cs typeface="Arial" panose="020B0604020202020204" pitchFamily="34" charset="0"/>
                </a:rPr>
                <a:t>SOF/VEL</a:t>
              </a:r>
              <a:endParaRPr lang="en-US" altLang="en-US" sz="1100" b="1" dirty="0">
                <a:cs typeface="Arial" panose="020B0604020202020204" pitchFamily="34" charset="0"/>
              </a:endParaRPr>
            </a:p>
          </p:txBody>
        </p:sp>
        <p:sp>
          <p:nvSpPr>
            <p:cNvPr id="83" name="TextBox 1"/>
            <p:cNvSpPr txBox="1">
              <a:spLocks noChangeArrowheads="1"/>
            </p:cNvSpPr>
            <p:nvPr/>
          </p:nvSpPr>
          <p:spPr bwMode="auto">
            <a:xfrm>
              <a:off x="129339" y="1722249"/>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n=90</a:t>
              </a:r>
              <a:endParaRPr lang="en-US" altLang="en-US" sz="1200" b="1" dirty="0">
                <a:solidFill>
                  <a:prstClr val="black"/>
                </a:solidFill>
                <a:cs typeface="Arial" panose="020B0604020202020204" pitchFamily="34" charset="0"/>
              </a:endParaRPr>
            </a:p>
          </p:txBody>
        </p:sp>
        <p:sp>
          <p:nvSpPr>
            <p:cNvPr id="85" name="TextBox 1"/>
            <p:cNvSpPr txBox="1">
              <a:spLocks noChangeArrowheads="1"/>
            </p:cNvSpPr>
            <p:nvPr/>
          </p:nvSpPr>
          <p:spPr bwMode="auto">
            <a:xfrm>
              <a:off x="3955746" y="2352697"/>
              <a:ext cx="485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SVR12</a:t>
              </a:r>
              <a:endParaRPr lang="en-US" altLang="en-US" sz="1200" b="1" dirty="0">
                <a:solidFill>
                  <a:prstClr val="black"/>
                </a:solidFill>
                <a:cs typeface="Arial" panose="020B0604020202020204" pitchFamily="34" charset="0"/>
              </a:endParaRPr>
            </a:p>
          </p:txBody>
        </p:sp>
        <p:cxnSp>
          <p:nvCxnSpPr>
            <p:cNvPr id="86" name="Straight Connector 85"/>
            <p:cNvCxnSpPr>
              <a:stCxn id="87" idx="3"/>
            </p:cNvCxnSpPr>
            <p:nvPr/>
          </p:nvCxnSpPr>
          <p:spPr>
            <a:xfrm>
              <a:off x="3321698" y="2601915"/>
              <a:ext cx="874745"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87" name="TextBox 1"/>
            <p:cNvSpPr txBox="1">
              <a:spLocks noChangeArrowheads="1"/>
            </p:cNvSpPr>
            <p:nvPr/>
          </p:nvSpPr>
          <p:spPr bwMode="auto">
            <a:xfrm>
              <a:off x="538520" y="2445554"/>
              <a:ext cx="2783178" cy="312722"/>
            </a:xfrm>
            <a:prstGeom prst="rect">
              <a:avLst/>
            </a:prstGeom>
            <a:solidFill>
              <a:schemeClr val="accent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en-US" altLang="en-US" sz="1100" b="1" dirty="0" smtClean="0">
                  <a:solidFill>
                    <a:srgbClr val="FFFFFF"/>
                  </a:solidFill>
                  <a:cs typeface="Arial" panose="020B0604020202020204" pitchFamily="34" charset="0"/>
                </a:rPr>
                <a:t>SOF/VEL</a:t>
              </a:r>
              <a:endParaRPr lang="en-US" altLang="en-US" sz="1100" b="1" dirty="0">
                <a:solidFill>
                  <a:srgbClr val="FFFFFF"/>
                </a:solidFill>
                <a:cs typeface="Arial" panose="020B0604020202020204" pitchFamily="34" charset="0"/>
              </a:endParaRPr>
            </a:p>
          </p:txBody>
        </p:sp>
        <p:sp>
          <p:nvSpPr>
            <p:cNvPr id="88" name="TextBox 1"/>
            <p:cNvSpPr txBox="1">
              <a:spLocks noChangeArrowheads="1"/>
            </p:cNvSpPr>
            <p:nvPr/>
          </p:nvSpPr>
          <p:spPr bwMode="auto">
            <a:xfrm>
              <a:off x="129338" y="2494989"/>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n=90</a:t>
              </a:r>
              <a:endParaRPr lang="en-US" altLang="en-US" sz="1200" b="1" dirty="0">
                <a:solidFill>
                  <a:prstClr val="black"/>
                </a:solidFill>
                <a:cs typeface="Arial" panose="020B0604020202020204" pitchFamily="34" charset="0"/>
              </a:endParaRPr>
            </a:p>
          </p:txBody>
        </p:sp>
        <p:sp>
          <p:nvSpPr>
            <p:cNvPr id="92" name="TextBox 1"/>
            <p:cNvSpPr txBox="1">
              <a:spLocks noChangeArrowheads="1"/>
            </p:cNvSpPr>
            <p:nvPr/>
          </p:nvSpPr>
          <p:spPr bwMode="auto">
            <a:xfrm>
              <a:off x="3062340" y="1971707"/>
              <a:ext cx="485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SVR12</a:t>
              </a:r>
              <a:endParaRPr lang="en-US" altLang="en-US" sz="1200" b="1" dirty="0">
                <a:solidFill>
                  <a:prstClr val="black"/>
                </a:solidFill>
                <a:cs typeface="Arial" panose="020B0604020202020204" pitchFamily="34" charset="0"/>
              </a:endParaRPr>
            </a:p>
          </p:txBody>
        </p:sp>
        <p:cxnSp>
          <p:nvCxnSpPr>
            <p:cNvPr id="93" name="Straight Connector 92"/>
            <p:cNvCxnSpPr>
              <a:stCxn id="94" idx="3"/>
            </p:cNvCxnSpPr>
            <p:nvPr/>
          </p:nvCxnSpPr>
          <p:spPr>
            <a:xfrm>
              <a:off x="1931437" y="2220925"/>
              <a:ext cx="1369267"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94" name="TextBox 1"/>
            <p:cNvSpPr txBox="1">
              <a:spLocks noChangeArrowheads="1"/>
            </p:cNvSpPr>
            <p:nvPr/>
          </p:nvSpPr>
          <p:spPr bwMode="auto">
            <a:xfrm>
              <a:off x="538521" y="2064564"/>
              <a:ext cx="1392916" cy="312722"/>
            </a:xfrm>
            <a:prstGeom prst="rect">
              <a:avLst/>
            </a:pr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en-US" altLang="en-US" sz="1100" b="1" dirty="0" smtClean="0">
                  <a:solidFill>
                    <a:srgbClr val="FFFFFF"/>
                  </a:solidFill>
                  <a:cs typeface="Arial" panose="020B0604020202020204" pitchFamily="34" charset="0"/>
                </a:rPr>
                <a:t>SOF/VEL + RBV</a:t>
              </a:r>
              <a:endParaRPr lang="en-US" altLang="en-US" sz="1100" b="1" dirty="0">
                <a:solidFill>
                  <a:srgbClr val="FFFFFF"/>
                </a:solidFill>
                <a:cs typeface="Arial" panose="020B0604020202020204" pitchFamily="34" charset="0"/>
              </a:endParaRPr>
            </a:p>
          </p:txBody>
        </p:sp>
        <p:sp>
          <p:nvSpPr>
            <p:cNvPr id="95" name="TextBox 1"/>
            <p:cNvSpPr txBox="1">
              <a:spLocks noChangeArrowheads="1"/>
            </p:cNvSpPr>
            <p:nvPr/>
          </p:nvSpPr>
          <p:spPr bwMode="auto">
            <a:xfrm>
              <a:off x="129338" y="2113999"/>
              <a:ext cx="354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prstClr val="black"/>
                  </a:solidFill>
                  <a:cs typeface="Arial" panose="020B0604020202020204" pitchFamily="34" charset="0"/>
                </a:rPr>
                <a:t>n=87</a:t>
              </a:r>
              <a:endParaRPr lang="en-US" altLang="en-US" sz="1200" b="1" dirty="0">
                <a:solidFill>
                  <a:prstClr val="black"/>
                </a:solidFill>
                <a:cs typeface="Arial" panose="020B0604020202020204" pitchFamily="34" charset="0"/>
              </a:endParaRPr>
            </a:p>
          </p:txBody>
        </p:sp>
      </p:grpSp>
      <p:graphicFrame>
        <p:nvGraphicFramePr>
          <p:cNvPr id="101" name="Chart 100"/>
          <p:cNvGraphicFramePr/>
          <p:nvPr>
            <p:extLst>
              <p:ext uri="{D42A27DB-BD31-4B8C-83A1-F6EECF244321}">
                <p14:modId xmlns:p14="http://schemas.microsoft.com/office/powerpoint/2010/main" val="1046781997"/>
              </p:ext>
            </p:extLst>
          </p:nvPr>
        </p:nvGraphicFramePr>
        <p:xfrm>
          <a:off x="455650" y="3117095"/>
          <a:ext cx="8688350" cy="1963271"/>
        </p:xfrm>
        <a:graphic>
          <a:graphicData uri="http://schemas.openxmlformats.org/drawingml/2006/chart">
            <c:chart xmlns:c="http://schemas.openxmlformats.org/drawingml/2006/chart" xmlns:r="http://schemas.openxmlformats.org/officeDocument/2006/relationships" r:id="rId3"/>
          </a:graphicData>
        </a:graphic>
      </p:graphicFrame>
      <p:grpSp>
        <p:nvGrpSpPr>
          <p:cNvPr id="125" name="Group 124"/>
          <p:cNvGrpSpPr/>
          <p:nvPr/>
        </p:nvGrpSpPr>
        <p:grpSpPr>
          <a:xfrm>
            <a:off x="1570213" y="3749783"/>
            <a:ext cx="167054" cy="163830"/>
            <a:chOff x="162658" y="3591658"/>
            <a:chExt cx="175846" cy="163830"/>
          </a:xfrm>
        </p:grpSpPr>
        <p:cxnSp>
          <p:nvCxnSpPr>
            <p:cNvPr id="109" name="Straight Connector 108"/>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127592" y="3664058"/>
            <a:ext cx="167054" cy="121920"/>
            <a:chOff x="162658" y="3591658"/>
            <a:chExt cx="175846" cy="163830"/>
          </a:xfrm>
        </p:grpSpPr>
        <p:cxnSp>
          <p:nvCxnSpPr>
            <p:cNvPr id="158" name="Straight Connector 157"/>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2698978" y="3730733"/>
            <a:ext cx="167054" cy="160020"/>
            <a:chOff x="162658" y="3591658"/>
            <a:chExt cx="175846" cy="163830"/>
          </a:xfrm>
        </p:grpSpPr>
        <p:cxnSp>
          <p:nvCxnSpPr>
            <p:cNvPr id="162" name="Straight Connector 161"/>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3457507" y="3702158"/>
            <a:ext cx="167054" cy="175260"/>
            <a:chOff x="162658" y="3591658"/>
            <a:chExt cx="175846" cy="163830"/>
          </a:xfrm>
        </p:grpSpPr>
        <p:cxnSp>
          <p:nvCxnSpPr>
            <p:cNvPr id="166" name="Straight Connector 165"/>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4011637" y="3652628"/>
            <a:ext cx="167054" cy="116205"/>
            <a:chOff x="162658" y="3591658"/>
            <a:chExt cx="175846" cy="163830"/>
          </a:xfrm>
        </p:grpSpPr>
        <p:cxnSp>
          <p:nvCxnSpPr>
            <p:cNvPr id="170" name="Straight Connector 169"/>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85042" y="3677393"/>
            <a:ext cx="167054" cy="146685"/>
            <a:chOff x="162658" y="3591658"/>
            <a:chExt cx="175846" cy="163830"/>
          </a:xfrm>
        </p:grpSpPr>
        <p:cxnSp>
          <p:nvCxnSpPr>
            <p:cNvPr id="174" name="Straight Connector 173"/>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50581" y="3591658"/>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348947" y="3883133"/>
            <a:ext cx="167054" cy="554355"/>
            <a:chOff x="162658" y="3591658"/>
            <a:chExt cx="175846" cy="163830"/>
          </a:xfrm>
        </p:grpSpPr>
        <p:cxnSp>
          <p:nvCxnSpPr>
            <p:cNvPr id="178" name="Straight Connector 177"/>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50581" y="3591658"/>
              <a:ext cx="0" cy="163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5891872" y="3660252"/>
            <a:ext cx="167054" cy="449583"/>
            <a:chOff x="162658" y="3591657"/>
            <a:chExt cx="175846" cy="163831"/>
          </a:xfrm>
        </p:grpSpPr>
        <p:cxnSp>
          <p:nvCxnSpPr>
            <p:cNvPr id="182" name="Straight Connector 181"/>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50581" y="3591657"/>
              <a:ext cx="0" cy="163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6490042" y="3860273"/>
            <a:ext cx="167054" cy="596265"/>
            <a:chOff x="162658" y="3591658"/>
            <a:chExt cx="175846" cy="163830"/>
          </a:xfrm>
        </p:grpSpPr>
        <p:cxnSp>
          <p:nvCxnSpPr>
            <p:cNvPr id="186" name="Straight Connector 185"/>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50581" y="3591658"/>
              <a:ext cx="0" cy="163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a:off x="7821637" y="3652633"/>
            <a:ext cx="167054" cy="129535"/>
            <a:chOff x="162658" y="3591657"/>
            <a:chExt cx="175846" cy="163831"/>
          </a:xfrm>
        </p:grpSpPr>
        <p:cxnSp>
          <p:nvCxnSpPr>
            <p:cNvPr id="201" name="Straight Connector 200"/>
            <p:cNvCxnSpPr/>
            <p:nvPr/>
          </p:nvCxnSpPr>
          <p:spPr>
            <a:xfrm>
              <a:off x="162658" y="3610933"/>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250581" y="3591657"/>
              <a:ext cx="0" cy="163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8332177" y="3728829"/>
            <a:ext cx="167054" cy="156210"/>
            <a:chOff x="162658" y="3591658"/>
            <a:chExt cx="175846" cy="163830"/>
          </a:xfrm>
        </p:grpSpPr>
        <p:cxnSp>
          <p:nvCxnSpPr>
            <p:cNvPr id="205" name="Straight Connector 204"/>
            <p:cNvCxnSpPr/>
            <p:nvPr/>
          </p:nvCxnSpPr>
          <p:spPr>
            <a:xfrm>
              <a:off x="162658" y="359165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50581" y="3591658"/>
              <a:ext cx="0" cy="163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1558454" y="4298547"/>
            <a:ext cx="216405" cy="369332"/>
          </a:xfrm>
          <a:prstGeom prst="rect">
            <a:avLst/>
          </a:prstGeom>
          <a:noFill/>
        </p:spPr>
        <p:txBody>
          <a:bodyPr wrap="none" lIns="0" tIns="0" rIns="0" bIns="0" rtlCol="0">
            <a:spAutoFit/>
          </a:bodyPr>
          <a:lstStyle/>
          <a:p>
            <a:pPr algn="ctr"/>
            <a:r>
              <a:rPr lang="en-GB" sz="1200" b="1" dirty="0" smtClean="0">
                <a:latin typeface="Arial" panose="020B0604020202020204" pitchFamily="34" charset="0"/>
              </a:rPr>
              <a:t>75/</a:t>
            </a:r>
          </a:p>
          <a:p>
            <a:pPr algn="ctr"/>
            <a:r>
              <a:rPr lang="en-GB" sz="1200" b="1" dirty="0" smtClean="0">
                <a:latin typeface="Arial" panose="020B0604020202020204" pitchFamily="34" charset="0"/>
              </a:rPr>
              <a:t>90</a:t>
            </a:r>
            <a:endParaRPr lang="en-GB" sz="1200" b="1" dirty="0">
              <a:latin typeface="Arial" panose="020B0604020202020204" pitchFamily="34" charset="0"/>
            </a:endParaRPr>
          </a:p>
        </p:txBody>
      </p:sp>
      <p:sp>
        <p:nvSpPr>
          <p:cNvPr id="110" name="TextBox 109"/>
          <p:cNvSpPr txBox="1"/>
          <p:nvPr/>
        </p:nvSpPr>
        <p:spPr>
          <a:xfrm>
            <a:off x="2112921" y="4298547"/>
            <a:ext cx="216405"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82/</a:t>
            </a:r>
          </a:p>
          <a:p>
            <a:pPr algn="ctr"/>
            <a:r>
              <a:rPr lang="en-GB" sz="1200" b="1" dirty="0" smtClean="0">
                <a:solidFill>
                  <a:srgbClr val="FFFFFF"/>
                </a:solidFill>
                <a:latin typeface="Arial" panose="020B0604020202020204" pitchFamily="34" charset="0"/>
              </a:rPr>
              <a:t>87</a:t>
            </a:r>
            <a:endParaRPr lang="en-GB" sz="1200" b="1" dirty="0">
              <a:solidFill>
                <a:srgbClr val="FFFFFF"/>
              </a:solidFill>
              <a:latin typeface="Arial" panose="020B0604020202020204" pitchFamily="34" charset="0"/>
            </a:endParaRPr>
          </a:p>
        </p:txBody>
      </p:sp>
      <p:sp>
        <p:nvSpPr>
          <p:cNvPr id="111" name="TextBox 110"/>
          <p:cNvSpPr txBox="1"/>
          <p:nvPr/>
        </p:nvSpPr>
        <p:spPr>
          <a:xfrm>
            <a:off x="2655398" y="4298547"/>
            <a:ext cx="216405"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77/</a:t>
            </a:r>
          </a:p>
          <a:p>
            <a:pPr algn="ctr"/>
            <a:r>
              <a:rPr lang="en-GB" sz="1200" b="1" dirty="0" smtClean="0">
                <a:solidFill>
                  <a:srgbClr val="FFFFFF"/>
                </a:solidFill>
                <a:latin typeface="Arial" panose="020B0604020202020204" pitchFamily="34" charset="0"/>
              </a:rPr>
              <a:t>90</a:t>
            </a:r>
            <a:endParaRPr lang="en-GB" sz="1200" b="1" dirty="0">
              <a:solidFill>
                <a:srgbClr val="FFFFFF"/>
              </a:solidFill>
              <a:latin typeface="Arial" panose="020B0604020202020204" pitchFamily="34" charset="0"/>
            </a:endParaRPr>
          </a:p>
        </p:txBody>
      </p:sp>
      <p:sp>
        <p:nvSpPr>
          <p:cNvPr id="112" name="TextBox 111"/>
          <p:cNvSpPr txBox="1"/>
          <p:nvPr/>
        </p:nvSpPr>
        <p:spPr>
          <a:xfrm>
            <a:off x="3447654" y="4298547"/>
            <a:ext cx="216405" cy="369332"/>
          </a:xfrm>
          <a:prstGeom prst="rect">
            <a:avLst/>
          </a:prstGeom>
          <a:noFill/>
        </p:spPr>
        <p:txBody>
          <a:bodyPr wrap="none" lIns="0" tIns="0" rIns="0" bIns="0" rtlCol="0">
            <a:spAutoFit/>
          </a:bodyPr>
          <a:lstStyle/>
          <a:p>
            <a:pPr algn="ctr"/>
            <a:r>
              <a:rPr lang="en-GB" sz="1200" b="1" dirty="0" smtClean="0">
                <a:latin typeface="Arial" panose="020B0604020202020204" pitchFamily="34" charset="0"/>
              </a:rPr>
              <a:t>60/</a:t>
            </a:r>
          </a:p>
          <a:p>
            <a:pPr algn="ctr"/>
            <a:r>
              <a:rPr lang="en-GB" sz="1200" b="1" dirty="0" smtClean="0">
                <a:latin typeface="Arial" panose="020B0604020202020204" pitchFamily="34" charset="0"/>
              </a:rPr>
              <a:t>68</a:t>
            </a:r>
            <a:endParaRPr lang="en-GB" sz="1200" b="1" dirty="0">
              <a:latin typeface="Arial" panose="020B0604020202020204" pitchFamily="34" charset="0"/>
            </a:endParaRPr>
          </a:p>
        </p:txBody>
      </p:sp>
      <p:sp>
        <p:nvSpPr>
          <p:cNvPr id="113" name="TextBox 112"/>
          <p:cNvSpPr txBox="1"/>
          <p:nvPr/>
        </p:nvSpPr>
        <p:spPr>
          <a:xfrm>
            <a:off x="4030696" y="4298547"/>
            <a:ext cx="216405"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65/</a:t>
            </a:r>
          </a:p>
          <a:p>
            <a:pPr algn="ctr"/>
            <a:r>
              <a:rPr lang="en-GB" sz="1200" b="1" dirty="0" smtClean="0">
                <a:solidFill>
                  <a:srgbClr val="FFFFFF"/>
                </a:solidFill>
                <a:latin typeface="Arial" panose="020B0604020202020204" pitchFamily="34" charset="0"/>
              </a:rPr>
              <a:t>68</a:t>
            </a:r>
            <a:endParaRPr lang="en-GB" sz="1200" b="1" dirty="0">
              <a:solidFill>
                <a:srgbClr val="FFFFFF"/>
              </a:solidFill>
              <a:latin typeface="Arial" panose="020B0604020202020204" pitchFamily="34" charset="0"/>
            </a:endParaRPr>
          </a:p>
        </p:txBody>
      </p:sp>
      <p:sp>
        <p:nvSpPr>
          <p:cNvPr id="114" name="TextBox 113"/>
          <p:cNvSpPr txBox="1"/>
          <p:nvPr/>
        </p:nvSpPr>
        <p:spPr>
          <a:xfrm>
            <a:off x="4563648" y="4298547"/>
            <a:ext cx="216405"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65/</a:t>
            </a:r>
          </a:p>
          <a:p>
            <a:pPr algn="ctr"/>
            <a:r>
              <a:rPr lang="en-GB" sz="1200" b="1" dirty="0" smtClean="0">
                <a:solidFill>
                  <a:srgbClr val="FFFFFF"/>
                </a:solidFill>
                <a:latin typeface="Arial" panose="020B0604020202020204" pitchFamily="34" charset="0"/>
              </a:rPr>
              <a:t>71</a:t>
            </a:r>
            <a:endParaRPr lang="en-GB" sz="1200" b="1" dirty="0">
              <a:solidFill>
                <a:srgbClr val="FFFFFF"/>
              </a:solidFill>
              <a:latin typeface="Arial" panose="020B0604020202020204" pitchFamily="34" charset="0"/>
            </a:endParaRPr>
          </a:p>
        </p:txBody>
      </p:sp>
      <p:sp>
        <p:nvSpPr>
          <p:cNvPr id="115" name="TextBox 114"/>
          <p:cNvSpPr txBox="1"/>
          <p:nvPr/>
        </p:nvSpPr>
        <p:spPr>
          <a:xfrm>
            <a:off x="5365476" y="4298547"/>
            <a:ext cx="169918" cy="369332"/>
          </a:xfrm>
          <a:prstGeom prst="rect">
            <a:avLst/>
          </a:prstGeom>
          <a:noFill/>
        </p:spPr>
        <p:txBody>
          <a:bodyPr wrap="none" lIns="0" tIns="0" rIns="0" bIns="0" rtlCol="0">
            <a:spAutoFit/>
          </a:bodyPr>
          <a:lstStyle/>
          <a:p>
            <a:pPr algn="ctr"/>
            <a:r>
              <a:rPr lang="en-GB" sz="1200" b="1" dirty="0" smtClean="0">
                <a:latin typeface="Arial" panose="020B0604020202020204" pitchFamily="34" charset="0"/>
              </a:rPr>
              <a:t>7/</a:t>
            </a:r>
          </a:p>
          <a:p>
            <a:pPr algn="ctr"/>
            <a:r>
              <a:rPr lang="en-GB" sz="1200" b="1" dirty="0" smtClean="0">
                <a:latin typeface="Arial" panose="020B0604020202020204" pitchFamily="34" charset="0"/>
              </a:rPr>
              <a:t>14</a:t>
            </a:r>
            <a:endParaRPr lang="en-GB" sz="1200" b="1" dirty="0">
              <a:latin typeface="Arial" panose="020B0604020202020204" pitchFamily="34" charset="0"/>
            </a:endParaRPr>
          </a:p>
        </p:txBody>
      </p:sp>
      <p:sp>
        <p:nvSpPr>
          <p:cNvPr id="116" name="TextBox 115"/>
          <p:cNvSpPr txBox="1"/>
          <p:nvPr/>
        </p:nvSpPr>
        <p:spPr>
          <a:xfrm>
            <a:off x="5902534" y="4298547"/>
            <a:ext cx="204736"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11/</a:t>
            </a:r>
          </a:p>
          <a:p>
            <a:pPr algn="ctr"/>
            <a:r>
              <a:rPr lang="en-GB" sz="1200" b="1" dirty="0" smtClean="0">
                <a:solidFill>
                  <a:srgbClr val="FFFFFF"/>
                </a:solidFill>
                <a:latin typeface="Arial" panose="020B0604020202020204" pitchFamily="34" charset="0"/>
              </a:rPr>
              <a:t>13</a:t>
            </a:r>
            <a:endParaRPr lang="en-GB" sz="1200" b="1" dirty="0">
              <a:solidFill>
                <a:srgbClr val="FFFFFF"/>
              </a:solidFill>
              <a:latin typeface="Arial" panose="020B0604020202020204" pitchFamily="34" charset="0"/>
            </a:endParaRPr>
          </a:p>
        </p:txBody>
      </p:sp>
      <p:sp>
        <p:nvSpPr>
          <p:cNvPr id="117" name="TextBox 116"/>
          <p:cNvSpPr txBox="1"/>
          <p:nvPr/>
        </p:nvSpPr>
        <p:spPr>
          <a:xfrm>
            <a:off x="6490995" y="4298547"/>
            <a:ext cx="169918"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6/</a:t>
            </a:r>
          </a:p>
          <a:p>
            <a:pPr algn="ctr"/>
            <a:r>
              <a:rPr lang="en-GB" sz="1200" b="1" dirty="0" smtClean="0">
                <a:solidFill>
                  <a:srgbClr val="FFFFFF"/>
                </a:solidFill>
                <a:latin typeface="Arial" panose="020B0604020202020204" pitchFamily="34" charset="0"/>
              </a:rPr>
              <a:t>12</a:t>
            </a:r>
            <a:endParaRPr lang="en-GB" sz="1200" b="1" dirty="0">
              <a:solidFill>
                <a:srgbClr val="FFFFFF"/>
              </a:solidFill>
              <a:latin typeface="Arial" panose="020B0604020202020204" pitchFamily="34" charset="0"/>
            </a:endParaRPr>
          </a:p>
        </p:txBody>
      </p:sp>
      <p:sp>
        <p:nvSpPr>
          <p:cNvPr id="118" name="TextBox 117"/>
          <p:cNvSpPr txBox="1"/>
          <p:nvPr/>
        </p:nvSpPr>
        <p:spPr>
          <a:xfrm>
            <a:off x="7126620" y="4298547"/>
            <a:ext cx="461666" cy="369332"/>
          </a:xfrm>
          <a:prstGeom prst="rect">
            <a:avLst/>
          </a:prstGeom>
          <a:noFill/>
        </p:spPr>
        <p:txBody>
          <a:bodyPr wrap="none" lIns="0" tIns="0" rIns="0" bIns="0" rtlCol="0">
            <a:spAutoFit/>
          </a:bodyPr>
          <a:lstStyle/>
          <a:p>
            <a:pPr algn="ctr"/>
            <a:r>
              <a:rPr lang="en-GB" sz="1200" b="1" dirty="0" smtClean="0">
                <a:latin typeface="Arial" panose="020B0604020202020204" pitchFamily="34" charset="0"/>
              </a:rPr>
              <a:t>G2 4/4</a:t>
            </a:r>
          </a:p>
          <a:p>
            <a:pPr algn="ctr"/>
            <a:r>
              <a:rPr lang="en-GB" sz="1200" b="1" dirty="0" smtClean="0">
                <a:latin typeface="Arial" panose="020B0604020202020204" pitchFamily="34" charset="0"/>
              </a:rPr>
              <a:t>G4 4/4</a:t>
            </a:r>
            <a:endParaRPr lang="en-GB" sz="1200" b="1" dirty="0">
              <a:latin typeface="Arial" panose="020B0604020202020204" pitchFamily="34" charset="0"/>
            </a:endParaRPr>
          </a:p>
        </p:txBody>
      </p:sp>
      <p:sp>
        <p:nvSpPr>
          <p:cNvPr id="121" name="TextBox 120"/>
          <p:cNvSpPr txBox="1"/>
          <p:nvPr/>
        </p:nvSpPr>
        <p:spPr>
          <a:xfrm>
            <a:off x="7660804" y="4298547"/>
            <a:ext cx="461666" cy="369332"/>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G2 4/4</a:t>
            </a:r>
          </a:p>
          <a:p>
            <a:pPr algn="ctr"/>
            <a:r>
              <a:rPr lang="en-GB" sz="1200" b="1" dirty="0" smtClean="0">
                <a:solidFill>
                  <a:srgbClr val="FFFFFF"/>
                </a:solidFill>
                <a:latin typeface="Arial" panose="020B0604020202020204" pitchFamily="34" charset="0"/>
              </a:rPr>
              <a:t>G4 2/2</a:t>
            </a:r>
            <a:endParaRPr lang="en-GB" sz="1200" b="1" dirty="0">
              <a:solidFill>
                <a:srgbClr val="FFFFFF"/>
              </a:solidFill>
              <a:latin typeface="Arial" panose="020B0604020202020204" pitchFamily="34" charset="0"/>
            </a:endParaRPr>
          </a:p>
        </p:txBody>
      </p:sp>
      <p:sp>
        <p:nvSpPr>
          <p:cNvPr id="122" name="TextBox 121"/>
          <p:cNvSpPr txBox="1"/>
          <p:nvPr/>
        </p:nvSpPr>
        <p:spPr>
          <a:xfrm>
            <a:off x="8226739" y="4108503"/>
            <a:ext cx="461666" cy="553998"/>
          </a:xfrm>
          <a:prstGeom prst="rect">
            <a:avLst/>
          </a:prstGeom>
          <a:noFill/>
        </p:spPr>
        <p:txBody>
          <a:bodyPr wrap="none" lIns="0" tIns="0" rIns="0" bIns="0" rtlCol="0">
            <a:spAutoFit/>
          </a:bodyPr>
          <a:lstStyle/>
          <a:p>
            <a:pPr algn="ctr"/>
            <a:r>
              <a:rPr lang="en-GB" sz="1200" b="1" dirty="0" smtClean="0">
                <a:solidFill>
                  <a:srgbClr val="FFFFFF"/>
                </a:solidFill>
                <a:latin typeface="Arial" panose="020B0604020202020204" pitchFamily="34" charset="0"/>
              </a:rPr>
              <a:t>G2 3/4</a:t>
            </a:r>
          </a:p>
          <a:p>
            <a:pPr algn="ctr"/>
            <a:r>
              <a:rPr lang="en-GB" sz="1200" b="1" dirty="0" smtClean="0">
                <a:solidFill>
                  <a:srgbClr val="FFFFFF"/>
                </a:solidFill>
                <a:latin typeface="Arial" panose="020B0604020202020204" pitchFamily="34" charset="0"/>
              </a:rPr>
              <a:t>G4 2/2</a:t>
            </a:r>
          </a:p>
          <a:p>
            <a:pPr algn="ctr"/>
            <a:r>
              <a:rPr lang="en-GB" sz="1200" b="1" dirty="0" smtClean="0">
                <a:solidFill>
                  <a:srgbClr val="FFFFFF"/>
                </a:solidFill>
                <a:latin typeface="Arial" panose="020B0604020202020204" pitchFamily="34" charset="0"/>
              </a:rPr>
              <a:t>G6 1/1</a:t>
            </a:r>
            <a:endParaRPr lang="en-GB" sz="1200" b="1" dirty="0">
              <a:solidFill>
                <a:srgbClr val="FFFFFF"/>
              </a:solidFill>
              <a:latin typeface="Arial" panose="020B0604020202020204" pitchFamily="34" charset="0"/>
            </a:endParaRPr>
          </a:p>
        </p:txBody>
      </p:sp>
      <p:sp>
        <p:nvSpPr>
          <p:cNvPr id="1033" name="Rectangle 1032"/>
          <p:cNvSpPr/>
          <p:nvPr/>
        </p:nvSpPr>
        <p:spPr>
          <a:xfrm>
            <a:off x="984325" y="5468581"/>
            <a:ext cx="7503459" cy="909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srgbClr val="000000"/>
              </a:solidFill>
              <a:latin typeface="Arial" panose="020B0604020202020204" pitchFamily="34" charset="0"/>
            </a:endParaRPr>
          </a:p>
        </p:txBody>
      </p:sp>
      <p:sp>
        <p:nvSpPr>
          <p:cNvPr id="5" name="Rectangle 4"/>
          <p:cNvSpPr/>
          <p:nvPr/>
        </p:nvSpPr>
        <p:spPr>
          <a:xfrm>
            <a:off x="974758" y="5529165"/>
            <a:ext cx="4011412" cy="1015663"/>
          </a:xfrm>
          <a:prstGeom prst="rect">
            <a:avLst/>
          </a:prstGeom>
        </p:spPr>
        <p:txBody>
          <a:bodyPr wrap="square">
            <a:spAutoFit/>
          </a:bodyPr>
          <a:lstStyle/>
          <a:p>
            <a:r>
              <a:rPr lang="en-US" sz="1200" b="1" dirty="0">
                <a:solidFill>
                  <a:srgbClr val="000000"/>
                </a:solidFill>
                <a:latin typeface="Arial" panose="020B0604020202020204" pitchFamily="34" charset="0"/>
              </a:rPr>
              <a:t>Safety</a:t>
            </a:r>
          </a:p>
          <a:p>
            <a:pPr marL="177800" indent="-177800">
              <a:buClr>
                <a:schemeClr val="tx1"/>
              </a:buClr>
              <a:buFont typeface="Arial" panose="020B0604020202020204" pitchFamily="34" charset="0"/>
              <a:buChar char="•"/>
            </a:pPr>
            <a:r>
              <a:rPr lang="en-US" sz="1200" dirty="0" smtClean="0">
                <a:solidFill>
                  <a:srgbClr val="000000"/>
                </a:solidFill>
                <a:latin typeface="Arial" panose="020B0604020202020204" pitchFamily="34" charset="0"/>
              </a:rPr>
              <a:t>d/c due to AE 3%; death 3% (9)</a:t>
            </a:r>
            <a:endParaRPr lang="en-US" sz="1200" dirty="0">
              <a:solidFill>
                <a:srgbClr val="000000"/>
              </a:solidFill>
              <a:latin typeface="Arial" panose="020B0604020202020204" pitchFamily="34" charset="0"/>
            </a:endParaRPr>
          </a:p>
          <a:p>
            <a:pPr marL="177800" indent="-177800">
              <a:buClr>
                <a:schemeClr val="tx1"/>
              </a:buClr>
              <a:buFont typeface="Arial" panose="020B0604020202020204" pitchFamily="34" charset="0"/>
              <a:buChar char="•"/>
            </a:pPr>
            <a:r>
              <a:rPr lang="en-US" sz="1200" dirty="0" smtClean="0">
                <a:solidFill>
                  <a:srgbClr val="000000"/>
                </a:solidFill>
                <a:latin typeface="Arial" panose="020B0604020202020204" pitchFamily="34" charset="0"/>
              </a:rPr>
              <a:t>AEs </a:t>
            </a:r>
            <a:r>
              <a:rPr lang="en-US" sz="1200" dirty="0">
                <a:solidFill>
                  <a:srgbClr val="000000"/>
                </a:solidFill>
                <a:latin typeface="Arial" panose="020B0604020202020204" pitchFamily="34" charset="0"/>
              </a:rPr>
              <a:t>more frequent with RBV </a:t>
            </a:r>
          </a:p>
          <a:p>
            <a:pPr marL="177800" indent="-177800">
              <a:buClr>
                <a:schemeClr val="tx1"/>
              </a:buClr>
              <a:buFont typeface="Arial" panose="020B0604020202020204" pitchFamily="34" charset="0"/>
              <a:buChar char="•"/>
            </a:pPr>
            <a:r>
              <a:rPr lang="en-US" sz="1200" dirty="0" smtClean="0">
                <a:solidFill>
                  <a:srgbClr val="000000"/>
                </a:solidFill>
                <a:latin typeface="Arial" panose="020B0604020202020204" pitchFamily="34" charset="0"/>
              </a:rPr>
              <a:t>Fatigue (29%); nausea (23%); HA (22%); </a:t>
            </a:r>
            <a:br>
              <a:rPr lang="en-US" sz="1200" dirty="0" smtClean="0">
                <a:solidFill>
                  <a:srgbClr val="000000"/>
                </a:solidFill>
                <a:latin typeface="Arial" panose="020B0604020202020204" pitchFamily="34" charset="0"/>
              </a:rPr>
            </a:br>
            <a:r>
              <a:rPr lang="en-US" sz="1200" dirty="0" smtClean="0">
                <a:solidFill>
                  <a:srgbClr val="000000"/>
                </a:solidFill>
                <a:latin typeface="Arial" panose="020B0604020202020204" pitchFamily="34" charset="0"/>
              </a:rPr>
              <a:t>anemia (13%; 31% in RBV arm)</a:t>
            </a:r>
            <a:endParaRPr lang="en-US" sz="1200" dirty="0">
              <a:solidFill>
                <a:srgbClr val="000000"/>
              </a:solidFill>
              <a:latin typeface="Arial" panose="020B0604020202020204" pitchFamily="34" charset="0"/>
            </a:endParaRPr>
          </a:p>
        </p:txBody>
      </p:sp>
      <p:sp>
        <p:nvSpPr>
          <p:cNvPr id="212" name="Rectangle 211"/>
          <p:cNvSpPr/>
          <p:nvPr/>
        </p:nvSpPr>
        <p:spPr>
          <a:xfrm>
            <a:off x="5039957" y="5695069"/>
            <a:ext cx="3426311" cy="646331"/>
          </a:xfrm>
          <a:prstGeom prst="rect">
            <a:avLst/>
          </a:prstGeom>
        </p:spPr>
        <p:txBody>
          <a:bodyPr wrap="square">
            <a:spAutoFit/>
          </a:bodyPr>
          <a:lstStyle/>
          <a:p>
            <a:pPr marL="171450" indent="-171450">
              <a:buFont typeface="Arial" panose="020B0604020202020204" pitchFamily="34" charset="0"/>
              <a:buChar char="•"/>
            </a:pPr>
            <a:r>
              <a:rPr lang="en-US" sz="1200" dirty="0" smtClean="0">
                <a:solidFill>
                  <a:srgbClr val="000000"/>
                </a:solidFill>
                <a:latin typeface="Arial" panose="020B0604020202020204" pitchFamily="34" charset="0"/>
              </a:rPr>
              <a:t>RBV </a:t>
            </a:r>
            <a:r>
              <a:rPr lang="en-US" sz="1200" dirty="0">
                <a:solidFill>
                  <a:srgbClr val="000000"/>
                </a:solidFill>
                <a:latin typeface="Arial" panose="020B0604020202020204" pitchFamily="34" charset="0"/>
              </a:rPr>
              <a:t>dose: </a:t>
            </a:r>
            <a:r>
              <a:rPr lang="en-US" sz="1200" dirty="0" err="1" smtClean="0">
                <a:solidFill>
                  <a:srgbClr val="000000"/>
                </a:solidFill>
                <a:latin typeface="Arial" panose="020B0604020202020204" pitchFamily="34" charset="0"/>
              </a:rPr>
              <a:t>Hb</a:t>
            </a:r>
            <a:r>
              <a:rPr lang="en-US" sz="1200" dirty="0" smtClean="0">
                <a:solidFill>
                  <a:srgbClr val="000000"/>
                </a:solidFill>
                <a:latin typeface="Arial" panose="020B0604020202020204" pitchFamily="34" charset="0"/>
              </a:rPr>
              <a:t> </a:t>
            </a:r>
            <a:r>
              <a:rPr lang="en-US" sz="1200" dirty="0">
                <a:solidFill>
                  <a:srgbClr val="000000"/>
                </a:solidFill>
                <a:latin typeface="Arial" panose="020B0604020202020204" pitchFamily="34" charset="0"/>
              </a:rPr>
              <a:t>&lt;</a:t>
            </a:r>
            <a:r>
              <a:rPr lang="en-US" sz="1200" dirty="0" smtClean="0">
                <a:solidFill>
                  <a:srgbClr val="000000"/>
                </a:solidFill>
                <a:latin typeface="Arial" panose="020B0604020202020204" pitchFamily="34" charset="0"/>
              </a:rPr>
              <a:t>10 g/</a:t>
            </a:r>
            <a:r>
              <a:rPr lang="en-US" sz="1200" dirty="0" err="1" smtClean="0">
                <a:solidFill>
                  <a:srgbClr val="000000"/>
                </a:solidFill>
                <a:latin typeface="Arial" panose="020B0604020202020204" pitchFamily="34" charset="0"/>
              </a:rPr>
              <a:t>dL</a:t>
            </a:r>
            <a:r>
              <a:rPr lang="en-US" sz="1200" dirty="0" smtClean="0">
                <a:solidFill>
                  <a:srgbClr val="000000"/>
                </a:solidFill>
                <a:latin typeface="Arial" panose="020B0604020202020204" pitchFamily="34" charset="0"/>
              </a:rPr>
              <a:t> </a:t>
            </a:r>
            <a:r>
              <a:rPr lang="en-US" sz="1200" dirty="0">
                <a:solidFill>
                  <a:srgbClr val="000000"/>
                </a:solidFill>
                <a:latin typeface="Arial" panose="020B0604020202020204" pitchFamily="34" charset="0"/>
              </a:rPr>
              <a:t>=</a:t>
            </a:r>
            <a:r>
              <a:rPr lang="en-US" sz="1200" dirty="0" smtClean="0">
                <a:solidFill>
                  <a:srgbClr val="000000"/>
                </a:solidFill>
                <a:latin typeface="Arial" panose="020B0604020202020204" pitchFamily="34" charset="0"/>
              </a:rPr>
              <a:t> 23%; </a:t>
            </a:r>
            <a:br>
              <a:rPr lang="en-US" sz="1200" dirty="0" smtClean="0">
                <a:solidFill>
                  <a:srgbClr val="000000"/>
                </a:solidFill>
                <a:latin typeface="Arial" panose="020B0604020202020204" pitchFamily="34" charset="0"/>
              </a:rPr>
            </a:br>
            <a:r>
              <a:rPr lang="en-US" sz="1200" dirty="0" err="1" smtClean="0">
                <a:solidFill>
                  <a:srgbClr val="000000"/>
                </a:solidFill>
                <a:latin typeface="Arial" panose="020B0604020202020204" pitchFamily="34" charset="0"/>
              </a:rPr>
              <a:t>Hb</a:t>
            </a:r>
            <a:r>
              <a:rPr lang="en-US" sz="1200" dirty="0" smtClean="0">
                <a:solidFill>
                  <a:srgbClr val="000000"/>
                </a:solidFill>
                <a:latin typeface="Arial" panose="020B0604020202020204" pitchFamily="34" charset="0"/>
              </a:rPr>
              <a:t> &lt;8.5 g/</a:t>
            </a:r>
            <a:r>
              <a:rPr lang="en-US" sz="1200" dirty="0" err="1" smtClean="0">
                <a:solidFill>
                  <a:srgbClr val="000000"/>
                </a:solidFill>
                <a:latin typeface="Arial" panose="020B0604020202020204" pitchFamily="34" charset="0"/>
              </a:rPr>
              <a:t>dL</a:t>
            </a:r>
            <a:r>
              <a:rPr lang="en-US" sz="1200" dirty="0" smtClean="0">
                <a:solidFill>
                  <a:srgbClr val="000000"/>
                </a:solidFill>
                <a:latin typeface="Arial" panose="020B0604020202020204" pitchFamily="34" charset="0"/>
              </a:rPr>
              <a:t> = 7%</a:t>
            </a:r>
          </a:p>
          <a:p>
            <a:pPr marL="171450" indent="-171450">
              <a:buFont typeface="Arial" panose="020B0604020202020204" pitchFamily="34" charset="0"/>
              <a:buChar char="•"/>
            </a:pPr>
            <a:r>
              <a:rPr lang="en-US" sz="1200" dirty="0" smtClean="0">
                <a:solidFill>
                  <a:srgbClr val="000000"/>
                </a:solidFill>
                <a:latin typeface="Arial" panose="020B0604020202020204" pitchFamily="34" charset="0"/>
              </a:rPr>
              <a:t>RBV decreased in 37% and d/c in 17%</a:t>
            </a:r>
            <a:endParaRPr lang="en-US" sz="1200" dirty="0">
              <a:solidFill>
                <a:srgbClr val="000000"/>
              </a:solidFill>
              <a:latin typeface="Arial" panose="020B0604020202020204" pitchFamily="34" charset="0"/>
            </a:endParaRPr>
          </a:p>
        </p:txBody>
      </p:sp>
      <p:grpSp>
        <p:nvGrpSpPr>
          <p:cNvPr id="192" name="Group 191"/>
          <p:cNvGrpSpPr/>
          <p:nvPr/>
        </p:nvGrpSpPr>
        <p:grpSpPr>
          <a:xfrm>
            <a:off x="7234897" y="3652633"/>
            <a:ext cx="167054" cy="259076"/>
            <a:chOff x="162658" y="3591657"/>
            <a:chExt cx="175846" cy="163831"/>
          </a:xfrm>
        </p:grpSpPr>
        <p:cxnSp>
          <p:nvCxnSpPr>
            <p:cNvPr id="193" name="Straight Connector 192"/>
            <p:cNvCxnSpPr/>
            <p:nvPr/>
          </p:nvCxnSpPr>
          <p:spPr>
            <a:xfrm>
              <a:off x="162658" y="3653096"/>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0581" y="3591657"/>
              <a:ext cx="0" cy="163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62658" y="3755488"/>
              <a:ext cx="175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2645244671"/>
              </p:ext>
            </p:extLst>
          </p:nvPr>
        </p:nvGraphicFramePr>
        <p:xfrm>
          <a:off x="209779" y="4895021"/>
          <a:ext cx="8455512" cy="670560"/>
        </p:xfrm>
        <a:graphic>
          <a:graphicData uri="http://schemas.openxmlformats.org/drawingml/2006/table">
            <a:tbl>
              <a:tblPr firstRow="1" bandRow="1">
                <a:tableStyleId>{5940675A-B579-460E-94D1-54222C63F5DA}</a:tableStyleId>
              </a:tblPr>
              <a:tblGrid>
                <a:gridCol w="1258640"/>
                <a:gridCol w="502023"/>
                <a:gridCol w="502023"/>
                <a:gridCol w="502023"/>
                <a:gridCol w="398033"/>
                <a:gridCol w="505610"/>
                <a:gridCol w="505610"/>
                <a:gridCol w="505610"/>
                <a:gridCol w="381896"/>
                <a:gridCol w="498438"/>
                <a:gridCol w="498438"/>
                <a:gridCol w="498438"/>
                <a:gridCol w="376650"/>
                <a:gridCol w="507360"/>
                <a:gridCol w="507360"/>
                <a:gridCol w="507360"/>
              </a:tblGrid>
              <a:tr h="121398">
                <a:tc>
                  <a:txBody>
                    <a:bodyPr/>
                    <a:lstStyle/>
                    <a:p>
                      <a:r>
                        <a:rPr lang="en-GB" sz="1100" b="1" dirty="0" smtClean="0">
                          <a:solidFill>
                            <a:schemeClr val="tx1"/>
                          </a:solidFill>
                        </a:rPr>
                        <a:t>Breakthrough, n</a:t>
                      </a:r>
                      <a:endParaRPr lang="en-GB"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398">
                <a:tc>
                  <a:txBody>
                    <a:bodyPr/>
                    <a:lstStyle/>
                    <a:p>
                      <a:r>
                        <a:rPr lang="en-GB" sz="1100" b="1" dirty="0" smtClean="0">
                          <a:solidFill>
                            <a:schemeClr val="tx1"/>
                          </a:solidFill>
                        </a:rPr>
                        <a:t>Relapse, n</a:t>
                      </a:r>
                      <a:endParaRPr lang="en-GB"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2</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7</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5</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3</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6</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4</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398">
                <a:tc>
                  <a:txBody>
                    <a:bodyPr/>
                    <a:lstStyle/>
                    <a:p>
                      <a:r>
                        <a:rPr lang="en-GB" sz="1100" b="1" dirty="0" smtClean="0">
                          <a:solidFill>
                            <a:schemeClr val="tx1"/>
                          </a:solidFill>
                        </a:rPr>
                        <a:t>LTFU, n</a:t>
                      </a:r>
                      <a:endParaRPr lang="en-GB"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3</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3</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1398">
                <a:tc>
                  <a:txBody>
                    <a:bodyPr/>
                    <a:lstStyle/>
                    <a:p>
                      <a:r>
                        <a:rPr lang="en-GB" sz="1100" b="1" dirty="0" smtClean="0">
                          <a:solidFill>
                            <a:schemeClr val="tx1"/>
                          </a:solidFill>
                        </a:rPr>
                        <a:t>Death, n</a:t>
                      </a:r>
                      <a:endParaRPr lang="en-GB" sz="1100" b="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3</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2</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2</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2</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2</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solidFill>
                            <a:schemeClr val="tx1"/>
                          </a:solidFill>
                        </a:rPr>
                        <a:t>1</a:t>
                      </a:r>
                      <a:endParaRPr lang="en-GB" sz="11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Slide Number Placeholder 15"/>
          <p:cNvSpPr>
            <a:spLocks noGrp="1"/>
          </p:cNvSpPr>
          <p:nvPr>
            <p:ph type="sldNum" sz="quarter" idx="10"/>
          </p:nvPr>
        </p:nvSpPr>
        <p:spPr/>
        <p:txBody>
          <a:bodyPr/>
          <a:lstStyle/>
          <a:p>
            <a:fld id="{CE80A222-27A2-499A-9E2A-14884A5A6E9E}" type="slidenum">
              <a:rPr lang="en-US" smtClean="0"/>
              <a:pPr/>
              <a:t>12</a:t>
            </a:fld>
            <a:endParaRPr lang="en-US" dirty="0"/>
          </a:p>
        </p:txBody>
      </p:sp>
    </p:spTree>
    <p:extLst>
      <p:ext uri="{BB962C8B-B14F-4D97-AF65-F5344CB8AC3E}">
        <p14:creationId xmlns:p14="http://schemas.microsoft.com/office/powerpoint/2010/main" val="92423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p:cNvSpPr>
            <a:spLocks noGrp="1"/>
          </p:cNvSpPr>
          <p:nvPr>
            <p:ph type="title"/>
          </p:nvPr>
        </p:nvSpPr>
        <p:spPr/>
        <p:txBody>
          <a:bodyPr>
            <a:normAutofit fontScale="90000"/>
          </a:bodyPr>
          <a:lstStyle/>
          <a:p>
            <a:r>
              <a:rPr lang="en-GB" smtClean="0"/>
              <a:t>ASTRAL-4 study: SOF/VEL FDC for treatment of HCV in patients with decompensated liver disease</a:t>
            </a:r>
            <a:endParaRPr lang="en-US" dirty="0"/>
          </a:p>
        </p:txBody>
      </p:sp>
      <p:sp>
        <p:nvSpPr>
          <p:cNvPr id="6" name="Text Placeholder 5"/>
          <p:cNvSpPr>
            <a:spLocks noGrp="1"/>
          </p:cNvSpPr>
          <p:nvPr>
            <p:ph type="body" sz="quarter" idx="10"/>
          </p:nvPr>
        </p:nvSpPr>
        <p:spPr>
          <a:xfrm>
            <a:off x="185453" y="6162676"/>
            <a:ext cx="4929472" cy="613064"/>
          </a:xfrm>
        </p:spPr>
        <p:txBody>
          <a:bodyPr/>
          <a:lstStyle/>
          <a:p>
            <a:pPr>
              <a:spcBef>
                <a:spcPts val="0"/>
              </a:spcBef>
            </a:pPr>
            <a:r>
              <a:rPr lang="en-GB" dirty="0">
                <a:solidFill>
                  <a:srgbClr val="000000"/>
                </a:solidFill>
              </a:rPr>
              <a:t>*No follow-up Week 12 assessment for 5 patients.</a:t>
            </a:r>
          </a:p>
          <a:p>
            <a:pPr>
              <a:spcBef>
                <a:spcPts val="0"/>
              </a:spcBef>
            </a:pPr>
            <a:r>
              <a:rPr lang="en-GB" baseline="30000" dirty="0">
                <a:solidFill>
                  <a:srgbClr val="000000"/>
                </a:solidFill>
              </a:rPr>
              <a:t>†</a:t>
            </a:r>
            <a:r>
              <a:rPr lang="en-GB" dirty="0">
                <a:solidFill>
                  <a:srgbClr val="000000"/>
                </a:solidFill>
              </a:rPr>
              <a:t>n=234; 5 pts had no follow-up Week 12 assessment</a:t>
            </a:r>
          </a:p>
          <a:p>
            <a:pPr>
              <a:spcBef>
                <a:spcPts val="0"/>
              </a:spcBef>
            </a:pPr>
            <a:r>
              <a:rPr lang="en-GB" dirty="0" smtClean="0"/>
              <a:t>Charlton MR, et al. </a:t>
            </a:r>
            <a:r>
              <a:rPr lang="en-GB" dirty="0" err="1" smtClean="0"/>
              <a:t>AASLD</a:t>
            </a:r>
            <a:r>
              <a:rPr lang="en-GB" dirty="0" smtClean="0"/>
              <a:t> 2015, San Francisco. #LB-13</a:t>
            </a:r>
            <a:endParaRPr lang="en-US" dirty="0"/>
          </a:p>
        </p:txBody>
      </p:sp>
      <p:graphicFrame>
        <p:nvGraphicFramePr>
          <p:cNvPr id="10" name="Chart 9"/>
          <p:cNvGraphicFramePr/>
          <p:nvPr>
            <p:extLst>
              <p:ext uri="{D42A27DB-BD31-4B8C-83A1-F6EECF244321}">
                <p14:modId xmlns:p14="http://schemas.microsoft.com/office/powerpoint/2010/main" val="1790366876"/>
              </p:ext>
            </p:extLst>
          </p:nvPr>
        </p:nvGraphicFramePr>
        <p:xfrm>
          <a:off x="90377" y="2538248"/>
          <a:ext cx="4263656" cy="1491379"/>
        </p:xfrm>
        <a:graphic>
          <a:graphicData uri="http://schemas.openxmlformats.org/drawingml/2006/chart">
            <c:chart xmlns:c="http://schemas.openxmlformats.org/drawingml/2006/chart" xmlns:r="http://schemas.openxmlformats.org/officeDocument/2006/relationships" r:id="rId3"/>
          </a:graphicData>
        </a:graphic>
      </p:graphicFrame>
      <p:sp>
        <p:nvSpPr>
          <p:cNvPr id="71" name="TextBox 70"/>
          <p:cNvSpPr txBox="1"/>
          <p:nvPr/>
        </p:nvSpPr>
        <p:spPr>
          <a:xfrm>
            <a:off x="42753" y="1537790"/>
            <a:ext cx="4881672" cy="584775"/>
          </a:xfrm>
          <a:prstGeom prst="rect">
            <a:avLst/>
          </a:prstGeom>
          <a:noFill/>
        </p:spPr>
        <p:txBody>
          <a:bodyPr wrap="square" rtlCol="0">
            <a:spAutoFit/>
          </a:bodyPr>
          <a:lstStyle/>
          <a:p>
            <a:pPr algn="ctr"/>
            <a:r>
              <a:rPr lang="en-GB" sz="1600" b="1" dirty="0" smtClean="0">
                <a:solidFill>
                  <a:srgbClr val="000000"/>
                </a:solidFill>
              </a:rPr>
              <a:t>MELD change: Baseline to follow-up Week 12</a:t>
            </a:r>
          </a:p>
          <a:p>
            <a:pPr algn="ctr"/>
            <a:r>
              <a:rPr lang="en-GB" sz="1600" b="1" dirty="0" smtClean="0">
                <a:solidFill>
                  <a:srgbClr val="000000"/>
                </a:solidFill>
              </a:rPr>
              <a:t>Patients </a:t>
            </a:r>
            <a:r>
              <a:rPr lang="en-GB" sz="1600" b="1" dirty="0">
                <a:solidFill>
                  <a:srgbClr val="000000"/>
                </a:solidFill>
              </a:rPr>
              <a:t>with </a:t>
            </a:r>
            <a:r>
              <a:rPr lang="en-GB" sz="1600" b="1" dirty="0" smtClean="0">
                <a:solidFill>
                  <a:srgbClr val="000000"/>
                </a:solidFill>
              </a:rPr>
              <a:t>SVR12</a:t>
            </a:r>
            <a:endParaRPr lang="en-GB" sz="1600" b="1" dirty="0">
              <a:solidFill>
                <a:srgbClr val="000000"/>
              </a:solidFill>
            </a:endParaRPr>
          </a:p>
        </p:txBody>
      </p:sp>
      <p:sp>
        <p:nvSpPr>
          <p:cNvPr id="72" name="TextBox 71"/>
          <p:cNvSpPr txBox="1"/>
          <p:nvPr/>
        </p:nvSpPr>
        <p:spPr>
          <a:xfrm>
            <a:off x="866552" y="2132577"/>
            <a:ext cx="3444949" cy="307777"/>
          </a:xfrm>
          <a:prstGeom prst="rect">
            <a:avLst/>
          </a:prstGeom>
          <a:noFill/>
        </p:spPr>
        <p:txBody>
          <a:bodyPr wrap="square" rtlCol="0">
            <a:spAutoFit/>
          </a:bodyPr>
          <a:lstStyle/>
          <a:p>
            <a:pPr algn="ctr"/>
            <a:r>
              <a:rPr lang="en-GB" sz="1400" b="1" dirty="0" smtClean="0">
                <a:solidFill>
                  <a:srgbClr val="000000"/>
                </a:solidFill>
              </a:rPr>
              <a:t>Baseline MELD &lt;15 (n=208*)</a:t>
            </a:r>
            <a:endParaRPr lang="en-GB" sz="1400" b="1" dirty="0">
              <a:solidFill>
                <a:srgbClr val="000000"/>
              </a:solidFill>
            </a:endParaRPr>
          </a:p>
        </p:txBody>
      </p:sp>
      <p:sp>
        <p:nvSpPr>
          <p:cNvPr id="73" name="TextBox 72"/>
          <p:cNvSpPr txBox="1"/>
          <p:nvPr/>
        </p:nvSpPr>
        <p:spPr>
          <a:xfrm>
            <a:off x="5711291" y="2523708"/>
            <a:ext cx="2219005" cy="646331"/>
          </a:xfrm>
          <a:prstGeom prst="rect">
            <a:avLst/>
          </a:prstGeom>
          <a:noFill/>
        </p:spPr>
        <p:txBody>
          <a:bodyPr wrap="none" rtlCol="0">
            <a:spAutoFit/>
          </a:bodyPr>
          <a:lstStyle/>
          <a:p>
            <a:pPr algn="ctr"/>
            <a:r>
              <a:rPr lang="en-GB" b="1" dirty="0" smtClean="0">
                <a:solidFill>
                  <a:srgbClr val="000000"/>
                </a:solidFill>
              </a:rPr>
              <a:t>CPT shift</a:t>
            </a:r>
          </a:p>
          <a:p>
            <a:pPr algn="ctr"/>
            <a:r>
              <a:rPr lang="en-GB" b="1" dirty="0">
                <a:solidFill>
                  <a:srgbClr val="000000"/>
                </a:solidFill>
              </a:rPr>
              <a:t>Patients with </a:t>
            </a:r>
            <a:r>
              <a:rPr lang="en-GB" b="1" dirty="0" smtClean="0">
                <a:solidFill>
                  <a:srgbClr val="000000"/>
                </a:solidFill>
              </a:rPr>
              <a:t>SVR12</a:t>
            </a:r>
            <a:r>
              <a:rPr lang="en-GB" b="1" baseline="30000" dirty="0" smtClean="0">
                <a:solidFill>
                  <a:srgbClr val="000000"/>
                </a:solidFill>
                <a:cs typeface="Arial" panose="020B0604020202020204" pitchFamily="34" charset="0"/>
              </a:rPr>
              <a:t>†</a:t>
            </a:r>
            <a:endParaRPr lang="en-GB" b="1" baseline="30000" dirty="0">
              <a:solidFill>
                <a:srgbClr val="000000"/>
              </a:solidFill>
            </a:endParaRPr>
          </a:p>
        </p:txBody>
      </p:sp>
      <p:sp>
        <p:nvSpPr>
          <p:cNvPr id="74" name="TextBox 1"/>
          <p:cNvSpPr txBox="1">
            <a:spLocks noChangeArrowheads="1"/>
          </p:cNvSpPr>
          <p:nvPr/>
        </p:nvSpPr>
        <p:spPr bwMode="auto">
          <a:xfrm>
            <a:off x="2990389" y="2418860"/>
            <a:ext cx="1283899" cy="201168"/>
          </a:xfrm>
          <a:prstGeom prst="rect">
            <a:avLst/>
          </a:prstGeom>
          <a:solidFill>
            <a:schemeClr val="accent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srgbClr val="FFFFFF"/>
                </a:solidFill>
              </a:rPr>
              <a:t>27% worsened</a:t>
            </a:r>
            <a:endParaRPr lang="en-US" altLang="en-US" sz="1200" b="1" dirty="0">
              <a:solidFill>
                <a:srgbClr val="FFFFFF"/>
              </a:solidFill>
            </a:endParaRPr>
          </a:p>
        </p:txBody>
      </p:sp>
      <p:sp>
        <p:nvSpPr>
          <p:cNvPr id="75" name="TextBox 1"/>
          <p:cNvSpPr txBox="1">
            <a:spLocks noChangeArrowheads="1"/>
          </p:cNvSpPr>
          <p:nvPr/>
        </p:nvSpPr>
        <p:spPr bwMode="auto">
          <a:xfrm>
            <a:off x="893136" y="2418860"/>
            <a:ext cx="1919176" cy="201168"/>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t>52% improved</a:t>
            </a:r>
            <a:endParaRPr lang="en-US" altLang="en-US" sz="1200" b="1" dirty="0"/>
          </a:p>
        </p:txBody>
      </p:sp>
      <p:sp>
        <p:nvSpPr>
          <p:cNvPr id="76" name="TextBox 1"/>
          <p:cNvSpPr txBox="1">
            <a:spLocks noChangeArrowheads="1"/>
          </p:cNvSpPr>
          <p:nvPr/>
        </p:nvSpPr>
        <p:spPr bwMode="auto">
          <a:xfrm>
            <a:off x="3842078" y="3581180"/>
            <a:ext cx="20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dirty="0" smtClean="0">
                <a:solidFill>
                  <a:prstClr val="black"/>
                </a:solidFill>
              </a:rPr>
              <a:t>&lt;1</a:t>
            </a:r>
            <a:endParaRPr lang="en-US" altLang="en-US" sz="1400" dirty="0">
              <a:solidFill>
                <a:prstClr val="black"/>
              </a:solidFill>
            </a:endParaRPr>
          </a:p>
        </p:txBody>
      </p:sp>
      <p:sp>
        <p:nvSpPr>
          <p:cNvPr id="77" name="TextBox 1"/>
          <p:cNvSpPr txBox="1">
            <a:spLocks noChangeArrowheads="1"/>
          </p:cNvSpPr>
          <p:nvPr/>
        </p:nvSpPr>
        <p:spPr bwMode="auto">
          <a:xfrm>
            <a:off x="4054729" y="3581180"/>
            <a:ext cx="203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dirty="0" smtClean="0">
                <a:solidFill>
                  <a:prstClr val="black"/>
                </a:solidFill>
              </a:rPr>
              <a:t>&lt;1</a:t>
            </a:r>
            <a:endParaRPr lang="en-US" altLang="en-US" sz="1400" dirty="0">
              <a:solidFill>
                <a:prstClr val="black"/>
              </a:solidFill>
            </a:endParaRPr>
          </a:p>
        </p:txBody>
      </p:sp>
      <p:graphicFrame>
        <p:nvGraphicFramePr>
          <p:cNvPr id="78" name="Table 77"/>
          <p:cNvGraphicFramePr>
            <a:graphicFrameLocks noGrp="1"/>
          </p:cNvGraphicFramePr>
          <p:nvPr>
            <p:extLst>
              <p:ext uri="{D42A27DB-BD31-4B8C-83A1-F6EECF244321}">
                <p14:modId xmlns:p14="http://schemas.microsoft.com/office/powerpoint/2010/main" val="4124141096"/>
              </p:ext>
            </p:extLst>
          </p:nvPr>
        </p:nvGraphicFramePr>
        <p:xfrm>
          <a:off x="648587" y="3902035"/>
          <a:ext cx="3615079" cy="182880"/>
        </p:xfrm>
        <a:graphic>
          <a:graphicData uri="http://schemas.openxmlformats.org/drawingml/2006/table">
            <a:tbl>
              <a:tblPr firstRow="1" bandRow="1">
                <a:tableStyleId>{5940675A-B579-460E-94D1-54222C63F5DA}</a:tableStyleId>
              </a:tblPr>
              <a:tblGrid>
                <a:gridCol w="228599"/>
                <a:gridCol w="211655"/>
                <a:gridCol w="211655"/>
                <a:gridCol w="211655"/>
                <a:gridCol w="211655"/>
                <a:gridCol w="211655"/>
                <a:gridCol w="211655"/>
                <a:gridCol w="211655"/>
                <a:gridCol w="211655"/>
                <a:gridCol w="211655"/>
                <a:gridCol w="211655"/>
                <a:gridCol w="211655"/>
                <a:gridCol w="211655"/>
                <a:gridCol w="211655"/>
                <a:gridCol w="211655"/>
                <a:gridCol w="211655"/>
                <a:gridCol w="211655"/>
              </a:tblGrid>
              <a:tr h="121398">
                <a:tc>
                  <a:txBody>
                    <a:bodyPr/>
                    <a:lstStyle/>
                    <a:p>
                      <a:r>
                        <a:rPr lang="en-GB" sz="1200" b="1" dirty="0" smtClean="0"/>
                        <a:t>n=</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3</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2</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9</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4</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14</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32</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41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43</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28</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19</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2</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4</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9" name="Chart 78"/>
          <p:cNvGraphicFramePr/>
          <p:nvPr>
            <p:extLst>
              <p:ext uri="{D42A27DB-BD31-4B8C-83A1-F6EECF244321}">
                <p14:modId xmlns:p14="http://schemas.microsoft.com/office/powerpoint/2010/main" val="4232620129"/>
              </p:ext>
            </p:extLst>
          </p:nvPr>
        </p:nvGraphicFramePr>
        <p:xfrm>
          <a:off x="90377" y="4653805"/>
          <a:ext cx="4263656" cy="1491379"/>
        </p:xfrm>
        <a:graphic>
          <a:graphicData uri="http://schemas.openxmlformats.org/drawingml/2006/chart">
            <c:chart xmlns:c="http://schemas.openxmlformats.org/drawingml/2006/chart" xmlns:r="http://schemas.openxmlformats.org/officeDocument/2006/relationships" r:id="rId4"/>
          </a:graphicData>
        </a:graphic>
      </p:graphicFrame>
      <p:sp>
        <p:nvSpPr>
          <p:cNvPr id="80" name="TextBox 79"/>
          <p:cNvSpPr txBox="1"/>
          <p:nvPr/>
        </p:nvSpPr>
        <p:spPr>
          <a:xfrm>
            <a:off x="866552" y="4182354"/>
            <a:ext cx="3444949" cy="307777"/>
          </a:xfrm>
          <a:prstGeom prst="rect">
            <a:avLst/>
          </a:prstGeom>
          <a:noFill/>
        </p:spPr>
        <p:txBody>
          <a:bodyPr wrap="square" rtlCol="0">
            <a:spAutoFit/>
          </a:bodyPr>
          <a:lstStyle/>
          <a:p>
            <a:pPr algn="ctr"/>
            <a:r>
              <a:rPr lang="en-GB" sz="1400" b="1" dirty="0" smtClean="0">
                <a:solidFill>
                  <a:srgbClr val="000000"/>
                </a:solidFill>
              </a:rPr>
              <a:t>Baseline MELD &gt;15 (n=26)</a:t>
            </a:r>
            <a:endParaRPr lang="en-GB" sz="1400" b="1" dirty="0">
              <a:solidFill>
                <a:srgbClr val="000000"/>
              </a:solidFill>
            </a:endParaRPr>
          </a:p>
        </p:txBody>
      </p:sp>
      <p:sp>
        <p:nvSpPr>
          <p:cNvPr id="81" name="TextBox 1"/>
          <p:cNvSpPr txBox="1">
            <a:spLocks noChangeArrowheads="1"/>
          </p:cNvSpPr>
          <p:nvPr/>
        </p:nvSpPr>
        <p:spPr bwMode="auto">
          <a:xfrm>
            <a:off x="2990389" y="4459113"/>
            <a:ext cx="1283899" cy="201168"/>
          </a:xfrm>
          <a:prstGeom prst="rect">
            <a:avLst/>
          </a:prstGeom>
          <a:solidFill>
            <a:schemeClr val="accent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solidFill>
                  <a:srgbClr val="FFFFFF"/>
                </a:solidFill>
              </a:rPr>
              <a:t>8% worsened</a:t>
            </a:r>
            <a:endParaRPr lang="en-US" altLang="en-US" sz="1200" b="1" dirty="0">
              <a:solidFill>
                <a:srgbClr val="FFFFFF"/>
              </a:solidFill>
            </a:endParaRPr>
          </a:p>
        </p:txBody>
      </p:sp>
      <p:sp>
        <p:nvSpPr>
          <p:cNvPr id="82" name="TextBox 1"/>
          <p:cNvSpPr txBox="1">
            <a:spLocks noChangeArrowheads="1"/>
          </p:cNvSpPr>
          <p:nvPr/>
        </p:nvSpPr>
        <p:spPr bwMode="auto">
          <a:xfrm>
            <a:off x="893136" y="4459113"/>
            <a:ext cx="1919176" cy="201168"/>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200" b="1" dirty="0" smtClean="0"/>
              <a:t>84% improved</a:t>
            </a:r>
            <a:endParaRPr lang="en-US" altLang="en-US" sz="1200" b="1" dirty="0"/>
          </a:p>
        </p:txBody>
      </p:sp>
      <p:graphicFrame>
        <p:nvGraphicFramePr>
          <p:cNvPr id="85" name="Table 84"/>
          <p:cNvGraphicFramePr>
            <a:graphicFrameLocks noGrp="1"/>
          </p:cNvGraphicFramePr>
          <p:nvPr>
            <p:extLst>
              <p:ext uri="{D42A27DB-BD31-4B8C-83A1-F6EECF244321}">
                <p14:modId xmlns:p14="http://schemas.microsoft.com/office/powerpoint/2010/main" val="3971491774"/>
              </p:ext>
            </p:extLst>
          </p:nvPr>
        </p:nvGraphicFramePr>
        <p:xfrm>
          <a:off x="648587" y="6017592"/>
          <a:ext cx="3615079" cy="182880"/>
        </p:xfrm>
        <a:graphic>
          <a:graphicData uri="http://schemas.openxmlformats.org/drawingml/2006/table">
            <a:tbl>
              <a:tblPr firstRow="1" bandRow="1">
                <a:tableStyleId>{5940675A-B579-460E-94D1-54222C63F5DA}</a:tableStyleId>
              </a:tblPr>
              <a:tblGrid>
                <a:gridCol w="228599"/>
                <a:gridCol w="211655"/>
                <a:gridCol w="211655"/>
                <a:gridCol w="211655"/>
                <a:gridCol w="211655"/>
                <a:gridCol w="211655"/>
                <a:gridCol w="211655"/>
                <a:gridCol w="211655"/>
                <a:gridCol w="211655"/>
                <a:gridCol w="211655"/>
                <a:gridCol w="211655"/>
                <a:gridCol w="211655"/>
                <a:gridCol w="211655"/>
                <a:gridCol w="211655"/>
                <a:gridCol w="211655"/>
                <a:gridCol w="211655"/>
                <a:gridCol w="211655"/>
              </a:tblGrid>
              <a:tr h="121398">
                <a:tc>
                  <a:txBody>
                    <a:bodyPr/>
                    <a:lstStyle/>
                    <a:p>
                      <a:pPr algn="l"/>
                      <a:r>
                        <a:rPr lang="en-GB" sz="1200" b="1" dirty="0" smtClean="0"/>
                        <a:t>n=</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2</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4</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5</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7</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2</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1</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smtClean="0"/>
                        <a:t>0</a:t>
                      </a:r>
                      <a:endParaRPr lang="en-GB" sz="12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02710253"/>
              </p:ext>
            </p:extLst>
          </p:nvPr>
        </p:nvGraphicFramePr>
        <p:xfrm>
          <a:off x="4572000" y="3235346"/>
          <a:ext cx="4372986" cy="1274400"/>
        </p:xfrm>
        <a:graphic>
          <a:graphicData uri="http://schemas.openxmlformats.org/drawingml/2006/table">
            <a:tbl>
              <a:tblPr firstRow="1" firstCol="1" bandRow="1">
                <a:tableStyleId>{5C22544A-7EE6-4342-B048-85BDC9FD1C3A}</a:tableStyleId>
              </a:tblPr>
              <a:tblGrid>
                <a:gridCol w="742278"/>
                <a:gridCol w="640080"/>
                <a:gridCol w="996876"/>
                <a:gridCol w="1100865"/>
                <a:gridCol w="892887"/>
              </a:tblGrid>
              <a:tr h="217603">
                <a:tc rowSpan="2" gridSpan="2">
                  <a:txBody>
                    <a:bodyPr/>
                    <a:lstStyle/>
                    <a:p>
                      <a:endParaRPr lang="en-GB" sz="1200" dirty="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rowSpan="2" hMerge="1">
                  <a:txBody>
                    <a:bodyPr/>
                    <a:lstStyle/>
                    <a:p>
                      <a:endParaRPr lang="en-GB" sz="1400" dirty="0"/>
                    </a:p>
                  </a:txBody>
                  <a:tcPr marL="36000" marR="36000" marT="36000" marB="36000"/>
                </a:tc>
                <a:tc gridSpan="3">
                  <a:txBody>
                    <a:bodyPr/>
                    <a:lstStyle/>
                    <a:p>
                      <a:pPr algn="ctr"/>
                      <a:r>
                        <a:rPr lang="en-GB" sz="1200" b="1" dirty="0" smtClean="0">
                          <a:solidFill>
                            <a:schemeClr val="bg1"/>
                          </a:solidFill>
                        </a:rPr>
                        <a:t>Follow-up </a:t>
                      </a:r>
                      <a:r>
                        <a:rPr lang="en-GB" sz="1200" b="1" dirty="0" err="1" smtClean="0">
                          <a:solidFill>
                            <a:schemeClr val="bg1"/>
                          </a:solidFill>
                        </a:rPr>
                        <a:t>Wk</a:t>
                      </a:r>
                      <a:r>
                        <a:rPr lang="en-GB" sz="1200" b="1" dirty="0" smtClean="0">
                          <a:solidFill>
                            <a:schemeClr val="bg1"/>
                          </a:solidFill>
                        </a:rPr>
                        <a:t> 12, % (n/n)</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GB" sz="1400" dirty="0"/>
                    </a:p>
                  </a:txBody>
                  <a:tcPr marL="36000" marR="36000" marT="36000" marB="36000"/>
                </a:tc>
                <a:tc hMerge="1">
                  <a:txBody>
                    <a:bodyPr/>
                    <a:lstStyle/>
                    <a:p>
                      <a:endParaRPr lang="en-GB" sz="1400" dirty="0"/>
                    </a:p>
                  </a:txBody>
                  <a:tcPr marL="36000" marR="36000" marT="36000" marB="36000"/>
                </a:tc>
              </a:tr>
              <a:tr h="217603">
                <a:tc gridSpan="2" vMerge="1">
                  <a:txBody>
                    <a:bodyPr/>
                    <a:lstStyle/>
                    <a:p>
                      <a:endParaRPr lang="en-GB" sz="1400" dirty="0"/>
                    </a:p>
                  </a:txBody>
                  <a:tcPr marL="36000" marR="36000" marT="36000" marB="36000"/>
                </a:tc>
                <a:tc hMerge="1" vMerge="1">
                  <a:txBody>
                    <a:bodyPr/>
                    <a:lstStyle/>
                    <a:p>
                      <a:endParaRPr lang="en-GB" sz="1400" dirty="0"/>
                    </a:p>
                  </a:txBody>
                  <a:tcPr marL="36000" marR="36000" marT="36000" marB="36000"/>
                </a:tc>
                <a:tc>
                  <a:txBody>
                    <a:bodyPr/>
                    <a:lstStyle/>
                    <a:p>
                      <a:pPr algn="ctr"/>
                      <a:r>
                        <a:rPr lang="en-GB" sz="1200" b="1" dirty="0" smtClean="0">
                          <a:solidFill>
                            <a:schemeClr val="bg1"/>
                          </a:solidFill>
                        </a:rPr>
                        <a:t>CP A</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b="1" dirty="0" smtClean="0">
                          <a:solidFill>
                            <a:schemeClr val="bg1"/>
                          </a:solidFill>
                        </a:rPr>
                        <a:t>CP B</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b="1" dirty="0" smtClean="0">
                          <a:solidFill>
                            <a:schemeClr val="bg1"/>
                          </a:solidFill>
                        </a:rPr>
                        <a:t>CP C</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r>
              <a:tr h="217603">
                <a:tc rowSpan="3">
                  <a:txBody>
                    <a:bodyPr/>
                    <a:lstStyle/>
                    <a:p>
                      <a:r>
                        <a:rPr lang="en-GB" sz="1200" dirty="0" smtClean="0"/>
                        <a:t>Baseline</a:t>
                      </a:r>
                      <a:endParaRPr lang="en-GB" sz="1200" dirty="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r>
                        <a:rPr lang="en-GB" sz="1200" b="1" dirty="0" smtClean="0">
                          <a:solidFill>
                            <a:schemeClr val="bg1"/>
                          </a:solidFill>
                        </a:rPr>
                        <a:t>CP A</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dirty="0" smtClean="0"/>
                        <a:t>71 (10/14)</a:t>
                      </a:r>
                      <a:endParaRPr lang="en-GB" sz="1200" dirty="0"/>
                    </a:p>
                  </a:txBody>
                  <a:tcPr marL="36000" marR="36000" marT="36000" marB="3600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en-GB" sz="1200" dirty="0" smtClean="0"/>
                        <a:t>29 (4/14)</a:t>
                      </a:r>
                      <a:endParaRPr lang="en-GB" sz="1200" dirty="0"/>
                    </a:p>
                  </a:txBody>
                  <a:tcPr marL="36000" marR="36000" marT="36000" marB="36000" anchor="ct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en-GB" sz="1200" dirty="0" smtClean="0"/>
                        <a:t>0 (0/14)</a:t>
                      </a:r>
                      <a:endParaRPr lang="en-GB" sz="1200" dirty="0"/>
                    </a:p>
                  </a:txBody>
                  <a:tcPr marL="36000" marR="36000" marT="36000" marB="36000" anchor="ctr">
                    <a:lnT w="38100" cap="flat" cmpd="sng" algn="ctr">
                      <a:solidFill>
                        <a:schemeClr val="bg1"/>
                      </a:solidFill>
                      <a:prstDash val="solid"/>
                      <a:round/>
                      <a:headEnd type="none" w="med" len="med"/>
                      <a:tailEnd type="none" w="med" len="med"/>
                    </a:lnT>
                    <a:solidFill>
                      <a:schemeClr val="accent5">
                        <a:lumMod val="60000"/>
                        <a:lumOff val="40000"/>
                      </a:schemeClr>
                    </a:solidFill>
                  </a:tcPr>
                </a:tc>
              </a:tr>
              <a:tr h="217603">
                <a:tc vMerge="1">
                  <a:txBody>
                    <a:bodyPr/>
                    <a:lstStyle/>
                    <a:p>
                      <a:endParaRPr lang="en-GB" sz="1400" dirty="0"/>
                    </a:p>
                  </a:txBody>
                  <a:tcPr marL="36000" marR="36000" marT="36000" marB="36000"/>
                </a:tc>
                <a:tc>
                  <a:txBody>
                    <a:bodyPr/>
                    <a:lstStyle/>
                    <a:p>
                      <a:r>
                        <a:rPr lang="en-GB" sz="1200" b="1" dirty="0" smtClean="0">
                          <a:solidFill>
                            <a:schemeClr val="bg1"/>
                          </a:solidFill>
                        </a:rPr>
                        <a:t>CP B</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dirty="0" smtClean="0"/>
                        <a:t>17 (34/205)</a:t>
                      </a:r>
                      <a:endParaRPr lang="en-GB" sz="1200" dirty="0"/>
                    </a:p>
                  </a:txBody>
                  <a:tcPr marL="36000" marR="36000" marT="36000" marB="36000" anchor="ctr">
                    <a:lnL w="38100" cap="flat" cmpd="sng" algn="ctr">
                      <a:solidFill>
                        <a:schemeClr val="bg1"/>
                      </a:solidFill>
                      <a:prstDash val="solid"/>
                      <a:round/>
                      <a:headEnd type="none" w="med" len="med"/>
                      <a:tailEnd type="none" w="med" len="med"/>
                    </a:lnL>
                    <a:solidFill>
                      <a:schemeClr val="accent5">
                        <a:lumMod val="20000"/>
                        <a:lumOff val="80000"/>
                      </a:schemeClr>
                    </a:solidFill>
                  </a:tcPr>
                </a:tc>
                <a:tc>
                  <a:txBody>
                    <a:bodyPr/>
                    <a:lstStyle/>
                    <a:p>
                      <a:pPr algn="ctr"/>
                      <a:r>
                        <a:rPr lang="en-GB" sz="1200" dirty="0" smtClean="0"/>
                        <a:t>81 (167/205)</a:t>
                      </a:r>
                      <a:endParaRPr lang="en-GB" sz="1200" dirty="0"/>
                    </a:p>
                  </a:txBody>
                  <a:tcPr marL="36000" marR="36000" marT="36000" marB="36000" anchor="ctr">
                    <a:solidFill>
                      <a:schemeClr val="accent5">
                        <a:lumMod val="20000"/>
                        <a:lumOff val="80000"/>
                      </a:schemeClr>
                    </a:solidFill>
                  </a:tcPr>
                </a:tc>
                <a:tc>
                  <a:txBody>
                    <a:bodyPr/>
                    <a:lstStyle/>
                    <a:p>
                      <a:pPr algn="ctr"/>
                      <a:r>
                        <a:rPr lang="en-GB" sz="1200" dirty="0" smtClean="0"/>
                        <a:t>2 (4/205)</a:t>
                      </a:r>
                      <a:endParaRPr lang="en-GB" sz="1200" dirty="0"/>
                    </a:p>
                  </a:txBody>
                  <a:tcPr marL="36000" marR="36000" marT="36000" marB="36000" anchor="ctr">
                    <a:solidFill>
                      <a:schemeClr val="accent5">
                        <a:lumMod val="20000"/>
                        <a:lumOff val="80000"/>
                      </a:schemeClr>
                    </a:solidFill>
                  </a:tcPr>
                </a:tc>
              </a:tr>
              <a:tr h="217603">
                <a:tc vMerge="1">
                  <a:txBody>
                    <a:bodyPr/>
                    <a:lstStyle/>
                    <a:p>
                      <a:endParaRPr lang="en-GB" sz="1400" dirty="0"/>
                    </a:p>
                  </a:txBody>
                  <a:tcPr marL="36000" marR="36000" marT="36000" marB="36000"/>
                </a:tc>
                <a:tc>
                  <a:txBody>
                    <a:bodyPr/>
                    <a:lstStyle/>
                    <a:p>
                      <a:r>
                        <a:rPr lang="en-GB" sz="1200" b="1" dirty="0" smtClean="0">
                          <a:solidFill>
                            <a:schemeClr val="bg1"/>
                          </a:solidFill>
                        </a:rPr>
                        <a:t>CP C</a:t>
                      </a:r>
                      <a:endParaRPr lang="en-GB" sz="1200" b="1" dirty="0">
                        <a:solidFill>
                          <a:schemeClr val="bg1"/>
                        </a:solidFill>
                      </a:endParaRPr>
                    </a:p>
                  </a:txBody>
                  <a:tcPr marL="36000" marR="36000" marT="36000" marB="3600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dirty="0" smtClean="0"/>
                        <a:t>10</a:t>
                      </a:r>
                      <a:r>
                        <a:rPr lang="en-GB" sz="1200" baseline="0" dirty="0" smtClean="0"/>
                        <a:t> (1/10)</a:t>
                      </a:r>
                      <a:endParaRPr lang="en-GB" sz="1200" dirty="0"/>
                    </a:p>
                  </a:txBody>
                  <a:tcPr marL="36000" marR="36000" marT="36000" marB="36000"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algn="ctr"/>
                      <a:r>
                        <a:rPr lang="en-GB" sz="1200" dirty="0" smtClean="0"/>
                        <a:t>50 (5/10)</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40 (4/10)</a:t>
                      </a:r>
                      <a:endParaRPr lang="en-GB" sz="1200" dirty="0"/>
                    </a:p>
                  </a:txBody>
                  <a:tcPr marL="36000" marR="36000" marT="36000" marB="36000" anchor="ctr">
                    <a:solidFill>
                      <a:schemeClr val="accent5">
                        <a:lumMod val="60000"/>
                        <a:lumOff val="40000"/>
                      </a:schemeClr>
                    </a:solidFill>
                  </a:tcPr>
                </a:tc>
              </a:tr>
            </a:tbl>
          </a:graphicData>
        </a:graphic>
      </p:graphicFrame>
      <p:sp>
        <p:nvSpPr>
          <p:cNvPr id="5" name="Slide Number Placeholder 4"/>
          <p:cNvSpPr>
            <a:spLocks noGrp="1"/>
          </p:cNvSpPr>
          <p:nvPr>
            <p:ph type="sldNum" sz="quarter" idx="12"/>
          </p:nvPr>
        </p:nvSpPr>
        <p:spPr/>
        <p:txBody>
          <a:bodyPr/>
          <a:lstStyle/>
          <a:p>
            <a:fld id="{CE80A222-27A2-499A-9E2A-14884A5A6E9E}" type="slidenum">
              <a:rPr lang="en-US" smtClean="0"/>
              <a:t>13</a:t>
            </a:fld>
            <a:endParaRPr lang="en-US" dirty="0"/>
          </a:p>
        </p:txBody>
      </p:sp>
    </p:spTree>
    <p:extLst>
      <p:ext uri="{BB962C8B-B14F-4D97-AF65-F5344CB8AC3E}">
        <p14:creationId xmlns:p14="http://schemas.microsoft.com/office/powerpoint/2010/main" val="323151768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ASTRAL-5: </a:t>
            </a:r>
            <a:r>
              <a:rPr lang="en-GB" dirty="0" err="1" smtClean="0"/>
              <a:t>SOF</a:t>
            </a:r>
            <a:r>
              <a:rPr lang="en-GB" dirty="0" smtClean="0"/>
              <a:t>/</a:t>
            </a:r>
            <a:r>
              <a:rPr lang="en-GB" dirty="0" err="1" smtClean="0"/>
              <a:t>VEL</a:t>
            </a:r>
            <a:r>
              <a:rPr lang="en-GB" dirty="0" smtClean="0"/>
              <a:t> </a:t>
            </a:r>
            <a:r>
              <a:rPr lang="en-GB" dirty="0" err="1" smtClean="0"/>
              <a:t>FDC</a:t>
            </a:r>
            <a:r>
              <a:rPr lang="en-GB" dirty="0" smtClean="0"/>
              <a:t> for 12 weeks in patients </a:t>
            </a:r>
            <a:r>
              <a:rPr lang="en-GB" dirty="0" err="1" smtClean="0"/>
              <a:t>coinfected</a:t>
            </a:r>
            <a:r>
              <a:rPr lang="en-GB" dirty="0" smtClean="0"/>
              <a:t> with HCV and HIV-1</a:t>
            </a:r>
            <a:endParaRPr lang="en-GB" dirty="0"/>
          </a:p>
        </p:txBody>
      </p:sp>
      <p:sp>
        <p:nvSpPr>
          <p:cNvPr id="8" name="Content Placeholder 7"/>
          <p:cNvSpPr>
            <a:spLocks noGrp="1"/>
          </p:cNvSpPr>
          <p:nvPr>
            <p:ph sz="half" idx="1"/>
          </p:nvPr>
        </p:nvSpPr>
        <p:spPr>
          <a:xfrm>
            <a:off x="197984" y="1600200"/>
            <a:ext cx="4316413" cy="1276350"/>
          </a:xfrm>
        </p:spPr>
        <p:txBody>
          <a:bodyPr/>
          <a:lstStyle/>
          <a:p>
            <a:r>
              <a:rPr lang="en-US" sz="1400" dirty="0" smtClean="0"/>
              <a:t>Phase 3 study of 12 weeks </a:t>
            </a:r>
            <a:r>
              <a:rPr lang="en-US" sz="1400" dirty="0" err="1" smtClean="0"/>
              <a:t>SOF</a:t>
            </a:r>
            <a:r>
              <a:rPr lang="en-US" sz="1400" dirty="0" smtClean="0"/>
              <a:t>/</a:t>
            </a:r>
            <a:r>
              <a:rPr lang="en-US" sz="1400" dirty="0" err="1" smtClean="0"/>
              <a:t>VEL</a:t>
            </a:r>
            <a:r>
              <a:rPr lang="en-US" sz="1400" dirty="0" smtClean="0"/>
              <a:t> in </a:t>
            </a:r>
            <a:br>
              <a:rPr lang="en-US" sz="1400" dirty="0" smtClean="0"/>
            </a:br>
            <a:r>
              <a:rPr lang="en-US" sz="1400" dirty="0" smtClean="0"/>
              <a:t>HCV/HIV </a:t>
            </a:r>
            <a:r>
              <a:rPr lang="en-US" sz="1400" dirty="0" err="1" smtClean="0"/>
              <a:t>coinfected</a:t>
            </a:r>
            <a:r>
              <a:rPr lang="en-US" sz="1400" dirty="0" smtClean="0"/>
              <a:t> patients (n=106)</a:t>
            </a:r>
          </a:p>
          <a:p>
            <a:endParaRPr lang="en-US" sz="1400" dirty="0" smtClean="0"/>
          </a:p>
          <a:p>
            <a:endParaRPr lang="en-US" sz="1400" dirty="0" smtClean="0"/>
          </a:p>
          <a:p>
            <a:endParaRPr lang="en-US" sz="1400" dirty="0" smtClean="0"/>
          </a:p>
          <a:p>
            <a:r>
              <a:rPr lang="en-US" sz="1400" dirty="0" smtClean="0"/>
              <a:t>HCV G1–6, TN and </a:t>
            </a:r>
            <a:r>
              <a:rPr lang="en-US" sz="1400" dirty="0" err="1" smtClean="0"/>
              <a:t>TE</a:t>
            </a:r>
            <a:endParaRPr lang="en-US" sz="1400" dirty="0" smtClean="0"/>
          </a:p>
          <a:p>
            <a:r>
              <a:rPr lang="en-US" sz="1400" dirty="0" smtClean="0"/>
              <a:t>Stable ART for ≥8 weeks, </a:t>
            </a:r>
            <a:br>
              <a:rPr lang="en-US" sz="1400" dirty="0" smtClean="0"/>
            </a:br>
            <a:r>
              <a:rPr lang="en-US" sz="1400" dirty="0" smtClean="0"/>
              <a:t>CD4 cell count ≥100 cells/mm</a:t>
            </a:r>
            <a:r>
              <a:rPr lang="en-US" sz="1400" baseline="30000" dirty="0" smtClean="0"/>
              <a:t>3</a:t>
            </a:r>
            <a:r>
              <a:rPr lang="en-US" sz="1400" dirty="0" smtClean="0"/>
              <a:t>,  </a:t>
            </a:r>
            <a:br>
              <a:rPr lang="en-US" sz="1400" dirty="0" smtClean="0"/>
            </a:br>
            <a:r>
              <a:rPr lang="en-US" sz="1400" dirty="0" smtClean="0"/>
              <a:t>HIV RNA ≤50 copies/mL</a:t>
            </a:r>
          </a:p>
          <a:p>
            <a:r>
              <a:rPr lang="en-US" sz="1400" dirty="0" smtClean="0"/>
              <a:t>Diverse range of </a:t>
            </a:r>
            <a:r>
              <a:rPr lang="en-US" sz="1400" dirty="0" err="1" smtClean="0"/>
              <a:t>ARVs</a:t>
            </a:r>
            <a:r>
              <a:rPr lang="en-US" sz="1400" dirty="0" smtClean="0"/>
              <a:t>: </a:t>
            </a:r>
          </a:p>
          <a:p>
            <a:pPr marL="628650" lvl="1" indent="-171450"/>
            <a:r>
              <a:rPr lang="en-US" sz="1400" dirty="0" err="1" smtClean="0"/>
              <a:t>TDF</a:t>
            </a:r>
            <a:r>
              <a:rPr lang="en-US" sz="1400" dirty="0" smtClean="0"/>
              <a:t> with boosting agent </a:t>
            </a:r>
            <a:br>
              <a:rPr lang="en-US" sz="1400" dirty="0" smtClean="0"/>
            </a:br>
            <a:r>
              <a:rPr lang="en-US" sz="1400" dirty="0" smtClean="0"/>
              <a:t>(</a:t>
            </a:r>
            <a:r>
              <a:rPr lang="en-US" sz="1400" dirty="0" err="1" smtClean="0"/>
              <a:t>RTV</a:t>
            </a:r>
            <a:r>
              <a:rPr lang="en-US" sz="1400" dirty="0" smtClean="0"/>
              <a:t> or COBI) (n=56)</a:t>
            </a:r>
          </a:p>
          <a:p>
            <a:pPr marL="628650" lvl="1" indent="-171450"/>
            <a:r>
              <a:rPr lang="en-US" sz="1400" dirty="0" err="1" smtClean="0"/>
              <a:t>TDF</a:t>
            </a:r>
            <a:r>
              <a:rPr lang="en-US" sz="1400" dirty="0" smtClean="0"/>
              <a:t> without boosting agent </a:t>
            </a:r>
            <a:br>
              <a:rPr lang="en-US" sz="1400" dirty="0" smtClean="0"/>
            </a:br>
            <a:r>
              <a:rPr lang="en-US" sz="1400" dirty="0" smtClean="0"/>
              <a:t>(n=35)</a:t>
            </a:r>
          </a:p>
          <a:p>
            <a:pPr marL="628650" lvl="1" indent="-171450"/>
            <a:r>
              <a:rPr lang="en-US" sz="1400" dirty="0" smtClean="0"/>
              <a:t>ABC/3TC (n=15)</a:t>
            </a:r>
          </a:p>
          <a:p>
            <a:endParaRPr lang="en-GB" sz="1400" dirty="0"/>
          </a:p>
        </p:txBody>
      </p:sp>
      <p:sp>
        <p:nvSpPr>
          <p:cNvPr id="4" name="Text Placeholder 3"/>
          <p:cNvSpPr>
            <a:spLocks noGrp="1"/>
          </p:cNvSpPr>
          <p:nvPr>
            <p:ph type="body" sz="quarter" idx="10"/>
          </p:nvPr>
        </p:nvSpPr>
        <p:spPr/>
        <p:txBody>
          <a:bodyPr/>
          <a:lstStyle/>
          <a:p>
            <a:r>
              <a:rPr lang="en-GB" smtClean="0"/>
              <a:t>Wyles D, et al. EASL 2016, Barcelona. #PS0104</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0594868"/>
              </p:ext>
            </p:extLst>
          </p:nvPr>
        </p:nvGraphicFramePr>
        <p:xfrm>
          <a:off x="4772025" y="1626237"/>
          <a:ext cx="4164013" cy="2545712"/>
        </p:xfrm>
        <a:graphic>
          <a:graphicData uri="http://schemas.openxmlformats.org/drawingml/2006/table">
            <a:tbl>
              <a:tblPr firstRow="1" bandRow="1">
                <a:tableStyleId>{5C22544A-7EE6-4342-B048-85BDC9FD1C3A}</a:tableStyleId>
              </a:tblPr>
              <a:tblGrid>
                <a:gridCol w="2622803"/>
                <a:gridCol w="1541210"/>
              </a:tblGrid>
              <a:tr h="195824">
                <a:tc>
                  <a:txBody>
                    <a:bodyPr/>
                    <a:lstStyle/>
                    <a:p>
                      <a:endParaRPr lang="en-GB" sz="1200" dirty="0"/>
                    </a:p>
                  </a:txBody>
                  <a:tcPr marL="72000" marR="0" marT="0" marB="0">
                    <a:solidFill>
                      <a:schemeClr val="accent5"/>
                    </a:solidFill>
                  </a:tcPr>
                </a:tc>
                <a:tc>
                  <a:txBody>
                    <a:bodyPr/>
                    <a:lstStyle/>
                    <a:p>
                      <a:pPr algn="ctr"/>
                      <a:r>
                        <a:rPr lang="en-GB" sz="1200" dirty="0" smtClean="0"/>
                        <a:t>SOF/VEL n=106</a:t>
                      </a:r>
                      <a:endParaRPr lang="en-GB" sz="1200" dirty="0"/>
                    </a:p>
                  </a:txBody>
                  <a:tcPr marL="0" marR="0" marT="0" marB="0">
                    <a:solidFill>
                      <a:schemeClr val="accent5"/>
                    </a:solidFill>
                  </a:tcPr>
                </a:tc>
              </a:tr>
              <a:tr h="195824">
                <a:tc>
                  <a:txBody>
                    <a:bodyPr/>
                    <a:lstStyle/>
                    <a:p>
                      <a:r>
                        <a:rPr lang="en-GB" sz="1200" dirty="0" smtClean="0"/>
                        <a:t>Mean age, y (range)</a:t>
                      </a:r>
                      <a:endParaRPr lang="en-GB" sz="1200" dirty="0"/>
                    </a:p>
                  </a:txBody>
                  <a:tcPr marL="72000" marR="0" marT="0" marB="0">
                    <a:solidFill>
                      <a:schemeClr val="accent5">
                        <a:lumMod val="60000"/>
                        <a:lumOff val="40000"/>
                      </a:schemeClr>
                    </a:solidFill>
                  </a:tcPr>
                </a:tc>
                <a:tc>
                  <a:txBody>
                    <a:bodyPr/>
                    <a:lstStyle/>
                    <a:p>
                      <a:pPr algn="ctr"/>
                      <a:r>
                        <a:rPr lang="en-GB" sz="1200" dirty="0" smtClean="0"/>
                        <a:t>54 (25–72)</a:t>
                      </a:r>
                      <a:endParaRPr lang="en-GB" sz="1200" dirty="0"/>
                    </a:p>
                  </a:txBody>
                  <a:tcPr marL="0" marR="0" marT="0" marB="0">
                    <a:solidFill>
                      <a:schemeClr val="accent5">
                        <a:lumMod val="60000"/>
                        <a:lumOff val="40000"/>
                      </a:schemeClr>
                    </a:solidFill>
                  </a:tcPr>
                </a:tc>
              </a:tr>
              <a:tr h="195824">
                <a:tc>
                  <a:txBody>
                    <a:bodyPr/>
                    <a:lstStyle/>
                    <a:p>
                      <a:r>
                        <a:rPr lang="en-GB" sz="1200" dirty="0" smtClean="0"/>
                        <a:t>Male,</a:t>
                      </a:r>
                      <a:r>
                        <a:rPr lang="en-GB" sz="1200" baseline="0" dirty="0" smtClean="0"/>
                        <a:t> n (%)</a:t>
                      </a:r>
                      <a:endParaRPr lang="en-GB" sz="1200" dirty="0"/>
                    </a:p>
                  </a:txBody>
                  <a:tcPr marL="72000" marR="0" marT="0" marB="0">
                    <a:solidFill>
                      <a:schemeClr val="accent5">
                        <a:lumMod val="20000"/>
                        <a:lumOff val="80000"/>
                      </a:schemeClr>
                    </a:solidFill>
                  </a:tcPr>
                </a:tc>
                <a:tc>
                  <a:txBody>
                    <a:bodyPr/>
                    <a:lstStyle/>
                    <a:p>
                      <a:pPr algn="ctr"/>
                      <a:r>
                        <a:rPr lang="en-GB" sz="1200" dirty="0" smtClean="0"/>
                        <a:t>91 (86)</a:t>
                      </a:r>
                      <a:endParaRPr lang="en-GB" sz="1200" dirty="0"/>
                    </a:p>
                  </a:txBody>
                  <a:tcPr marL="0" marR="0" marT="0" marB="0">
                    <a:solidFill>
                      <a:schemeClr val="accent5">
                        <a:lumMod val="20000"/>
                        <a:lumOff val="80000"/>
                      </a:schemeClr>
                    </a:solidFill>
                  </a:tcPr>
                </a:tc>
              </a:tr>
              <a:tr h="195824">
                <a:tc>
                  <a:txBody>
                    <a:bodyPr/>
                    <a:lstStyle/>
                    <a:p>
                      <a:r>
                        <a:rPr lang="en-GB" sz="1200" dirty="0" smtClean="0"/>
                        <a:t>Black,</a:t>
                      </a:r>
                      <a:r>
                        <a:rPr lang="en-GB" sz="1200" baseline="0" dirty="0" smtClean="0"/>
                        <a:t> n (%)</a:t>
                      </a:r>
                      <a:endParaRPr lang="en-GB" sz="1200" dirty="0"/>
                    </a:p>
                  </a:txBody>
                  <a:tcPr marL="72000" marR="0" marT="0" marB="0">
                    <a:solidFill>
                      <a:schemeClr val="accent5">
                        <a:lumMod val="60000"/>
                        <a:lumOff val="40000"/>
                      </a:schemeClr>
                    </a:solidFill>
                  </a:tcPr>
                </a:tc>
                <a:tc>
                  <a:txBody>
                    <a:bodyPr/>
                    <a:lstStyle/>
                    <a:p>
                      <a:pPr algn="ctr"/>
                      <a:r>
                        <a:rPr lang="en-GB" sz="1200" dirty="0" smtClean="0"/>
                        <a:t>48 (45)</a:t>
                      </a:r>
                      <a:endParaRPr lang="en-GB" sz="1200" dirty="0"/>
                    </a:p>
                  </a:txBody>
                  <a:tcPr marL="0" marR="0" marT="0" marB="0">
                    <a:solidFill>
                      <a:schemeClr val="accent5">
                        <a:lumMod val="60000"/>
                        <a:lumOff val="40000"/>
                      </a:schemeClr>
                    </a:solidFill>
                  </a:tcPr>
                </a:tc>
              </a:tr>
              <a:tr h="195824">
                <a:tc>
                  <a:txBody>
                    <a:bodyPr/>
                    <a:lstStyle/>
                    <a:p>
                      <a:r>
                        <a:rPr lang="en-GB" sz="1200" dirty="0" smtClean="0"/>
                        <a:t>Mean BMI, kg/m</a:t>
                      </a:r>
                      <a:r>
                        <a:rPr lang="en-GB" sz="1200" baseline="30000" dirty="0" smtClean="0"/>
                        <a:t>2 </a:t>
                      </a:r>
                      <a:r>
                        <a:rPr lang="en-GB" sz="1200" baseline="0" dirty="0" smtClean="0"/>
                        <a:t>(range)</a:t>
                      </a:r>
                      <a:endParaRPr lang="en-GB" sz="1200" dirty="0"/>
                    </a:p>
                  </a:txBody>
                  <a:tcPr marL="72000" marR="0" marT="0" marB="0">
                    <a:solidFill>
                      <a:schemeClr val="accent5">
                        <a:lumMod val="20000"/>
                        <a:lumOff val="80000"/>
                      </a:schemeClr>
                    </a:solidFill>
                  </a:tcPr>
                </a:tc>
                <a:tc>
                  <a:txBody>
                    <a:bodyPr/>
                    <a:lstStyle/>
                    <a:p>
                      <a:pPr algn="ctr"/>
                      <a:r>
                        <a:rPr lang="en-GB" sz="1200" dirty="0" smtClean="0"/>
                        <a:t>27 (19–43)</a:t>
                      </a:r>
                      <a:endParaRPr lang="en-GB" sz="1200" dirty="0"/>
                    </a:p>
                  </a:txBody>
                  <a:tcPr marL="0" marR="0" marT="0" marB="0">
                    <a:solidFill>
                      <a:schemeClr val="accent5">
                        <a:lumMod val="20000"/>
                        <a:lumOff val="80000"/>
                      </a:schemeClr>
                    </a:solidFill>
                  </a:tcPr>
                </a:tc>
              </a:tr>
              <a:tr h="195824">
                <a:tc>
                  <a:txBody>
                    <a:bodyPr/>
                    <a:lstStyle/>
                    <a:p>
                      <a:r>
                        <a:rPr lang="en-GB" sz="1200" dirty="0" smtClean="0"/>
                        <a:t>Cirrhosis, n (%)</a:t>
                      </a:r>
                      <a:endParaRPr lang="en-GB" sz="1200" dirty="0"/>
                    </a:p>
                  </a:txBody>
                  <a:tcPr marL="72000" marR="0" marT="0" marB="0">
                    <a:solidFill>
                      <a:schemeClr val="accent5">
                        <a:lumMod val="60000"/>
                        <a:lumOff val="40000"/>
                      </a:schemeClr>
                    </a:solidFill>
                  </a:tcPr>
                </a:tc>
                <a:tc>
                  <a:txBody>
                    <a:bodyPr/>
                    <a:lstStyle/>
                    <a:p>
                      <a:pPr algn="ctr"/>
                      <a:r>
                        <a:rPr lang="en-GB" sz="1200" dirty="0" smtClean="0"/>
                        <a:t>19 (18)</a:t>
                      </a:r>
                      <a:endParaRPr lang="en-GB" sz="1200" dirty="0"/>
                    </a:p>
                  </a:txBody>
                  <a:tcPr marL="0" marR="0" marT="0" marB="0">
                    <a:solidFill>
                      <a:schemeClr val="accent5">
                        <a:lumMod val="60000"/>
                        <a:lumOff val="40000"/>
                      </a:schemeClr>
                    </a:solidFill>
                  </a:tcPr>
                </a:tc>
              </a:tr>
              <a:tr h="195824">
                <a:tc>
                  <a:txBody>
                    <a:bodyPr/>
                    <a:lstStyle/>
                    <a:p>
                      <a:r>
                        <a:rPr lang="en-GB" sz="1200" dirty="0" smtClean="0"/>
                        <a:t>Treatment experienced, n (%)</a:t>
                      </a:r>
                      <a:endParaRPr lang="en-GB" sz="1200" dirty="0"/>
                    </a:p>
                  </a:txBody>
                  <a:tcPr marL="72000" marR="0" marT="0" marB="0">
                    <a:solidFill>
                      <a:schemeClr val="accent5">
                        <a:lumMod val="20000"/>
                        <a:lumOff val="80000"/>
                      </a:schemeClr>
                    </a:solidFill>
                  </a:tcPr>
                </a:tc>
                <a:tc>
                  <a:txBody>
                    <a:bodyPr/>
                    <a:lstStyle/>
                    <a:p>
                      <a:pPr algn="ctr"/>
                      <a:r>
                        <a:rPr lang="en-GB" sz="1200" dirty="0" smtClean="0"/>
                        <a:t>31 (29)</a:t>
                      </a:r>
                      <a:endParaRPr lang="en-GB" sz="1200" dirty="0"/>
                    </a:p>
                  </a:txBody>
                  <a:tcPr marL="0" marR="0" marT="0" marB="0">
                    <a:solidFill>
                      <a:schemeClr val="accent5">
                        <a:lumMod val="20000"/>
                        <a:lumOff val="80000"/>
                      </a:schemeClr>
                    </a:solidFill>
                  </a:tcPr>
                </a:tc>
              </a:tr>
              <a:tr h="195824">
                <a:tc>
                  <a:txBody>
                    <a:bodyPr/>
                    <a:lstStyle/>
                    <a:p>
                      <a:r>
                        <a:rPr lang="en-GB" sz="1200" dirty="0" smtClean="0"/>
                        <a:t>IL28B CC, n (%)</a:t>
                      </a:r>
                      <a:endParaRPr lang="en-GB" sz="1200" dirty="0"/>
                    </a:p>
                  </a:txBody>
                  <a:tcPr marL="72000" marR="0" marT="0" marB="0">
                    <a:solidFill>
                      <a:schemeClr val="accent5">
                        <a:lumMod val="60000"/>
                        <a:lumOff val="40000"/>
                      </a:schemeClr>
                    </a:solidFill>
                  </a:tcPr>
                </a:tc>
                <a:tc>
                  <a:txBody>
                    <a:bodyPr/>
                    <a:lstStyle/>
                    <a:p>
                      <a:pPr algn="ctr"/>
                      <a:r>
                        <a:rPr lang="en-GB" sz="1200" dirty="0" smtClean="0"/>
                        <a:t>24 (23)</a:t>
                      </a:r>
                      <a:endParaRPr lang="en-GB" sz="1200" dirty="0"/>
                    </a:p>
                  </a:txBody>
                  <a:tcPr marL="0" marR="0" marT="0" marB="0">
                    <a:solidFill>
                      <a:schemeClr val="accent5">
                        <a:lumMod val="60000"/>
                        <a:lumOff val="40000"/>
                      </a:schemeClr>
                    </a:solidFill>
                  </a:tcPr>
                </a:tc>
              </a:tr>
              <a:tr h="195824">
                <a:tc>
                  <a:txBody>
                    <a:bodyPr/>
                    <a:lstStyle/>
                    <a:p>
                      <a:r>
                        <a:rPr lang="en-GB" sz="1200" dirty="0" smtClean="0"/>
                        <a:t>Mean HCV RNA,</a:t>
                      </a:r>
                      <a:r>
                        <a:rPr lang="en-GB" sz="1200" baseline="0" dirty="0" smtClean="0"/>
                        <a:t> log</a:t>
                      </a:r>
                      <a:r>
                        <a:rPr lang="en-GB" sz="1200" baseline="-25000" dirty="0" smtClean="0"/>
                        <a:t>10</a:t>
                      </a:r>
                      <a:r>
                        <a:rPr lang="en-GB" sz="1200" baseline="0" dirty="0" smtClean="0"/>
                        <a:t> IU/mL (range)</a:t>
                      </a:r>
                      <a:endParaRPr lang="en-GB" sz="1200" dirty="0"/>
                    </a:p>
                  </a:txBody>
                  <a:tcPr marL="72000" marR="0" marT="0" marB="0">
                    <a:solidFill>
                      <a:schemeClr val="accent5">
                        <a:lumMod val="20000"/>
                        <a:lumOff val="80000"/>
                      </a:schemeClr>
                    </a:solidFill>
                  </a:tcPr>
                </a:tc>
                <a:tc>
                  <a:txBody>
                    <a:bodyPr/>
                    <a:lstStyle/>
                    <a:p>
                      <a:pPr algn="ctr"/>
                      <a:r>
                        <a:rPr lang="en-GB" sz="1200" dirty="0" smtClean="0"/>
                        <a:t>6.3 (5.0–7.4)</a:t>
                      </a:r>
                      <a:endParaRPr lang="en-GB" sz="1200" dirty="0"/>
                    </a:p>
                  </a:txBody>
                  <a:tcPr marL="0" marR="0" marT="0" marB="0">
                    <a:solidFill>
                      <a:schemeClr val="accent5">
                        <a:lumMod val="20000"/>
                        <a:lumOff val="80000"/>
                      </a:schemeClr>
                    </a:solidFill>
                  </a:tcPr>
                </a:tc>
              </a:tr>
              <a:tr h="195824">
                <a:tc>
                  <a:txBody>
                    <a:bodyPr/>
                    <a:lstStyle/>
                    <a:p>
                      <a:pPr marL="0" lvl="1"/>
                      <a:r>
                        <a:rPr lang="en-GB" sz="1200" dirty="0" smtClean="0"/>
                        <a:t>G1a</a:t>
                      </a:r>
                      <a:r>
                        <a:rPr lang="en-GB" sz="1200" baseline="0" dirty="0" smtClean="0"/>
                        <a:t> / 1b</a:t>
                      </a:r>
                      <a:endParaRPr lang="en-GB" sz="1200" dirty="0"/>
                    </a:p>
                  </a:txBody>
                  <a:tcPr marL="72000" marR="0" marT="0" marB="0">
                    <a:solidFill>
                      <a:schemeClr val="accent5">
                        <a:lumMod val="60000"/>
                        <a:lumOff val="40000"/>
                      </a:schemeClr>
                    </a:solidFill>
                  </a:tcPr>
                </a:tc>
                <a:tc>
                  <a:txBody>
                    <a:bodyPr/>
                    <a:lstStyle/>
                    <a:p>
                      <a:pPr algn="ctr"/>
                      <a:r>
                        <a:rPr lang="en-GB" sz="1200" dirty="0" smtClean="0"/>
                        <a:t>66 (62) / 12 (11)</a:t>
                      </a:r>
                      <a:endParaRPr lang="en-GB" sz="1200" dirty="0"/>
                    </a:p>
                  </a:txBody>
                  <a:tcPr marL="0" marR="0" marT="0" marB="0">
                    <a:solidFill>
                      <a:schemeClr val="accent5">
                        <a:lumMod val="60000"/>
                        <a:lumOff val="40000"/>
                      </a:schemeClr>
                    </a:solidFill>
                  </a:tcPr>
                </a:tc>
              </a:tr>
              <a:tr h="195824">
                <a:tc>
                  <a:txBody>
                    <a:bodyPr/>
                    <a:lstStyle/>
                    <a:p>
                      <a:pPr marL="0" lvl="1"/>
                      <a:r>
                        <a:rPr lang="en-GB" sz="1200" dirty="0" smtClean="0"/>
                        <a:t>G2</a:t>
                      </a:r>
                      <a:endParaRPr lang="en-GB" sz="1200" dirty="0"/>
                    </a:p>
                  </a:txBody>
                  <a:tcPr marL="72000" marR="0" marT="0" marB="0">
                    <a:solidFill>
                      <a:schemeClr val="accent5">
                        <a:lumMod val="20000"/>
                        <a:lumOff val="80000"/>
                      </a:schemeClr>
                    </a:solidFill>
                  </a:tcPr>
                </a:tc>
                <a:tc>
                  <a:txBody>
                    <a:bodyPr/>
                    <a:lstStyle/>
                    <a:p>
                      <a:pPr algn="ctr"/>
                      <a:r>
                        <a:rPr lang="en-GB" sz="1200" dirty="0" smtClean="0"/>
                        <a:t>11 (10)</a:t>
                      </a:r>
                      <a:endParaRPr lang="en-GB" sz="1200" dirty="0"/>
                    </a:p>
                  </a:txBody>
                  <a:tcPr marL="0" marR="0" marT="0" marB="0">
                    <a:solidFill>
                      <a:schemeClr val="accent5">
                        <a:lumMod val="20000"/>
                        <a:lumOff val="80000"/>
                      </a:schemeClr>
                    </a:solidFill>
                  </a:tcPr>
                </a:tc>
              </a:tr>
              <a:tr h="195824">
                <a:tc>
                  <a:txBody>
                    <a:bodyPr/>
                    <a:lstStyle/>
                    <a:p>
                      <a:pPr marL="0" lvl="1"/>
                      <a:r>
                        <a:rPr lang="en-GB" sz="1200" dirty="0" smtClean="0"/>
                        <a:t>G3</a:t>
                      </a:r>
                      <a:endParaRPr lang="en-GB" sz="1200" dirty="0"/>
                    </a:p>
                  </a:txBody>
                  <a:tcPr marL="72000" marR="0" marT="0" marB="0">
                    <a:solidFill>
                      <a:schemeClr val="accent5">
                        <a:lumMod val="60000"/>
                        <a:lumOff val="40000"/>
                      </a:schemeClr>
                    </a:solidFill>
                  </a:tcPr>
                </a:tc>
                <a:tc>
                  <a:txBody>
                    <a:bodyPr/>
                    <a:lstStyle/>
                    <a:p>
                      <a:pPr algn="ctr"/>
                      <a:r>
                        <a:rPr lang="en-GB" sz="1200" dirty="0" smtClean="0"/>
                        <a:t>12 (11)</a:t>
                      </a:r>
                      <a:endParaRPr lang="en-GB" sz="1200" dirty="0"/>
                    </a:p>
                  </a:txBody>
                  <a:tcPr marL="0" marR="0" marT="0" marB="0">
                    <a:solidFill>
                      <a:schemeClr val="accent5">
                        <a:lumMod val="60000"/>
                        <a:lumOff val="40000"/>
                      </a:schemeClr>
                    </a:solidFill>
                  </a:tcPr>
                </a:tc>
              </a:tr>
              <a:tr h="195824">
                <a:tc>
                  <a:txBody>
                    <a:bodyPr/>
                    <a:lstStyle/>
                    <a:p>
                      <a:pPr marL="0" lvl="1"/>
                      <a:r>
                        <a:rPr lang="en-GB" sz="1200" dirty="0" smtClean="0"/>
                        <a:t>G4</a:t>
                      </a:r>
                      <a:endParaRPr lang="en-GB" sz="1200" dirty="0"/>
                    </a:p>
                  </a:txBody>
                  <a:tcPr marL="72000" marR="0" marT="0" marB="0">
                    <a:solidFill>
                      <a:schemeClr val="accent5">
                        <a:lumMod val="20000"/>
                        <a:lumOff val="80000"/>
                      </a:schemeClr>
                    </a:solidFill>
                  </a:tcPr>
                </a:tc>
                <a:tc>
                  <a:txBody>
                    <a:bodyPr/>
                    <a:lstStyle/>
                    <a:p>
                      <a:pPr algn="ctr"/>
                      <a:r>
                        <a:rPr lang="en-GB" sz="1200" dirty="0" smtClean="0"/>
                        <a:t>5 (5)</a:t>
                      </a:r>
                      <a:endParaRPr lang="en-GB" sz="1200" dirty="0"/>
                    </a:p>
                  </a:txBody>
                  <a:tcPr marL="0" marR="0" marT="0" marB="0">
                    <a:solidFill>
                      <a:schemeClr val="accent5">
                        <a:lumMod val="20000"/>
                        <a:lumOff val="80000"/>
                      </a:schemeClr>
                    </a:solidFill>
                  </a:tcPr>
                </a:tc>
              </a:tr>
            </a:tbl>
          </a:graphicData>
        </a:graphic>
      </p:graphicFrame>
      <p:sp>
        <p:nvSpPr>
          <p:cNvPr id="14" name="TextBox 13"/>
          <p:cNvSpPr txBox="1"/>
          <p:nvPr/>
        </p:nvSpPr>
        <p:spPr>
          <a:xfrm>
            <a:off x="4976535" y="4291715"/>
            <a:ext cx="2585964" cy="338554"/>
          </a:xfrm>
          <a:prstGeom prst="rect">
            <a:avLst/>
          </a:prstGeom>
          <a:noFill/>
        </p:spPr>
        <p:txBody>
          <a:bodyPr wrap="none" rtlCol="0">
            <a:spAutoFit/>
          </a:bodyPr>
          <a:lstStyle/>
          <a:p>
            <a:pPr algn="ctr"/>
            <a:r>
              <a:rPr lang="en-US" sz="1600" b="1" dirty="0" smtClean="0">
                <a:solidFill>
                  <a:srgbClr val="000000"/>
                </a:solidFill>
              </a:rPr>
              <a:t>SVR12 by HCV genotype</a:t>
            </a:r>
            <a:endParaRPr lang="en-US" sz="1600" b="1" dirty="0">
              <a:solidFill>
                <a:srgbClr val="000000"/>
              </a:solidFill>
            </a:endParaRPr>
          </a:p>
        </p:txBody>
      </p:sp>
      <p:grpSp>
        <p:nvGrpSpPr>
          <p:cNvPr id="12" name="Group 11"/>
          <p:cNvGrpSpPr/>
          <p:nvPr/>
        </p:nvGrpSpPr>
        <p:grpSpPr>
          <a:xfrm>
            <a:off x="194827" y="2159106"/>
            <a:ext cx="4351118" cy="706597"/>
            <a:chOff x="314325" y="2338930"/>
            <a:chExt cx="4351118" cy="706597"/>
          </a:xfrm>
        </p:grpSpPr>
        <p:cxnSp>
          <p:nvCxnSpPr>
            <p:cNvPr id="41" name="Straight Arrow Connector 40"/>
            <p:cNvCxnSpPr/>
            <p:nvPr/>
          </p:nvCxnSpPr>
          <p:spPr>
            <a:xfrm>
              <a:off x="1104900" y="2562225"/>
              <a:ext cx="3333750" cy="0"/>
            </a:xfrm>
            <a:prstGeom prst="straightConnector1">
              <a:avLst/>
            </a:prstGeom>
            <a:ln w="190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14325" y="2419350"/>
              <a:ext cx="552450" cy="293373"/>
            </a:xfrm>
            <a:prstGeom prst="rect">
              <a:avLst/>
            </a:prstGeom>
            <a:solidFill>
              <a:srgbClr val="6C6C6C"/>
            </a:solidFill>
            <a:ln w="1905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smtClean="0">
                  <a:solidFill>
                    <a:srgbClr val="FFFFFF"/>
                  </a:solidFill>
                </a:rPr>
                <a:t>N=106</a:t>
              </a:r>
              <a:endParaRPr lang="en-GB" sz="1200" b="1" dirty="0">
                <a:solidFill>
                  <a:srgbClr val="FFFFFF"/>
                </a:solidFill>
              </a:endParaRPr>
            </a:p>
          </p:txBody>
        </p:sp>
        <p:sp>
          <p:nvSpPr>
            <p:cNvPr id="43" name="Rectangle 42"/>
            <p:cNvSpPr/>
            <p:nvPr/>
          </p:nvSpPr>
          <p:spPr>
            <a:xfrm>
              <a:off x="914400" y="2419350"/>
              <a:ext cx="1762125" cy="29337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FFFFFF"/>
                  </a:solidFill>
                </a:rPr>
                <a:t>SOF/VEL</a:t>
              </a:r>
              <a:endParaRPr lang="en-GB" sz="1200" b="1" dirty="0">
                <a:solidFill>
                  <a:srgbClr val="FFFFFF"/>
                </a:solidFill>
              </a:endParaRPr>
            </a:p>
          </p:txBody>
        </p:sp>
        <p:cxnSp>
          <p:nvCxnSpPr>
            <p:cNvPr id="44" name="Straight Arrow Connector 43"/>
            <p:cNvCxnSpPr/>
            <p:nvPr/>
          </p:nvCxnSpPr>
          <p:spPr>
            <a:xfrm>
              <a:off x="914400" y="2827186"/>
              <a:ext cx="3524250" cy="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429126" y="2793424"/>
              <a:ext cx="0" cy="476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93194" y="2793424"/>
              <a:ext cx="0" cy="476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23926" y="2793428"/>
              <a:ext cx="0" cy="476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91133" y="2830083"/>
              <a:ext cx="91372" cy="215444"/>
            </a:xfrm>
            <a:prstGeom prst="rect">
              <a:avLst/>
            </a:prstGeom>
            <a:noFill/>
          </p:spPr>
          <p:txBody>
            <a:bodyPr wrap="none" lIns="0" tIns="0" rIns="0" bIns="0" rtlCol="0">
              <a:spAutoFit/>
            </a:bodyPr>
            <a:lstStyle/>
            <a:p>
              <a:r>
                <a:rPr lang="en-GB" sz="1400" dirty="0" smtClean="0">
                  <a:solidFill>
                    <a:srgbClr val="000000"/>
                  </a:solidFill>
                </a:rPr>
                <a:t>0</a:t>
              </a:r>
            </a:p>
          </p:txBody>
        </p:sp>
        <p:sp>
          <p:nvSpPr>
            <p:cNvPr id="49" name="TextBox 48"/>
            <p:cNvSpPr txBox="1"/>
            <p:nvPr/>
          </p:nvSpPr>
          <p:spPr>
            <a:xfrm>
              <a:off x="2614646" y="2830083"/>
              <a:ext cx="182742" cy="215444"/>
            </a:xfrm>
            <a:prstGeom prst="rect">
              <a:avLst/>
            </a:prstGeom>
            <a:noFill/>
          </p:spPr>
          <p:txBody>
            <a:bodyPr wrap="none" lIns="0" tIns="0" rIns="0" bIns="0" rtlCol="0">
              <a:spAutoFit/>
            </a:bodyPr>
            <a:lstStyle/>
            <a:p>
              <a:r>
                <a:rPr lang="en-GB" sz="1400" dirty="0" smtClean="0">
                  <a:solidFill>
                    <a:srgbClr val="000000"/>
                  </a:solidFill>
                </a:rPr>
                <a:t>12</a:t>
              </a:r>
            </a:p>
          </p:txBody>
        </p:sp>
        <p:sp>
          <p:nvSpPr>
            <p:cNvPr id="50" name="TextBox 49"/>
            <p:cNvSpPr txBox="1"/>
            <p:nvPr/>
          </p:nvSpPr>
          <p:spPr>
            <a:xfrm>
              <a:off x="4350579" y="2845472"/>
              <a:ext cx="157094" cy="184666"/>
            </a:xfrm>
            <a:prstGeom prst="rect">
              <a:avLst/>
            </a:prstGeom>
            <a:noFill/>
          </p:spPr>
          <p:txBody>
            <a:bodyPr wrap="none" lIns="0" tIns="0" rIns="0" bIns="0" rtlCol="0">
              <a:spAutoFit/>
            </a:bodyPr>
            <a:lstStyle/>
            <a:p>
              <a:r>
                <a:rPr lang="en-GB" sz="1200" dirty="0" smtClean="0">
                  <a:solidFill>
                    <a:srgbClr val="000000"/>
                  </a:solidFill>
                </a:rPr>
                <a:t>24</a:t>
              </a:r>
            </a:p>
          </p:txBody>
        </p:sp>
        <p:sp>
          <p:nvSpPr>
            <p:cNvPr id="51" name="TextBox 50"/>
            <p:cNvSpPr txBox="1"/>
            <p:nvPr/>
          </p:nvSpPr>
          <p:spPr>
            <a:xfrm>
              <a:off x="4192813" y="2338930"/>
              <a:ext cx="472630" cy="215444"/>
            </a:xfrm>
            <a:prstGeom prst="rect">
              <a:avLst/>
            </a:prstGeom>
            <a:noFill/>
          </p:spPr>
          <p:txBody>
            <a:bodyPr wrap="none" lIns="0" tIns="0" rIns="0" bIns="0" rtlCol="0">
              <a:spAutoFit/>
            </a:bodyPr>
            <a:lstStyle/>
            <a:p>
              <a:pPr algn="ctr"/>
              <a:r>
                <a:rPr lang="en-GB" sz="1400" b="1" dirty="0" smtClean="0">
                  <a:solidFill>
                    <a:srgbClr val="000000"/>
                  </a:solidFill>
                </a:rPr>
                <a:t>SVR12</a:t>
              </a:r>
            </a:p>
          </p:txBody>
        </p:sp>
        <p:sp>
          <p:nvSpPr>
            <p:cNvPr id="52" name="TextBox 51"/>
            <p:cNvSpPr txBox="1"/>
            <p:nvPr/>
          </p:nvSpPr>
          <p:spPr>
            <a:xfrm>
              <a:off x="431526" y="2830083"/>
              <a:ext cx="414985" cy="215444"/>
            </a:xfrm>
            <a:prstGeom prst="rect">
              <a:avLst/>
            </a:prstGeom>
            <a:noFill/>
          </p:spPr>
          <p:txBody>
            <a:bodyPr wrap="none" lIns="0" tIns="0" rIns="0" bIns="0" rtlCol="0">
              <a:spAutoFit/>
            </a:bodyPr>
            <a:lstStyle/>
            <a:p>
              <a:r>
                <a:rPr lang="en-GB" sz="1400" dirty="0" smtClean="0">
                  <a:solidFill>
                    <a:srgbClr val="000000"/>
                  </a:solidFill>
                </a:rPr>
                <a:t>Week</a:t>
              </a:r>
            </a:p>
          </p:txBody>
        </p:sp>
      </p:grpSp>
      <p:graphicFrame>
        <p:nvGraphicFramePr>
          <p:cNvPr id="59" name="Chart 58"/>
          <p:cNvGraphicFramePr/>
          <p:nvPr>
            <p:extLst>
              <p:ext uri="{D42A27DB-BD31-4B8C-83A1-F6EECF244321}">
                <p14:modId xmlns:p14="http://schemas.microsoft.com/office/powerpoint/2010/main" val="3929932781"/>
              </p:ext>
            </p:extLst>
          </p:nvPr>
        </p:nvGraphicFramePr>
        <p:xfrm>
          <a:off x="3234265" y="4433453"/>
          <a:ext cx="5814485" cy="2266115"/>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p:cNvSpPr txBox="1"/>
          <p:nvPr/>
        </p:nvSpPr>
        <p:spPr>
          <a:xfrm>
            <a:off x="4863443" y="5264027"/>
            <a:ext cx="595282" cy="338554"/>
          </a:xfrm>
          <a:prstGeom prst="rect">
            <a:avLst/>
          </a:prstGeom>
          <a:solidFill>
            <a:srgbClr val="C00000"/>
          </a:solidFill>
        </p:spPr>
        <p:txBody>
          <a:bodyPr wrap="none" lIns="36000" tIns="0" rIns="36000" bIns="0" rtlCol="0">
            <a:spAutoFit/>
          </a:bodyPr>
          <a:lstStyle/>
          <a:p>
            <a:pPr algn="ctr"/>
            <a:r>
              <a:rPr lang="en-GB" sz="1100" dirty="0" smtClean="0">
                <a:solidFill>
                  <a:srgbClr val="FFFFFF"/>
                </a:solidFill>
              </a:rPr>
              <a:t>2 relapse</a:t>
            </a:r>
          </a:p>
          <a:p>
            <a:pPr algn="ctr"/>
            <a:r>
              <a:rPr lang="en-GB" sz="1100" dirty="0" smtClean="0">
                <a:solidFill>
                  <a:srgbClr val="FFFFFF"/>
                </a:solidFill>
              </a:rPr>
              <a:t>1 LTFU</a:t>
            </a:r>
          </a:p>
        </p:txBody>
      </p:sp>
      <p:cxnSp>
        <p:nvCxnSpPr>
          <p:cNvPr id="61" name="Straight Connector 60"/>
          <p:cNvCxnSpPr/>
          <p:nvPr/>
        </p:nvCxnSpPr>
        <p:spPr>
          <a:xfrm>
            <a:off x="5159360" y="5565478"/>
            <a:ext cx="0" cy="3873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56703" y="5401244"/>
            <a:ext cx="459027" cy="169277"/>
          </a:xfrm>
          <a:prstGeom prst="rect">
            <a:avLst/>
          </a:prstGeom>
          <a:solidFill>
            <a:srgbClr val="C00000"/>
          </a:solidFill>
        </p:spPr>
        <p:txBody>
          <a:bodyPr wrap="none" lIns="36000" tIns="0" rIns="36000" bIns="0" rtlCol="0" anchor="ctr">
            <a:spAutoFit/>
          </a:bodyPr>
          <a:lstStyle/>
          <a:p>
            <a:pPr algn="ctr"/>
            <a:r>
              <a:rPr lang="en-GB" sz="1100" dirty="0" smtClean="0">
                <a:solidFill>
                  <a:srgbClr val="FFFFFF"/>
                </a:solidFill>
              </a:rPr>
              <a:t>1 LTFU</a:t>
            </a:r>
          </a:p>
        </p:txBody>
      </p:sp>
      <p:cxnSp>
        <p:nvCxnSpPr>
          <p:cNvPr id="63" name="Straight Connector 62"/>
          <p:cNvCxnSpPr/>
          <p:nvPr/>
        </p:nvCxnSpPr>
        <p:spPr>
          <a:xfrm>
            <a:off x="5973088" y="5565478"/>
            <a:ext cx="0" cy="3873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25096" y="5565478"/>
            <a:ext cx="0" cy="3873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268611" y="5264027"/>
            <a:ext cx="725126" cy="338554"/>
          </a:xfrm>
          <a:prstGeom prst="rect">
            <a:avLst/>
          </a:prstGeom>
          <a:solidFill>
            <a:srgbClr val="C00000"/>
          </a:solidFill>
        </p:spPr>
        <p:txBody>
          <a:bodyPr wrap="none" lIns="36000" tIns="0" rIns="36000" bIns="0" rtlCol="0" anchor="b">
            <a:spAutoFit/>
          </a:bodyPr>
          <a:lstStyle/>
          <a:p>
            <a:pPr algn="ctr"/>
            <a:r>
              <a:rPr lang="en-GB" sz="1100" dirty="0" smtClean="0">
                <a:solidFill>
                  <a:srgbClr val="FFFFFF"/>
                </a:solidFill>
              </a:rPr>
              <a:t>1 withdrew</a:t>
            </a:r>
            <a:br>
              <a:rPr lang="en-GB" sz="1100" dirty="0" smtClean="0">
                <a:solidFill>
                  <a:srgbClr val="FFFFFF"/>
                </a:solidFill>
              </a:rPr>
            </a:br>
            <a:r>
              <a:rPr lang="en-GB" sz="1100" dirty="0" smtClean="0">
                <a:solidFill>
                  <a:srgbClr val="FFFFFF"/>
                </a:solidFill>
              </a:rPr>
              <a:t>consent</a:t>
            </a:r>
          </a:p>
        </p:txBody>
      </p:sp>
      <p:sp>
        <p:nvSpPr>
          <p:cNvPr id="66" name="TextBox 65"/>
          <p:cNvSpPr txBox="1"/>
          <p:nvPr/>
        </p:nvSpPr>
        <p:spPr>
          <a:xfrm rot="16200000">
            <a:off x="2810567" y="5483644"/>
            <a:ext cx="1025922" cy="246221"/>
          </a:xfrm>
          <a:prstGeom prst="rect">
            <a:avLst/>
          </a:prstGeom>
          <a:noFill/>
        </p:spPr>
        <p:txBody>
          <a:bodyPr wrap="none" lIns="0" tIns="0" rIns="0" bIns="0" rtlCol="0">
            <a:spAutoFit/>
          </a:bodyPr>
          <a:lstStyle/>
          <a:p>
            <a:pPr algn="ctr"/>
            <a:r>
              <a:rPr lang="en-GB" sz="1600" b="1" dirty="0" smtClean="0">
                <a:solidFill>
                  <a:srgbClr val="000000"/>
                </a:solidFill>
              </a:rPr>
              <a:t>SVR12 (%)</a:t>
            </a:r>
          </a:p>
        </p:txBody>
      </p:sp>
      <p:sp>
        <p:nvSpPr>
          <p:cNvPr id="67" name="TextBox 1"/>
          <p:cNvSpPr txBox="1"/>
          <p:nvPr/>
        </p:nvSpPr>
        <p:spPr>
          <a:xfrm>
            <a:off x="4180463" y="6051312"/>
            <a:ext cx="298159"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99</a:t>
            </a:r>
            <a:r>
              <a:rPr lang="en-GB" sz="1400" b="1" dirty="0" smtClean="0"/>
              <a:t/>
            </a:r>
            <a:br>
              <a:rPr lang="en-GB" sz="1400" b="1" dirty="0" smtClean="0"/>
            </a:br>
            <a:r>
              <a:rPr lang="en-GB" sz="1400" b="1" dirty="0" smtClean="0"/>
              <a:t>104</a:t>
            </a:r>
          </a:p>
        </p:txBody>
      </p:sp>
      <p:sp>
        <p:nvSpPr>
          <p:cNvPr id="68" name="TextBox 2"/>
          <p:cNvSpPr txBox="1"/>
          <p:nvPr/>
        </p:nvSpPr>
        <p:spPr>
          <a:xfrm>
            <a:off x="5059974" y="6051312"/>
            <a:ext cx="198772"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62</a:t>
            </a:r>
            <a:r>
              <a:rPr lang="en-GB" sz="1400" b="1" dirty="0" smtClean="0"/>
              <a:t/>
            </a:r>
            <a:br>
              <a:rPr lang="en-GB" sz="1400" b="1" dirty="0" smtClean="0"/>
            </a:br>
            <a:r>
              <a:rPr lang="en-GB" sz="1400" b="1" dirty="0" smtClean="0"/>
              <a:t>65</a:t>
            </a:r>
          </a:p>
        </p:txBody>
      </p:sp>
      <p:sp>
        <p:nvSpPr>
          <p:cNvPr id="69" name="TextBox 3"/>
          <p:cNvSpPr txBox="1"/>
          <p:nvPr/>
        </p:nvSpPr>
        <p:spPr>
          <a:xfrm>
            <a:off x="5873702" y="6051312"/>
            <a:ext cx="198772"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11</a:t>
            </a:r>
            <a:r>
              <a:rPr lang="en-GB" sz="1400" b="1" dirty="0" smtClean="0"/>
              <a:t/>
            </a:r>
            <a:br>
              <a:rPr lang="en-GB" sz="1400" b="1" dirty="0" smtClean="0"/>
            </a:br>
            <a:r>
              <a:rPr lang="en-GB" sz="1400" b="1" dirty="0" smtClean="0"/>
              <a:t>12</a:t>
            </a:r>
          </a:p>
        </p:txBody>
      </p:sp>
      <p:sp>
        <p:nvSpPr>
          <p:cNvPr id="70" name="TextBox 4"/>
          <p:cNvSpPr txBox="1"/>
          <p:nvPr/>
        </p:nvSpPr>
        <p:spPr>
          <a:xfrm>
            <a:off x="6718160" y="6051312"/>
            <a:ext cx="188899"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11</a:t>
            </a:r>
            <a:r>
              <a:rPr lang="en-GB" sz="1400" b="1" dirty="0" smtClean="0"/>
              <a:t/>
            </a:r>
            <a:br>
              <a:rPr lang="en-GB" sz="1400" b="1" dirty="0" smtClean="0"/>
            </a:br>
            <a:r>
              <a:rPr lang="en-GB" sz="1400" b="1" dirty="0" smtClean="0"/>
              <a:t>11</a:t>
            </a:r>
          </a:p>
        </p:txBody>
      </p:sp>
      <p:sp>
        <p:nvSpPr>
          <p:cNvPr id="71" name="TextBox 5"/>
          <p:cNvSpPr txBox="1"/>
          <p:nvPr/>
        </p:nvSpPr>
        <p:spPr>
          <a:xfrm>
            <a:off x="7525710" y="6051312"/>
            <a:ext cx="198772"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11</a:t>
            </a:r>
            <a:r>
              <a:rPr lang="en-GB" sz="1400" b="1" dirty="0" smtClean="0"/>
              <a:t/>
            </a:r>
            <a:br>
              <a:rPr lang="en-GB" sz="1400" b="1" dirty="0" smtClean="0"/>
            </a:br>
            <a:r>
              <a:rPr lang="en-GB" sz="1400" b="1" dirty="0" smtClean="0"/>
              <a:t>12</a:t>
            </a:r>
          </a:p>
        </p:txBody>
      </p:sp>
      <p:sp>
        <p:nvSpPr>
          <p:cNvPr id="72" name="TextBox 6"/>
          <p:cNvSpPr txBox="1"/>
          <p:nvPr/>
        </p:nvSpPr>
        <p:spPr>
          <a:xfrm>
            <a:off x="8429152" y="6051312"/>
            <a:ext cx="99386" cy="344710"/>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GB" sz="1400" b="1" u="sng" dirty="0" smtClean="0"/>
              <a:t>4</a:t>
            </a:r>
            <a:r>
              <a:rPr lang="en-GB" sz="1400" b="1" dirty="0" smtClean="0"/>
              <a:t/>
            </a:r>
            <a:br>
              <a:rPr lang="en-GB" sz="1400" b="1" dirty="0" smtClean="0"/>
            </a:br>
            <a:r>
              <a:rPr lang="en-GB" sz="1400" b="1" dirty="0" smtClean="0"/>
              <a:t>4</a:t>
            </a:r>
          </a:p>
        </p:txBody>
      </p:sp>
      <p:sp>
        <p:nvSpPr>
          <p:cNvPr id="73" name="Rectangle 72"/>
          <p:cNvSpPr/>
          <p:nvPr/>
        </p:nvSpPr>
        <p:spPr>
          <a:xfrm>
            <a:off x="4979360" y="5971309"/>
            <a:ext cx="360000" cy="4410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a:solidFill>
                <a:schemeClr val="tx1"/>
              </a:solidFill>
            </a:endParaRPr>
          </a:p>
        </p:txBody>
      </p:sp>
      <p:sp>
        <p:nvSpPr>
          <p:cNvPr id="74" name="Rectangle 73"/>
          <p:cNvSpPr/>
          <p:nvPr/>
        </p:nvSpPr>
        <p:spPr>
          <a:xfrm>
            <a:off x="5793088" y="5971309"/>
            <a:ext cx="360000" cy="4410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a:solidFill>
                <a:schemeClr val="tx1"/>
              </a:solidFill>
            </a:endParaRPr>
          </a:p>
        </p:txBody>
      </p:sp>
      <p:sp>
        <p:nvSpPr>
          <p:cNvPr id="75" name="Rectangle 74"/>
          <p:cNvSpPr/>
          <p:nvPr/>
        </p:nvSpPr>
        <p:spPr>
          <a:xfrm>
            <a:off x="7445096" y="5971309"/>
            <a:ext cx="360000" cy="4410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a:solidFill>
                <a:schemeClr val="tx1"/>
              </a:solidFill>
            </a:endParaRPr>
          </a:p>
        </p:txBody>
      </p:sp>
      <p:sp>
        <p:nvSpPr>
          <p:cNvPr id="11" name="Slide Number Placeholder 10"/>
          <p:cNvSpPr>
            <a:spLocks noGrp="1"/>
          </p:cNvSpPr>
          <p:nvPr>
            <p:ph type="sldNum" sz="quarter" idx="12"/>
          </p:nvPr>
        </p:nvSpPr>
        <p:spPr/>
        <p:txBody>
          <a:bodyPr/>
          <a:lstStyle/>
          <a:p>
            <a:fld id="{CE80A222-27A2-499A-9E2A-14884A5A6E9E}" type="slidenum">
              <a:rPr lang="en-US" smtClean="0"/>
              <a:t>14</a:t>
            </a:fld>
            <a:endParaRPr lang="en-US" dirty="0"/>
          </a:p>
        </p:txBody>
      </p:sp>
    </p:spTree>
    <p:extLst>
      <p:ext uri="{BB962C8B-B14F-4D97-AF65-F5344CB8AC3E}">
        <p14:creationId xmlns:p14="http://schemas.microsoft.com/office/powerpoint/2010/main" val="148783097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7" name="Straight Connector 196"/>
          <p:cNvCxnSpPr>
            <a:stCxn id="84" idx="0"/>
          </p:cNvCxnSpPr>
          <p:nvPr/>
        </p:nvCxnSpPr>
        <p:spPr>
          <a:xfrm>
            <a:off x="8324255" y="3193658"/>
            <a:ext cx="1" cy="68819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86" idx="4"/>
          </p:cNvCxnSpPr>
          <p:nvPr/>
        </p:nvCxnSpPr>
        <p:spPr>
          <a:xfrm flipH="1">
            <a:off x="8324255" y="3090540"/>
            <a:ext cx="595" cy="545551"/>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6635526" y="3794403"/>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6635526" y="3692803"/>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sp>
        <p:nvSpPr>
          <p:cNvPr id="180" name="Title 1"/>
          <p:cNvSpPr>
            <a:spLocks noGrp="1"/>
          </p:cNvSpPr>
          <p:nvPr>
            <p:ph type="title"/>
          </p:nvPr>
        </p:nvSpPr>
        <p:spPr/>
        <p:txBody>
          <a:bodyPr/>
          <a:lstStyle/>
          <a:p>
            <a:r>
              <a:rPr lang="en-GB" dirty="0" smtClean="0"/>
              <a:t>ASTRAL-5: </a:t>
            </a:r>
            <a:r>
              <a:rPr lang="en-GB" dirty="0" err="1" smtClean="0"/>
              <a:t>SOF</a:t>
            </a:r>
            <a:r>
              <a:rPr lang="en-GB" dirty="0" smtClean="0"/>
              <a:t>/</a:t>
            </a:r>
            <a:r>
              <a:rPr lang="en-GB" dirty="0" err="1" smtClean="0"/>
              <a:t>VEL</a:t>
            </a:r>
            <a:r>
              <a:rPr lang="en-GB" dirty="0" smtClean="0"/>
              <a:t> </a:t>
            </a:r>
            <a:r>
              <a:rPr lang="en-GB" dirty="0" err="1" smtClean="0"/>
              <a:t>FDC</a:t>
            </a:r>
            <a:r>
              <a:rPr lang="en-GB" dirty="0" smtClean="0"/>
              <a:t> for 12 weeks in patients </a:t>
            </a:r>
            <a:r>
              <a:rPr lang="en-GB" dirty="0" err="1" smtClean="0"/>
              <a:t>coinfected</a:t>
            </a:r>
            <a:r>
              <a:rPr lang="en-GB" dirty="0" smtClean="0"/>
              <a:t> with HCV and HIV-1</a:t>
            </a:r>
            <a:endParaRPr lang="en-GB" dirty="0"/>
          </a:p>
        </p:txBody>
      </p:sp>
      <p:sp>
        <p:nvSpPr>
          <p:cNvPr id="4" name="Text Placeholder 3"/>
          <p:cNvSpPr>
            <a:spLocks noGrp="1"/>
          </p:cNvSpPr>
          <p:nvPr>
            <p:ph type="body" sz="quarter" idx="10"/>
          </p:nvPr>
        </p:nvSpPr>
        <p:spPr/>
        <p:txBody>
          <a:bodyPr/>
          <a:lstStyle/>
          <a:p>
            <a:r>
              <a:rPr lang="en-GB" smtClean="0"/>
              <a:t>Wyles D, et al. EASL 2016, Barcelona. #PS0104</a:t>
            </a:r>
            <a:endParaRPr lang="en-GB" dirty="0"/>
          </a:p>
        </p:txBody>
      </p:sp>
      <p:sp>
        <p:nvSpPr>
          <p:cNvPr id="3" name="Content Placeholder 2"/>
          <p:cNvSpPr>
            <a:spLocks noGrp="1"/>
          </p:cNvSpPr>
          <p:nvPr>
            <p:ph idx="4294967295"/>
          </p:nvPr>
        </p:nvSpPr>
        <p:spPr>
          <a:xfrm>
            <a:off x="374650" y="1196975"/>
            <a:ext cx="8769350" cy="514667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GB" dirty="0"/>
          </a:p>
        </p:txBody>
      </p:sp>
      <p:sp>
        <p:nvSpPr>
          <p:cNvPr id="5" name="Text Placeholder 4"/>
          <p:cNvSpPr>
            <a:spLocks noGrp="1"/>
          </p:cNvSpPr>
          <p:nvPr>
            <p:ph type="body" sz="quarter" idx="4294967295"/>
          </p:nvPr>
        </p:nvSpPr>
        <p:spPr>
          <a:xfrm>
            <a:off x="276225" y="5540376"/>
            <a:ext cx="7496175" cy="889000"/>
          </a:xfrm>
          <a:solidFill>
            <a:schemeClr val="accent5">
              <a:lumMod val="20000"/>
              <a:lumOff val="80000"/>
            </a:schemeClr>
          </a:solidFill>
        </p:spPr>
        <p:txBody>
          <a:bodyPr>
            <a:noAutofit/>
          </a:bodyPr>
          <a:lstStyle/>
          <a:p>
            <a:pPr marL="228600" indent="-228600"/>
            <a:r>
              <a:rPr lang="en-US" sz="1600" dirty="0" smtClean="0"/>
              <a:t>SOF/VEL x12 weeks was highly effective in patients with HIV/HCV G1/2/3/4</a:t>
            </a:r>
          </a:p>
          <a:p>
            <a:pPr lvl="1"/>
            <a:r>
              <a:rPr lang="en-US" sz="1400" dirty="0" smtClean="0"/>
              <a:t>Similar to HCV </a:t>
            </a:r>
            <a:r>
              <a:rPr lang="en-US" sz="1400" dirty="0" err="1" smtClean="0"/>
              <a:t>monoinfected</a:t>
            </a:r>
            <a:r>
              <a:rPr lang="en-US" sz="1400" dirty="0" smtClean="0"/>
              <a:t> studies</a:t>
            </a:r>
          </a:p>
          <a:p>
            <a:pPr marL="228600" indent="-228600"/>
            <a:r>
              <a:rPr lang="en-US" sz="1600" dirty="0" smtClean="0"/>
              <a:t>Safely combine with most ART regimens, except </a:t>
            </a:r>
            <a:r>
              <a:rPr lang="en-US" sz="1600" dirty="0" err="1" smtClean="0"/>
              <a:t>efavirenz</a:t>
            </a:r>
            <a:endParaRPr lang="en-US" sz="1600" dirty="0" smtClean="0"/>
          </a:p>
          <a:p>
            <a:endParaRPr lang="en-GB" sz="1600" dirty="0"/>
          </a:p>
        </p:txBody>
      </p:sp>
      <p:sp>
        <p:nvSpPr>
          <p:cNvPr id="15" name="TextBox 14"/>
          <p:cNvSpPr txBox="1"/>
          <p:nvPr/>
        </p:nvSpPr>
        <p:spPr>
          <a:xfrm>
            <a:off x="3766613" y="1494882"/>
            <a:ext cx="1572674" cy="369332"/>
          </a:xfrm>
          <a:prstGeom prst="rect">
            <a:avLst/>
          </a:prstGeom>
          <a:noFill/>
        </p:spPr>
        <p:txBody>
          <a:bodyPr wrap="none" rtlCol="0">
            <a:spAutoFit/>
          </a:bodyPr>
          <a:lstStyle/>
          <a:p>
            <a:pPr algn="ctr"/>
            <a:r>
              <a:rPr lang="en-US" b="1" dirty="0" smtClean="0">
                <a:solidFill>
                  <a:srgbClr val="000000"/>
                </a:solidFill>
              </a:rPr>
              <a:t>Renal function</a:t>
            </a:r>
            <a:endParaRPr lang="en-US" b="1" dirty="0">
              <a:solidFill>
                <a:srgbClr val="000000"/>
              </a:solidFill>
            </a:endParaRPr>
          </a:p>
        </p:txBody>
      </p:sp>
      <p:cxnSp>
        <p:nvCxnSpPr>
          <p:cNvPr id="7" name="Straight Connector 6"/>
          <p:cNvCxnSpPr/>
          <p:nvPr/>
        </p:nvCxnSpPr>
        <p:spPr>
          <a:xfrm>
            <a:off x="1743149" y="2159089"/>
            <a:ext cx="0" cy="215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32477" y="4320531"/>
            <a:ext cx="6595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87404" y="4320531"/>
            <a:ext cx="5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92444" y="4397321"/>
            <a:ext cx="307777" cy="276999"/>
          </a:xfrm>
          <a:prstGeom prst="rect">
            <a:avLst/>
          </a:prstGeom>
          <a:noFill/>
        </p:spPr>
        <p:txBody>
          <a:bodyPr wrap="none" lIns="0" tIns="0" rIns="0" bIns="0" rtlCol="0">
            <a:spAutoFit/>
          </a:bodyPr>
          <a:lstStyle/>
          <a:p>
            <a:pPr algn="ctr"/>
            <a:r>
              <a:rPr lang="en-GB" b="1" dirty="0" smtClean="0"/>
              <a:t>BL</a:t>
            </a:r>
          </a:p>
        </p:txBody>
      </p:sp>
      <p:cxnSp>
        <p:nvCxnSpPr>
          <p:cNvPr id="18" name="Straight Connector 17"/>
          <p:cNvCxnSpPr/>
          <p:nvPr/>
        </p:nvCxnSpPr>
        <p:spPr>
          <a:xfrm flipH="1">
            <a:off x="1687404" y="3775386"/>
            <a:ext cx="5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10988" y="3636886"/>
            <a:ext cx="227626" cy="246221"/>
          </a:xfrm>
          <a:prstGeom prst="rect">
            <a:avLst/>
          </a:prstGeom>
          <a:noFill/>
        </p:spPr>
        <p:txBody>
          <a:bodyPr wrap="none" lIns="0" tIns="0" rIns="0" bIns="0" rtlCol="0">
            <a:spAutoFit/>
          </a:bodyPr>
          <a:lstStyle/>
          <a:p>
            <a:pPr algn="r"/>
            <a:r>
              <a:rPr lang="en-GB" sz="1600" b="1" dirty="0"/>
              <a:t>8</a:t>
            </a:r>
            <a:r>
              <a:rPr lang="en-GB" sz="1600" b="1" dirty="0" smtClean="0"/>
              <a:t>0</a:t>
            </a:r>
          </a:p>
        </p:txBody>
      </p:sp>
      <p:cxnSp>
        <p:nvCxnSpPr>
          <p:cNvPr id="20" name="Straight Connector 19"/>
          <p:cNvCxnSpPr/>
          <p:nvPr/>
        </p:nvCxnSpPr>
        <p:spPr>
          <a:xfrm flipH="1">
            <a:off x="1687404" y="3243119"/>
            <a:ext cx="5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97175" y="3104619"/>
            <a:ext cx="341439" cy="246221"/>
          </a:xfrm>
          <a:prstGeom prst="rect">
            <a:avLst/>
          </a:prstGeom>
          <a:noFill/>
        </p:spPr>
        <p:txBody>
          <a:bodyPr wrap="none" lIns="0" tIns="0" rIns="0" bIns="0" rtlCol="0">
            <a:spAutoFit/>
          </a:bodyPr>
          <a:lstStyle/>
          <a:p>
            <a:pPr algn="r"/>
            <a:r>
              <a:rPr lang="en-GB" sz="1600" b="1" dirty="0" smtClean="0"/>
              <a:t>100</a:t>
            </a:r>
          </a:p>
        </p:txBody>
      </p:sp>
      <p:cxnSp>
        <p:nvCxnSpPr>
          <p:cNvPr id="22" name="Straight Connector 21"/>
          <p:cNvCxnSpPr/>
          <p:nvPr/>
        </p:nvCxnSpPr>
        <p:spPr>
          <a:xfrm flipH="1">
            <a:off x="1687404" y="2706440"/>
            <a:ext cx="5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7175" y="2567940"/>
            <a:ext cx="341439" cy="246221"/>
          </a:xfrm>
          <a:prstGeom prst="rect">
            <a:avLst/>
          </a:prstGeom>
          <a:noFill/>
        </p:spPr>
        <p:txBody>
          <a:bodyPr wrap="none" lIns="0" tIns="0" rIns="0" bIns="0" rtlCol="0">
            <a:spAutoFit/>
          </a:bodyPr>
          <a:lstStyle/>
          <a:p>
            <a:pPr algn="r"/>
            <a:r>
              <a:rPr lang="en-GB" sz="1600" b="1" dirty="0" smtClean="0"/>
              <a:t>120</a:t>
            </a:r>
          </a:p>
        </p:txBody>
      </p:sp>
      <p:cxnSp>
        <p:nvCxnSpPr>
          <p:cNvPr id="24" name="Straight Connector 23"/>
          <p:cNvCxnSpPr/>
          <p:nvPr/>
        </p:nvCxnSpPr>
        <p:spPr>
          <a:xfrm flipH="1">
            <a:off x="1687404" y="2165528"/>
            <a:ext cx="5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7175" y="2027028"/>
            <a:ext cx="341439" cy="246221"/>
          </a:xfrm>
          <a:prstGeom prst="rect">
            <a:avLst/>
          </a:prstGeom>
          <a:noFill/>
        </p:spPr>
        <p:txBody>
          <a:bodyPr wrap="none" lIns="0" tIns="0" rIns="0" bIns="0" rtlCol="0">
            <a:spAutoFit/>
          </a:bodyPr>
          <a:lstStyle/>
          <a:p>
            <a:pPr algn="r"/>
            <a:r>
              <a:rPr lang="en-GB" sz="1600" b="1" dirty="0" smtClean="0"/>
              <a:t>140</a:t>
            </a:r>
          </a:p>
        </p:txBody>
      </p:sp>
      <p:sp>
        <p:nvSpPr>
          <p:cNvPr id="27" name="TextBox 26"/>
          <p:cNvSpPr txBox="1"/>
          <p:nvPr/>
        </p:nvSpPr>
        <p:spPr>
          <a:xfrm rot="16200000">
            <a:off x="-280002" y="3002134"/>
            <a:ext cx="2386316" cy="553998"/>
          </a:xfrm>
          <a:prstGeom prst="rect">
            <a:avLst/>
          </a:prstGeom>
          <a:noFill/>
        </p:spPr>
        <p:txBody>
          <a:bodyPr wrap="square" lIns="0" tIns="0" rIns="0" bIns="0" rtlCol="0">
            <a:spAutoFit/>
          </a:bodyPr>
          <a:lstStyle/>
          <a:p>
            <a:pPr algn="ctr"/>
            <a:r>
              <a:rPr lang="en-GB" b="1" dirty="0" smtClean="0"/>
              <a:t>Mean creatinine </a:t>
            </a:r>
          </a:p>
          <a:p>
            <a:pPr algn="ctr"/>
            <a:r>
              <a:rPr lang="en-GB" b="1" dirty="0" smtClean="0"/>
              <a:t>clearance(mL/min)</a:t>
            </a:r>
          </a:p>
        </p:txBody>
      </p:sp>
      <p:cxnSp>
        <p:nvCxnSpPr>
          <p:cNvPr id="28" name="Straight Connector 27"/>
          <p:cNvCxnSpPr/>
          <p:nvPr/>
        </p:nvCxnSpPr>
        <p:spPr>
          <a:xfrm flipH="1">
            <a:off x="1743149"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92371" y="4397321"/>
            <a:ext cx="128241" cy="276999"/>
          </a:xfrm>
          <a:prstGeom prst="rect">
            <a:avLst/>
          </a:prstGeom>
          <a:noFill/>
        </p:spPr>
        <p:txBody>
          <a:bodyPr wrap="none" lIns="0" tIns="0" rIns="0" bIns="0" rtlCol="0">
            <a:spAutoFit/>
          </a:bodyPr>
          <a:lstStyle/>
          <a:p>
            <a:pPr algn="ctr"/>
            <a:r>
              <a:rPr lang="en-GB" b="1" dirty="0" smtClean="0"/>
              <a:t>1</a:t>
            </a:r>
          </a:p>
        </p:txBody>
      </p:sp>
      <p:cxnSp>
        <p:nvCxnSpPr>
          <p:cNvPr id="30" name="Straight Connector 29"/>
          <p:cNvCxnSpPr/>
          <p:nvPr/>
        </p:nvCxnSpPr>
        <p:spPr>
          <a:xfrm flipH="1">
            <a:off x="2156491"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96837" y="4397321"/>
            <a:ext cx="128241" cy="276999"/>
          </a:xfrm>
          <a:prstGeom prst="rect">
            <a:avLst/>
          </a:prstGeom>
          <a:noFill/>
        </p:spPr>
        <p:txBody>
          <a:bodyPr wrap="none" lIns="0" tIns="0" rIns="0" bIns="0" rtlCol="0">
            <a:spAutoFit/>
          </a:bodyPr>
          <a:lstStyle/>
          <a:p>
            <a:pPr algn="ctr"/>
            <a:r>
              <a:rPr lang="en-GB" b="1" dirty="0" smtClean="0"/>
              <a:t>2</a:t>
            </a:r>
          </a:p>
        </p:txBody>
      </p:sp>
      <p:cxnSp>
        <p:nvCxnSpPr>
          <p:cNvPr id="32" name="Straight Connector 31"/>
          <p:cNvCxnSpPr/>
          <p:nvPr/>
        </p:nvCxnSpPr>
        <p:spPr>
          <a:xfrm flipH="1">
            <a:off x="2560957"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21085" y="4397321"/>
            <a:ext cx="128241" cy="276999"/>
          </a:xfrm>
          <a:prstGeom prst="rect">
            <a:avLst/>
          </a:prstGeom>
          <a:noFill/>
        </p:spPr>
        <p:txBody>
          <a:bodyPr wrap="none" lIns="0" tIns="0" rIns="0" bIns="0" rtlCol="0">
            <a:spAutoFit/>
          </a:bodyPr>
          <a:lstStyle/>
          <a:p>
            <a:pPr algn="ctr"/>
            <a:r>
              <a:rPr lang="en-GB" b="1" dirty="0" smtClean="0"/>
              <a:t>4</a:t>
            </a:r>
          </a:p>
        </p:txBody>
      </p:sp>
      <p:cxnSp>
        <p:nvCxnSpPr>
          <p:cNvPr id="34" name="Straight Connector 33"/>
          <p:cNvCxnSpPr/>
          <p:nvPr/>
        </p:nvCxnSpPr>
        <p:spPr>
          <a:xfrm flipH="1">
            <a:off x="3385205"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134661" y="4397321"/>
            <a:ext cx="128241" cy="276999"/>
          </a:xfrm>
          <a:prstGeom prst="rect">
            <a:avLst/>
          </a:prstGeom>
          <a:noFill/>
        </p:spPr>
        <p:txBody>
          <a:bodyPr wrap="none" lIns="0" tIns="0" rIns="0" bIns="0" rtlCol="0">
            <a:spAutoFit/>
          </a:bodyPr>
          <a:lstStyle/>
          <a:p>
            <a:pPr algn="ctr"/>
            <a:r>
              <a:rPr lang="en-GB" b="1" dirty="0" smtClean="0"/>
              <a:t>6</a:t>
            </a:r>
          </a:p>
        </p:txBody>
      </p:sp>
      <p:cxnSp>
        <p:nvCxnSpPr>
          <p:cNvPr id="36" name="Straight Connector 35"/>
          <p:cNvCxnSpPr/>
          <p:nvPr/>
        </p:nvCxnSpPr>
        <p:spPr>
          <a:xfrm flipH="1">
            <a:off x="4198781"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63142" y="4397321"/>
            <a:ext cx="128241" cy="276999"/>
          </a:xfrm>
          <a:prstGeom prst="rect">
            <a:avLst/>
          </a:prstGeom>
          <a:noFill/>
        </p:spPr>
        <p:txBody>
          <a:bodyPr wrap="none" lIns="0" tIns="0" rIns="0" bIns="0" rtlCol="0">
            <a:spAutoFit/>
          </a:bodyPr>
          <a:lstStyle/>
          <a:p>
            <a:pPr algn="ctr"/>
            <a:r>
              <a:rPr lang="en-GB" b="1" dirty="0" smtClean="0"/>
              <a:t>8</a:t>
            </a:r>
          </a:p>
        </p:txBody>
      </p:sp>
      <p:cxnSp>
        <p:nvCxnSpPr>
          <p:cNvPr id="38" name="Straight Connector 37"/>
          <p:cNvCxnSpPr/>
          <p:nvPr/>
        </p:nvCxnSpPr>
        <p:spPr>
          <a:xfrm flipH="1">
            <a:off x="5027262"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27504" y="4397321"/>
            <a:ext cx="256480" cy="276999"/>
          </a:xfrm>
          <a:prstGeom prst="rect">
            <a:avLst/>
          </a:prstGeom>
          <a:noFill/>
        </p:spPr>
        <p:txBody>
          <a:bodyPr wrap="none" lIns="0" tIns="0" rIns="0" bIns="0" rtlCol="0">
            <a:spAutoFit/>
          </a:bodyPr>
          <a:lstStyle/>
          <a:p>
            <a:pPr algn="ctr"/>
            <a:r>
              <a:rPr lang="en-GB" b="1" dirty="0" smtClean="0"/>
              <a:t>10</a:t>
            </a:r>
          </a:p>
        </p:txBody>
      </p:sp>
      <p:cxnSp>
        <p:nvCxnSpPr>
          <p:cNvPr id="40" name="Straight Connector 39"/>
          <p:cNvCxnSpPr/>
          <p:nvPr/>
        </p:nvCxnSpPr>
        <p:spPr>
          <a:xfrm flipH="1">
            <a:off x="5855744"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543286" y="4397321"/>
            <a:ext cx="256480" cy="276999"/>
          </a:xfrm>
          <a:prstGeom prst="rect">
            <a:avLst/>
          </a:prstGeom>
          <a:noFill/>
        </p:spPr>
        <p:txBody>
          <a:bodyPr wrap="none" lIns="0" tIns="0" rIns="0" bIns="0" rtlCol="0">
            <a:spAutoFit/>
          </a:bodyPr>
          <a:lstStyle/>
          <a:p>
            <a:pPr algn="ctr"/>
            <a:r>
              <a:rPr lang="en-GB" b="1" dirty="0" smtClean="0"/>
              <a:t>12</a:t>
            </a:r>
          </a:p>
        </p:txBody>
      </p:sp>
      <p:cxnSp>
        <p:nvCxnSpPr>
          <p:cNvPr id="42" name="Straight Connector 41"/>
          <p:cNvCxnSpPr/>
          <p:nvPr/>
        </p:nvCxnSpPr>
        <p:spPr>
          <a:xfrm flipH="1">
            <a:off x="6671526"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81998" y="4397321"/>
            <a:ext cx="436018" cy="276999"/>
          </a:xfrm>
          <a:prstGeom prst="rect">
            <a:avLst/>
          </a:prstGeom>
          <a:noFill/>
        </p:spPr>
        <p:txBody>
          <a:bodyPr wrap="none" lIns="0" tIns="0" rIns="0" bIns="0" rtlCol="0">
            <a:spAutoFit/>
          </a:bodyPr>
          <a:lstStyle/>
          <a:p>
            <a:pPr algn="ctr"/>
            <a:r>
              <a:rPr lang="en-GB" b="1" dirty="0" smtClean="0"/>
              <a:t>FU4</a:t>
            </a:r>
          </a:p>
        </p:txBody>
      </p:sp>
      <p:cxnSp>
        <p:nvCxnSpPr>
          <p:cNvPr id="44" name="Straight Connector 43"/>
          <p:cNvCxnSpPr/>
          <p:nvPr/>
        </p:nvCxnSpPr>
        <p:spPr>
          <a:xfrm flipH="1">
            <a:off x="7500007"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42126" y="4397321"/>
            <a:ext cx="564258" cy="276999"/>
          </a:xfrm>
          <a:prstGeom prst="rect">
            <a:avLst/>
          </a:prstGeom>
          <a:noFill/>
        </p:spPr>
        <p:txBody>
          <a:bodyPr wrap="none" lIns="0" tIns="0" rIns="0" bIns="0" rtlCol="0">
            <a:spAutoFit/>
          </a:bodyPr>
          <a:lstStyle/>
          <a:p>
            <a:pPr algn="ctr"/>
            <a:r>
              <a:rPr lang="en-GB" b="1" dirty="0" smtClean="0"/>
              <a:t>FU12</a:t>
            </a:r>
          </a:p>
        </p:txBody>
      </p:sp>
      <p:cxnSp>
        <p:nvCxnSpPr>
          <p:cNvPr id="46" name="Straight Connector 45"/>
          <p:cNvCxnSpPr/>
          <p:nvPr/>
        </p:nvCxnSpPr>
        <p:spPr>
          <a:xfrm flipH="1">
            <a:off x="8324255" y="4322743"/>
            <a:ext cx="0" cy="5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59630" y="4030828"/>
            <a:ext cx="726802" cy="276999"/>
          </a:xfrm>
          <a:prstGeom prst="rect">
            <a:avLst/>
          </a:prstGeom>
          <a:noFill/>
        </p:spPr>
        <p:txBody>
          <a:bodyPr wrap="none" lIns="0" tIns="0" rIns="0" bIns="0" rtlCol="0">
            <a:spAutoFit/>
          </a:bodyPr>
          <a:lstStyle/>
          <a:p>
            <a:pPr algn="ctr"/>
            <a:r>
              <a:rPr lang="en-GB" b="1" dirty="0" smtClean="0"/>
              <a:t>Weeks</a:t>
            </a:r>
          </a:p>
        </p:txBody>
      </p:sp>
      <p:sp>
        <p:nvSpPr>
          <p:cNvPr id="48" name="TextBox 47"/>
          <p:cNvSpPr txBox="1"/>
          <p:nvPr/>
        </p:nvSpPr>
        <p:spPr>
          <a:xfrm>
            <a:off x="1410988" y="4177798"/>
            <a:ext cx="227626" cy="246221"/>
          </a:xfrm>
          <a:prstGeom prst="rect">
            <a:avLst/>
          </a:prstGeom>
          <a:noFill/>
        </p:spPr>
        <p:txBody>
          <a:bodyPr wrap="none" lIns="0" tIns="0" rIns="0" bIns="0" rtlCol="0">
            <a:spAutoFit/>
          </a:bodyPr>
          <a:lstStyle/>
          <a:p>
            <a:pPr algn="r"/>
            <a:r>
              <a:rPr lang="en-GB" sz="1600" b="1" dirty="0" smtClean="0"/>
              <a:t>60</a:t>
            </a:r>
          </a:p>
        </p:txBody>
      </p:sp>
      <p:graphicFrame>
        <p:nvGraphicFramePr>
          <p:cNvPr id="56" name="Table 55"/>
          <p:cNvGraphicFramePr>
            <a:graphicFrameLocks noGrp="1"/>
          </p:cNvGraphicFramePr>
          <p:nvPr>
            <p:extLst>
              <p:ext uri="{D42A27DB-BD31-4B8C-83A1-F6EECF244321}">
                <p14:modId xmlns:p14="http://schemas.microsoft.com/office/powerpoint/2010/main" val="375014785"/>
              </p:ext>
            </p:extLst>
          </p:nvPr>
        </p:nvGraphicFramePr>
        <p:xfrm>
          <a:off x="1335303"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103</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96</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80</a:t>
                      </a:r>
                      <a:endParaRPr lang="en-GB" sz="1400" dirty="0">
                        <a:solidFill>
                          <a:schemeClr val="bg1"/>
                        </a:solidFill>
                      </a:endParaRPr>
                    </a:p>
                  </a:txBody>
                  <a:tcPr marL="0" marR="0" marT="0" marB="0" anchor="ctr">
                    <a:solidFill>
                      <a:schemeClr val="accent5"/>
                    </a:solid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634924433"/>
              </p:ext>
            </p:extLst>
          </p:nvPr>
        </p:nvGraphicFramePr>
        <p:xfrm>
          <a:off x="2977359"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98</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85</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86</a:t>
                      </a:r>
                      <a:endParaRPr lang="en-GB" sz="1400" dirty="0">
                        <a:solidFill>
                          <a:schemeClr val="bg1"/>
                        </a:solidFill>
                      </a:endParaRPr>
                    </a:p>
                  </a:txBody>
                  <a:tcPr marL="0" marR="0" marT="0" marB="0" anchor="ctr">
                    <a:solidFill>
                      <a:schemeClr val="accent5"/>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027932382"/>
              </p:ext>
            </p:extLst>
          </p:nvPr>
        </p:nvGraphicFramePr>
        <p:xfrm>
          <a:off x="4619415"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97</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89</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81</a:t>
                      </a:r>
                      <a:endParaRPr lang="en-GB" sz="1400" dirty="0">
                        <a:solidFill>
                          <a:schemeClr val="bg1"/>
                        </a:solidFill>
                      </a:endParaRPr>
                    </a:p>
                  </a:txBody>
                  <a:tcPr marL="0" marR="0" marT="0" marB="0" anchor="ctr">
                    <a:solidFill>
                      <a:schemeClr val="accent5"/>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413121709"/>
              </p:ext>
            </p:extLst>
          </p:nvPr>
        </p:nvGraphicFramePr>
        <p:xfrm>
          <a:off x="6267913"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95</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92</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81</a:t>
                      </a:r>
                      <a:endParaRPr lang="en-GB" sz="1400" dirty="0">
                        <a:solidFill>
                          <a:schemeClr val="bg1"/>
                        </a:solidFill>
                      </a:endParaRPr>
                    </a:p>
                  </a:txBody>
                  <a:tcPr marL="0" marR="0" marT="0" marB="0" anchor="ctr">
                    <a:solidFill>
                      <a:schemeClr val="accent5"/>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4090242156"/>
              </p:ext>
            </p:extLst>
          </p:nvPr>
        </p:nvGraphicFramePr>
        <p:xfrm>
          <a:off x="7092161"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100</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92</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82</a:t>
                      </a:r>
                      <a:endParaRPr lang="en-GB" sz="1400" dirty="0">
                        <a:solidFill>
                          <a:schemeClr val="bg1"/>
                        </a:solidFill>
                      </a:endParaRPr>
                    </a:p>
                  </a:txBody>
                  <a:tcPr marL="0" marR="0" marT="0" marB="0" anchor="ctr">
                    <a:solidFill>
                      <a:schemeClr val="accent5"/>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2437430723"/>
              </p:ext>
            </p:extLst>
          </p:nvPr>
        </p:nvGraphicFramePr>
        <p:xfrm>
          <a:off x="7916409" y="4767718"/>
          <a:ext cx="807225" cy="648000"/>
        </p:xfrm>
        <a:graphic>
          <a:graphicData uri="http://schemas.openxmlformats.org/drawingml/2006/table">
            <a:tbl>
              <a:tblPr>
                <a:tableStyleId>{5C22544A-7EE6-4342-B048-85BDC9FD1C3A}</a:tableStyleId>
              </a:tblPr>
              <a:tblGrid>
                <a:gridCol w="807225"/>
              </a:tblGrid>
              <a:tr h="216000">
                <a:tc>
                  <a:txBody>
                    <a:bodyPr/>
                    <a:lstStyle/>
                    <a:p>
                      <a:pPr algn="ctr"/>
                      <a:r>
                        <a:rPr lang="en-GB" sz="1400" dirty="0" smtClean="0">
                          <a:solidFill>
                            <a:schemeClr val="bg1"/>
                          </a:solidFill>
                        </a:rPr>
                        <a:t>100</a:t>
                      </a:r>
                      <a:endParaRPr lang="en-GB" sz="1400" dirty="0">
                        <a:solidFill>
                          <a:schemeClr val="bg1"/>
                        </a:solidFill>
                      </a:endParaRPr>
                    </a:p>
                  </a:txBody>
                  <a:tcPr marL="0" marR="0" marT="0" marB="0" anchor="ctr">
                    <a:solidFill>
                      <a:srgbClr val="357D79"/>
                    </a:solidFill>
                  </a:tcPr>
                </a:tc>
              </a:tr>
              <a:tr h="216000">
                <a:tc>
                  <a:txBody>
                    <a:bodyPr/>
                    <a:lstStyle/>
                    <a:p>
                      <a:pPr algn="ctr"/>
                      <a:r>
                        <a:rPr lang="en-GB" sz="1400" dirty="0" smtClean="0">
                          <a:solidFill>
                            <a:schemeClr val="bg1"/>
                          </a:solidFill>
                        </a:rPr>
                        <a:t>93</a:t>
                      </a:r>
                      <a:endParaRPr lang="en-GB" sz="1400" dirty="0">
                        <a:solidFill>
                          <a:schemeClr val="bg1"/>
                        </a:solidFill>
                      </a:endParaRPr>
                    </a:p>
                  </a:txBody>
                  <a:tcPr marL="0" marR="0" marT="0" marB="0" anchor="ctr">
                    <a:solidFill>
                      <a:srgbClr val="82C93F"/>
                    </a:solidFill>
                  </a:tcPr>
                </a:tc>
              </a:tr>
              <a:tr h="216000">
                <a:tc>
                  <a:txBody>
                    <a:bodyPr/>
                    <a:lstStyle/>
                    <a:p>
                      <a:pPr algn="ctr"/>
                      <a:r>
                        <a:rPr lang="en-GB" sz="1400" dirty="0" smtClean="0">
                          <a:solidFill>
                            <a:schemeClr val="bg1"/>
                          </a:solidFill>
                        </a:rPr>
                        <a:t>87</a:t>
                      </a:r>
                      <a:endParaRPr lang="en-GB" sz="1400" dirty="0">
                        <a:solidFill>
                          <a:schemeClr val="bg1"/>
                        </a:solidFill>
                      </a:endParaRPr>
                    </a:p>
                  </a:txBody>
                  <a:tcPr marL="0" marR="0" marT="0" marB="0" anchor="ctr">
                    <a:solidFill>
                      <a:schemeClr val="accent5"/>
                    </a:solidFill>
                  </a:tcPr>
                </a:tc>
              </a:tr>
            </a:tbl>
          </a:graphicData>
        </a:graphic>
      </p:graphicFrame>
      <p:sp>
        <p:nvSpPr>
          <p:cNvPr id="62" name="TextBox 61"/>
          <p:cNvSpPr txBox="1"/>
          <p:nvPr/>
        </p:nvSpPr>
        <p:spPr>
          <a:xfrm>
            <a:off x="175776" y="4850870"/>
            <a:ext cx="1231900" cy="492443"/>
          </a:xfrm>
          <a:prstGeom prst="rect">
            <a:avLst/>
          </a:prstGeom>
          <a:noFill/>
        </p:spPr>
        <p:txBody>
          <a:bodyPr wrap="square" lIns="0" tIns="0" rIns="0" bIns="0" rtlCol="0">
            <a:spAutoFit/>
          </a:bodyPr>
          <a:lstStyle/>
          <a:p>
            <a:r>
              <a:rPr lang="en-GB" sz="1600" dirty="0" smtClean="0"/>
              <a:t>Median </a:t>
            </a:r>
            <a:r>
              <a:rPr lang="en-GB" sz="1600" dirty="0" err="1" smtClean="0"/>
              <a:t>CrCl</a:t>
            </a:r>
            <a:r>
              <a:rPr lang="en-GB" sz="1600" dirty="0" smtClean="0"/>
              <a:t> mL/min</a:t>
            </a:r>
          </a:p>
        </p:txBody>
      </p:sp>
      <p:cxnSp>
        <p:nvCxnSpPr>
          <p:cNvPr id="67" name="Straight Connector 66"/>
          <p:cNvCxnSpPr/>
          <p:nvPr/>
        </p:nvCxnSpPr>
        <p:spPr>
          <a:xfrm flipH="1">
            <a:off x="7022869" y="4265624"/>
            <a:ext cx="72000" cy="1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001698" y="4265624"/>
            <a:ext cx="72000" cy="108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056161" y="4265624"/>
            <a:ext cx="72000" cy="108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3331205" y="3574657"/>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Connector 106"/>
          <p:cNvCxnSpPr/>
          <p:nvPr/>
        </p:nvCxnSpPr>
        <p:spPr>
          <a:xfrm>
            <a:off x="1746332" y="2726405"/>
            <a:ext cx="0" cy="8712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710332" y="3595142"/>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710332" y="2728795"/>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156491" y="2450888"/>
            <a:ext cx="0" cy="1040807"/>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120491" y="3497422"/>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120491" y="2453278"/>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560957" y="2545869"/>
            <a:ext cx="0" cy="10260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524957" y="3575471"/>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524957" y="2548259"/>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385205" y="2586904"/>
            <a:ext cx="0" cy="10368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349205" y="3624972"/>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349205" y="2589294"/>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98781" y="2958624"/>
            <a:ext cx="0" cy="750203"/>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162781" y="3708827"/>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4162781" y="2961014"/>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027262" y="2736032"/>
            <a:ext cx="0" cy="900059"/>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991262" y="3638634"/>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91262" y="2738422"/>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855744" y="2706399"/>
            <a:ext cx="0" cy="8640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819744" y="3558205"/>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819744" y="2708789"/>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671526" y="3033916"/>
            <a:ext cx="0" cy="6660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635526" y="3699462"/>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6635526" y="3036306"/>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500007" y="2754205"/>
            <a:ext cx="0" cy="8280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7464007" y="3584849"/>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7464007" y="2756595"/>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8288255" y="3667367"/>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8288255" y="2813715"/>
            <a:ext cx="72000" cy="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500007" y="3118271"/>
            <a:ext cx="0" cy="8064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7464007" y="3927750"/>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7464007" y="3120661"/>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8288255" y="3091438"/>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635526" y="3716488"/>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855744" y="3133840"/>
            <a:ext cx="0" cy="9360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5819744" y="4074550"/>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5819744" y="3136230"/>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027262" y="3208034"/>
            <a:ext cx="0" cy="7740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4991262" y="3979415"/>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4991262" y="3210424"/>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156491" y="3231398"/>
            <a:ext cx="0" cy="8856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2120491" y="4117076"/>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2120491" y="3233788"/>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560957" y="3272309"/>
            <a:ext cx="0" cy="9288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524957" y="4200317"/>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2524957" y="3274699"/>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3385004" y="3559052"/>
            <a:ext cx="402" cy="523524"/>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3349205" y="4081784"/>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198781" y="3097795"/>
            <a:ext cx="0" cy="76320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4162781" y="3869166"/>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4162781" y="3100185"/>
            <a:ext cx="72000" cy="0"/>
          </a:xfrm>
          <a:prstGeom prst="line">
            <a:avLst/>
          </a:prstGeom>
          <a:ln>
            <a:solidFill>
              <a:srgbClr val="3BA0EC"/>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56491" y="3487324"/>
            <a:ext cx="0" cy="4320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2120491" y="3920032"/>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2120491" y="3489714"/>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60957" y="3568034"/>
            <a:ext cx="0" cy="1980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2524957" y="3763677"/>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524957" y="3570424"/>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385205" y="3469593"/>
            <a:ext cx="0" cy="5400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349205" y="4012369"/>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349205" y="3471983"/>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4198781" y="3457342"/>
            <a:ext cx="0" cy="5400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4162781" y="4000118"/>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4162781" y="3459732"/>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027262" y="3274235"/>
            <a:ext cx="0" cy="5400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4991262" y="3817011"/>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855744" y="3443060"/>
            <a:ext cx="0" cy="4752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5819744" y="3926574"/>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5819744" y="3445450"/>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671526" y="3279132"/>
            <a:ext cx="0" cy="6984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6635526" y="3978538"/>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6635526" y="3281522"/>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500007" y="3245942"/>
            <a:ext cx="0" cy="69840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7464007" y="3945348"/>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464007" y="3248332"/>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8288255" y="3881848"/>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04" idx="5"/>
          </p:cNvCxnSpPr>
          <p:nvPr/>
        </p:nvCxnSpPr>
        <p:spPr>
          <a:xfrm flipH="1">
            <a:off x="1741404" y="3396048"/>
            <a:ext cx="0" cy="728755"/>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1705404" y="4125511"/>
            <a:ext cx="72000" cy="0"/>
          </a:xfrm>
          <a:prstGeom prst="line">
            <a:avLst/>
          </a:prstGeom>
          <a:ln>
            <a:solidFill>
              <a:srgbClr val="82C93F"/>
            </a:solidFill>
          </a:ln>
        </p:spPr>
        <p:style>
          <a:lnRef idx="1">
            <a:schemeClr val="accent1"/>
          </a:lnRef>
          <a:fillRef idx="0">
            <a:schemeClr val="accent1"/>
          </a:fillRef>
          <a:effectRef idx="0">
            <a:schemeClr val="accent1"/>
          </a:effectRef>
          <a:fontRef idx="minor">
            <a:schemeClr val="tx1"/>
          </a:fontRef>
        </p:style>
      </p:cxnSp>
      <p:sp>
        <p:nvSpPr>
          <p:cNvPr id="212" name="Freeform 211"/>
          <p:cNvSpPr/>
          <p:nvPr/>
        </p:nvSpPr>
        <p:spPr>
          <a:xfrm>
            <a:off x="1734387" y="3142413"/>
            <a:ext cx="4933741" cy="216039"/>
          </a:xfrm>
          <a:custGeom>
            <a:avLst/>
            <a:gdLst>
              <a:gd name="connsiteX0" fmla="*/ 0 w 4933741"/>
              <a:gd name="connsiteY0" fmla="*/ 0 h 216039"/>
              <a:gd name="connsiteX1" fmla="*/ 427055 w 4933741"/>
              <a:gd name="connsiteY1" fmla="*/ 10048 h 216039"/>
              <a:gd name="connsiteX2" fmla="*/ 823965 w 4933741"/>
              <a:gd name="connsiteY2" fmla="*/ 15072 h 216039"/>
              <a:gd name="connsiteX3" fmla="*/ 1657978 w 4933741"/>
              <a:gd name="connsiteY3" fmla="*/ 145701 h 216039"/>
              <a:gd name="connsiteX4" fmla="*/ 2471895 w 4933741"/>
              <a:gd name="connsiteY4" fmla="*/ 190918 h 216039"/>
              <a:gd name="connsiteX5" fmla="*/ 3310932 w 4933741"/>
              <a:gd name="connsiteY5" fmla="*/ 190918 h 216039"/>
              <a:gd name="connsiteX6" fmla="*/ 4134897 w 4933741"/>
              <a:gd name="connsiteY6" fmla="*/ 150725 h 216039"/>
              <a:gd name="connsiteX7" fmla="*/ 4933741 w 4933741"/>
              <a:gd name="connsiteY7" fmla="*/ 216039 h 2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3741" h="216039">
                <a:moveTo>
                  <a:pt x="0" y="0"/>
                </a:moveTo>
                <a:lnTo>
                  <a:pt x="427055" y="10048"/>
                </a:lnTo>
                <a:lnTo>
                  <a:pt x="823965" y="15072"/>
                </a:lnTo>
                <a:lnTo>
                  <a:pt x="1657978" y="145701"/>
                </a:lnTo>
                <a:lnTo>
                  <a:pt x="2471895" y="190918"/>
                </a:lnTo>
                <a:lnTo>
                  <a:pt x="3310932" y="190918"/>
                </a:lnTo>
                <a:lnTo>
                  <a:pt x="4134897" y="150725"/>
                </a:lnTo>
                <a:lnTo>
                  <a:pt x="4933741" y="216039"/>
                </a:lnTo>
              </a:path>
            </a:pathLst>
          </a:custGeom>
          <a:noFill/>
          <a:ln w="19050">
            <a:solidFill>
              <a:srgbClr val="357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1734387" y="3363476"/>
            <a:ext cx="4953838" cy="266282"/>
          </a:xfrm>
          <a:custGeom>
            <a:avLst/>
            <a:gdLst>
              <a:gd name="connsiteX0" fmla="*/ 0 w 4953838"/>
              <a:gd name="connsiteY0" fmla="*/ 0 h 266282"/>
              <a:gd name="connsiteX1" fmla="*/ 411983 w 4953838"/>
              <a:gd name="connsiteY1" fmla="*/ 256233 h 266282"/>
              <a:gd name="connsiteX2" fmla="*/ 839038 w 4953838"/>
              <a:gd name="connsiteY2" fmla="*/ 266282 h 266282"/>
              <a:gd name="connsiteX3" fmla="*/ 1647930 w 4953838"/>
              <a:gd name="connsiteY3" fmla="*/ 266282 h 266282"/>
              <a:gd name="connsiteX4" fmla="*/ 2471895 w 4953838"/>
              <a:gd name="connsiteY4" fmla="*/ 100484 h 266282"/>
              <a:gd name="connsiteX5" fmla="*/ 3285811 w 4953838"/>
              <a:gd name="connsiteY5" fmla="*/ 165798 h 266282"/>
              <a:gd name="connsiteX6" fmla="*/ 4129873 w 4953838"/>
              <a:gd name="connsiteY6" fmla="*/ 185895 h 266282"/>
              <a:gd name="connsiteX7" fmla="*/ 4953838 w 4953838"/>
              <a:gd name="connsiteY7" fmla="*/ 90436 h 2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3838" h="266282">
                <a:moveTo>
                  <a:pt x="0" y="0"/>
                </a:moveTo>
                <a:lnTo>
                  <a:pt x="411983" y="256233"/>
                </a:lnTo>
                <a:lnTo>
                  <a:pt x="839038" y="266282"/>
                </a:lnTo>
                <a:lnTo>
                  <a:pt x="1647930" y="266282"/>
                </a:lnTo>
                <a:lnTo>
                  <a:pt x="2471895" y="100484"/>
                </a:lnTo>
                <a:lnTo>
                  <a:pt x="3285811" y="165798"/>
                </a:lnTo>
                <a:lnTo>
                  <a:pt x="4129873" y="185895"/>
                </a:lnTo>
                <a:lnTo>
                  <a:pt x="4953838" y="90436"/>
                </a:lnTo>
              </a:path>
            </a:pathLst>
          </a:custGeom>
          <a:noFill/>
          <a:ln w="19050">
            <a:solidFill>
              <a:srgbClr val="82C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1734387" y="3619709"/>
            <a:ext cx="4953838" cy="195943"/>
          </a:xfrm>
          <a:custGeom>
            <a:avLst/>
            <a:gdLst>
              <a:gd name="connsiteX0" fmla="*/ 0 w 4953838"/>
              <a:gd name="connsiteY0" fmla="*/ 170822 h 195943"/>
              <a:gd name="connsiteX1" fmla="*/ 427055 w 4953838"/>
              <a:gd name="connsiteY1" fmla="*/ 125605 h 195943"/>
              <a:gd name="connsiteX2" fmla="*/ 834014 w 4953838"/>
              <a:gd name="connsiteY2" fmla="*/ 80387 h 195943"/>
              <a:gd name="connsiteX3" fmla="*/ 1657978 w 4953838"/>
              <a:gd name="connsiteY3" fmla="*/ 0 h 195943"/>
              <a:gd name="connsiteX4" fmla="*/ 2466871 w 4953838"/>
              <a:gd name="connsiteY4" fmla="*/ 195943 h 195943"/>
              <a:gd name="connsiteX5" fmla="*/ 3295860 w 4953838"/>
              <a:gd name="connsiteY5" fmla="*/ 120581 h 195943"/>
              <a:gd name="connsiteX6" fmla="*/ 4124849 w 4953838"/>
              <a:gd name="connsiteY6" fmla="*/ 90436 h 195943"/>
              <a:gd name="connsiteX7" fmla="*/ 4953838 w 4953838"/>
              <a:gd name="connsiteY7" fmla="*/ 115556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3838" h="195943">
                <a:moveTo>
                  <a:pt x="0" y="170822"/>
                </a:moveTo>
                <a:lnTo>
                  <a:pt x="427055" y="125605"/>
                </a:lnTo>
                <a:lnTo>
                  <a:pt x="834014" y="80387"/>
                </a:lnTo>
                <a:lnTo>
                  <a:pt x="1657978" y="0"/>
                </a:lnTo>
                <a:lnTo>
                  <a:pt x="2466871" y="195943"/>
                </a:lnTo>
                <a:lnTo>
                  <a:pt x="3295860" y="120581"/>
                </a:lnTo>
                <a:lnTo>
                  <a:pt x="4124849" y="90436"/>
                </a:lnTo>
                <a:lnTo>
                  <a:pt x="4953838" y="115556"/>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6673152" y="3227824"/>
            <a:ext cx="1652954" cy="140677"/>
          </a:xfrm>
          <a:custGeom>
            <a:avLst/>
            <a:gdLst>
              <a:gd name="connsiteX0" fmla="*/ 0 w 1652954"/>
              <a:gd name="connsiteY0" fmla="*/ 140677 h 140677"/>
              <a:gd name="connsiteX1" fmla="*/ 823965 w 1652954"/>
              <a:gd name="connsiteY1" fmla="*/ 0 h 140677"/>
              <a:gd name="connsiteX2" fmla="*/ 1652954 w 1652954"/>
              <a:gd name="connsiteY2" fmla="*/ 30145 h 140677"/>
            </a:gdLst>
            <a:ahLst/>
            <a:cxnLst>
              <a:cxn ang="0">
                <a:pos x="connsiteX0" y="connsiteY0"/>
              </a:cxn>
              <a:cxn ang="0">
                <a:pos x="connsiteX1" y="connsiteY1"/>
              </a:cxn>
              <a:cxn ang="0">
                <a:pos x="connsiteX2" y="connsiteY2"/>
              </a:cxn>
            </a:cxnLst>
            <a:rect l="l" t="t" r="r" b="b"/>
            <a:pathLst>
              <a:path w="1652954" h="140677">
                <a:moveTo>
                  <a:pt x="0" y="140677"/>
                </a:moveTo>
                <a:lnTo>
                  <a:pt x="823965" y="0"/>
                </a:lnTo>
                <a:lnTo>
                  <a:pt x="1652954" y="30145"/>
                </a:lnTo>
              </a:path>
            </a:pathLst>
          </a:custGeom>
          <a:noFill/>
          <a:ln w="19050">
            <a:solidFill>
              <a:srgbClr val="357D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216"/>
          <p:cNvSpPr/>
          <p:nvPr/>
        </p:nvSpPr>
        <p:spPr>
          <a:xfrm>
            <a:off x="6668128" y="3418742"/>
            <a:ext cx="1663002" cy="40194"/>
          </a:xfrm>
          <a:custGeom>
            <a:avLst/>
            <a:gdLst>
              <a:gd name="connsiteX0" fmla="*/ 0 w 1663002"/>
              <a:gd name="connsiteY0" fmla="*/ 40194 h 40194"/>
              <a:gd name="connsiteX1" fmla="*/ 849086 w 1663002"/>
              <a:gd name="connsiteY1" fmla="*/ 40194 h 40194"/>
              <a:gd name="connsiteX2" fmla="*/ 1663002 w 1663002"/>
              <a:gd name="connsiteY2" fmla="*/ 0 h 40194"/>
            </a:gdLst>
            <a:ahLst/>
            <a:cxnLst>
              <a:cxn ang="0">
                <a:pos x="connsiteX0" y="connsiteY0"/>
              </a:cxn>
              <a:cxn ang="0">
                <a:pos x="connsiteX1" y="connsiteY1"/>
              </a:cxn>
              <a:cxn ang="0">
                <a:pos x="connsiteX2" y="connsiteY2"/>
              </a:cxn>
            </a:cxnLst>
            <a:rect l="l" t="t" r="r" b="b"/>
            <a:pathLst>
              <a:path w="1663002" h="40194">
                <a:moveTo>
                  <a:pt x="0" y="40194"/>
                </a:moveTo>
                <a:lnTo>
                  <a:pt x="849086" y="40194"/>
                </a:lnTo>
                <a:lnTo>
                  <a:pt x="1663002" y="0"/>
                </a:lnTo>
              </a:path>
            </a:pathLst>
          </a:custGeom>
          <a:noFill/>
          <a:ln w="19050">
            <a:solidFill>
              <a:srgbClr val="82C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6668128" y="3574492"/>
            <a:ext cx="1663002" cy="160773"/>
          </a:xfrm>
          <a:custGeom>
            <a:avLst/>
            <a:gdLst>
              <a:gd name="connsiteX0" fmla="*/ 0 w 1663002"/>
              <a:gd name="connsiteY0" fmla="*/ 160773 h 160773"/>
              <a:gd name="connsiteX1" fmla="*/ 828989 w 1663002"/>
              <a:gd name="connsiteY1" fmla="*/ 145701 h 160773"/>
              <a:gd name="connsiteX2" fmla="*/ 1663002 w 1663002"/>
              <a:gd name="connsiteY2" fmla="*/ 0 h 160773"/>
            </a:gdLst>
            <a:ahLst/>
            <a:cxnLst>
              <a:cxn ang="0">
                <a:pos x="connsiteX0" y="connsiteY0"/>
              </a:cxn>
              <a:cxn ang="0">
                <a:pos x="connsiteX1" y="connsiteY1"/>
              </a:cxn>
              <a:cxn ang="0">
                <a:pos x="connsiteX2" y="connsiteY2"/>
              </a:cxn>
            </a:cxnLst>
            <a:rect l="l" t="t" r="r" b="b"/>
            <a:pathLst>
              <a:path w="1663002" h="160773">
                <a:moveTo>
                  <a:pt x="0" y="160773"/>
                </a:moveTo>
                <a:lnTo>
                  <a:pt x="828989" y="145701"/>
                </a:lnTo>
                <a:lnTo>
                  <a:pt x="1663002" y="0"/>
                </a:lnTo>
              </a:path>
            </a:pathLst>
          </a:cu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692332" y="3096290"/>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692332" y="3303864"/>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102491" y="3091438"/>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2102491" y="3561108"/>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2506957" y="3108990"/>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506957" y="3574657"/>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331205" y="3227524"/>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144781" y="3269858"/>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4144781" y="3418024"/>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973262" y="3269858"/>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4973262" y="3477291"/>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5801744" y="3237695"/>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5801744" y="3491695"/>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617526" y="3312191"/>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617526" y="3413791"/>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446007" y="3180958"/>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7446007" y="3396634"/>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8270255" y="3193658"/>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p:cNvSpPr/>
          <p:nvPr/>
        </p:nvSpPr>
        <p:spPr>
          <a:xfrm>
            <a:off x="6161052" y="1922311"/>
            <a:ext cx="108000" cy="108000"/>
          </a:xfrm>
          <a:prstGeom prst="ellipse">
            <a:avLst/>
          </a:prstGeom>
          <a:solidFill>
            <a:srgbClr val="357D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5" name="Straight Connector 234"/>
          <p:cNvCxnSpPr/>
          <p:nvPr/>
        </p:nvCxnSpPr>
        <p:spPr>
          <a:xfrm>
            <a:off x="6059041" y="1976311"/>
            <a:ext cx="312023" cy="0"/>
          </a:xfrm>
          <a:prstGeom prst="line">
            <a:avLst/>
          </a:prstGeom>
          <a:ln w="19050">
            <a:solidFill>
              <a:srgbClr val="357D79"/>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6468821" y="1867435"/>
            <a:ext cx="1275286" cy="215444"/>
          </a:xfrm>
          <a:prstGeom prst="rect">
            <a:avLst/>
          </a:prstGeom>
          <a:noFill/>
        </p:spPr>
        <p:txBody>
          <a:bodyPr wrap="none" lIns="0" tIns="0" rIns="0" bIns="0" rtlCol="0">
            <a:spAutoFit/>
          </a:bodyPr>
          <a:lstStyle/>
          <a:p>
            <a:r>
              <a:rPr lang="en-GB" sz="1400" dirty="0" smtClean="0"/>
              <a:t>Non-boosted TDF</a:t>
            </a:r>
          </a:p>
        </p:txBody>
      </p:sp>
      <p:sp>
        <p:nvSpPr>
          <p:cNvPr id="237" name="Oval 236"/>
          <p:cNvSpPr/>
          <p:nvPr/>
        </p:nvSpPr>
        <p:spPr>
          <a:xfrm>
            <a:off x="6161052" y="2137359"/>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8" name="Straight Connector 237"/>
          <p:cNvCxnSpPr/>
          <p:nvPr/>
        </p:nvCxnSpPr>
        <p:spPr>
          <a:xfrm>
            <a:off x="6059041" y="2187755"/>
            <a:ext cx="312023" cy="0"/>
          </a:xfrm>
          <a:prstGeom prst="line">
            <a:avLst/>
          </a:prstGeom>
          <a:ln w="19050">
            <a:solidFill>
              <a:srgbClr val="82C93F"/>
            </a:solidFill>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6468821" y="2080547"/>
            <a:ext cx="919419" cy="215444"/>
          </a:xfrm>
          <a:prstGeom prst="rect">
            <a:avLst/>
          </a:prstGeom>
          <a:noFill/>
        </p:spPr>
        <p:txBody>
          <a:bodyPr wrap="none" lIns="0" tIns="0" rIns="0" bIns="0" rtlCol="0">
            <a:spAutoFit/>
          </a:bodyPr>
          <a:lstStyle/>
          <a:p>
            <a:r>
              <a:rPr lang="en-GB" sz="1400" dirty="0" smtClean="0"/>
              <a:t>Boosted TDF</a:t>
            </a:r>
          </a:p>
        </p:txBody>
      </p:sp>
      <p:sp>
        <p:nvSpPr>
          <p:cNvPr id="240" name="Oval 239"/>
          <p:cNvSpPr/>
          <p:nvPr/>
        </p:nvSpPr>
        <p:spPr>
          <a:xfrm>
            <a:off x="6161052" y="2345200"/>
            <a:ext cx="108000" cy="108000"/>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1" name="Straight Connector 240"/>
          <p:cNvCxnSpPr/>
          <p:nvPr/>
        </p:nvCxnSpPr>
        <p:spPr>
          <a:xfrm>
            <a:off x="6059041" y="2399200"/>
            <a:ext cx="3120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6468821" y="2293659"/>
            <a:ext cx="2101857" cy="215444"/>
          </a:xfrm>
          <a:prstGeom prst="rect">
            <a:avLst/>
          </a:prstGeom>
          <a:noFill/>
        </p:spPr>
        <p:txBody>
          <a:bodyPr wrap="none" lIns="0" tIns="0" rIns="0" bIns="0" rtlCol="0">
            <a:spAutoFit/>
          </a:bodyPr>
          <a:lstStyle/>
          <a:p>
            <a:r>
              <a:rPr lang="en-GB" sz="1400" dirty="0" smtClean="0"/>
              <a:t>Non-TDF-containing regimen</a:t>
            </a:r>
          </a:p>
        </p:txBody>
      </p:sp>
      <p:cxnSp>
        <p:nvCxnSpPr>
          <p:cNvPr id="179" name="Straight Connector 178"/>
          <p:cNvCxnSpPr/>
          <p:nvPr/>
        </p:nvCxnSpPr>
        <p:spPr>
          <a:xfrm>
            <a:off x="8324850" y="2808817"/>
            <a:ext cx="62" cy="864000"/>
          </a:xfrm>
          <a:prstGeom prst="line">
            <a:avLst/>
          </a:prstGeom>
          <a:ln>
            <a:solidFill>
              <a:srgbClr val="357D79"/>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92332" y="3528091"/>
            <a:ext cx="6685923" cy="340833"/>
            <a:chOff x="1692332" y="3528091"/>
            <a:chExt cx="6685923" cy="340833"/>
          </a:xfrm>
          <a:solidFill>
            <a:schemeClr val="accent5"/>
          </a:solidFill>
        </p:grpSpPr>
        <p:sp>
          <p:nvSpPr>
            <p:cNvPr id="105" name="Oval 104"/>
            <p:cNvSpPr/>
            <p:nvPr/>
          </p:nvSpPr>
          <p:spPr>
            <a:xfrm>
              <a:off x="1692332" y="3722144"/>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102491" y="3696099"/>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2506957" y="3642099"/>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3331205" y="3559052"/>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4144781" y="3760924"/>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973262" y="3688957"/>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801744" y="3652561"/>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6617526" y="3688957"/>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7446007" y="3676034"/>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270255" y="3528091"/>
              <a:ext cx="108000" cy="108000"/>
            </a:xfrm>
            <a:prstGeom prst="ellipse">
              <a:avLst/>
            </a:prstGeom>
            <a:grp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 name="Oval 84"/>
          <p:cNvSpPr/>
          <p:nvPr/>
        </p:nvSpPr>
        <p:spPr>
          <a:xfrm>
            <a:off x="8270255" y="3367224"/>
            <a:ext cx="108000" cy="108000"/>
          </a:xfrm>
          <a:prstGeom prst="ellipse">
            <a:avLst/>
          </a:prstGeom>
          <a:solidFill>
            <a:srgbClr val="82C9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CE80A222-27A2-499A-9E2A-14884A5A6E9E}" type="slidenum">
              <a:rPr lang="en-US" smtClean="0"/>
              <a:t>15</a:t>
            </a:fld>
            <a:endParaRPr lang="en-US" dirty="0"/>
          </a:p>
        </p:txBody>
      </p:sp>
    </p:spTree>
    <p:extLst>
      <p:ext uri="{BB962C8B-B14F-4D97-AF65-F5344CB8AC3E}">
        <p14:creationId xmlns:p14="http://schemas.microsoft.com/office/powerpoint/2010/main" val="114216302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mtClean="0"/>
              <a:t>Resistance analysis in 1284 patients with G1–6 HCV infection treated with SOF/VEL in ASTRAL-1, -2, -3, &amp; -4 studies</a:t>
            </a:r>
            <a:endParaRPr lang="en-US" dirty="0"/>
          </a:p>
        </p:txBody>
      </p:sp>
      <p:sp>
        <p:nvSpPr>
          <p:cNvPr id="9" name="Content Placeholder 8"/>
          <p:cNvSpPr>
            <a:spLocks noGrp="1"/>
          </p:cNvSpPr>
          <p:nvPr>
            <p:ph sz="half" idx="1"/>
          </p:nvPr>
        </p:nvSpPr>
        <p:spPr>
          <a:xfrm>
            <a:off x="36059" y="1615853"/>
            <a:ext cx="4288291" cy="2841848"/>
          </a:xfrm>
        </p:spPr>
        <p:txBody>
          <a:bodyPr/>
          <a:lstStyle/>
          <a:p>
            <a:r>
              <a:rPr lang="en-US" sz="1400" dirty="0" smtClean="0"/>
              <a:t>ASTRAL studies showed very high rates </a:t>
            </a:r>
            <a:br>
              <a:rPr lang="en-US" sz="1400" dirty="0" smtClean="0"/>
            </a:br>
            <a:r>
              <a:rPr lang="en-US" sz="1400" dirty="0" smtClean="0"/>
              <a:t>of efficacy</a:t>
            </a:r>
          </a:p>
          <a:p>
            <a:r>
              <a:rPr lang="en-US" sz="1400" dirty="0" smtClean="0"/>
              <a:t>Still a few virologic failures, especially G3</a:t>
            </a:r>
          </a:p>
          <a:p>
            <a:r>
              <a:rPr lang="en-US" sz="1400" dirty="0" smtClean="0"/>
              <a:t>Warrants analysis of impact of BL </a:t>
            </a:r>
            <a:r>
              <a:rPr lang="en-US" sz="1400" dirty="0" err="1" smtClean="0"/>
              <a:t>RAVs</a:t>
            </a:r>
            <a:endParaRPr lang="en-US" sz="1400" dirty="0" smtClean="0"/>
          </a:p>
          <a:p>
            <a:r>
              <a:rPr lang="en-US" sz="1400" dirty="0" smtClean="0"/>
              <a:t>Present analysis performed using deep sequencing (1% and 15% cutoffs) for NS5A  </a:t>
            </a:r>
            <a:r>
              <a:rPr lang="en-US" sz="1400" dirty="0" err="1" smtClean="0"/>
              <a:t>RAVs</a:t>
            </a:r>
            <a:r>
              <a:rPr lang="en-US" sz="1400" dirty="0" smtClean="0"/>
              <a:t> </a:t>
            </a:r>
          </a:p>
          <a:p>
            <a:r>
              <a:rPr lang="en-US" sz="1400" dirty="0" smtClean="0"/>
              <a:t>Overall prevalence of </a:t>
            </a:r>
            <a:r>
              <a:rPr lang="en-US" sz="1400" dirty="0" err="1" smtClean="0"/>
              <a:t>RAVs</a:t>
            </a:r>
            <a:r>
              <a:rPr lang="en-US" sz="1400" dirty="0" smtClean="0"/>
              <a:t>:</a:t>
            </a:r>
          </a:p>
          <a:p>
            <a:pPr lvl="1"/>
            <a:r>
              <a:rPr lang="en-US" sz="1400" dirty="0" smtClean="0"/>
              <a:t>NS5A: 36%; NS5B: 7%  </a:t>
            </a:r>
          </a:p>
          <a:p>
            <a:pPr lvl="1"/>
            <a:r>
              <a:rPr lang="en-US" sz="1400" dirty="0" smtClean="0"/>
              <a:t>Only Y93 variants considered </a:t>
            </a:r>
            <a:r>
              <a:rPr lang="en-US" sz="1400" dirty="0" err="1" smtClean="0"/>
              <a:t>VEL</a:t>
            </a:r>
            <a:r>
              <a:rPr lang="en-US" sz="1400" dirty="0" smtClean="0"/>
              <a:t>-specific</a:t>
            </a:r>
          </a:p>
          <a:p>
            <a:pPr lvl="1"/>
            <a:endParaRPr lang="en-US" sz="1400" dirty="0" smtClean="0"/>
          </a:p>
          <a:p>
            <a:endParaRPr lang="en-US" sz="1400" dirty="0" smtClean="0"/>
          </a:p>
          <a:p>
            <a:endParaRPr lang="en-US" sz="1400" dirty="0"/>
          </a:p>
        </p:txBody>
      </p:sp>
      <p:sp>
        <p:nvSpPr>
          <p:cNvPr id="32" name="Text Placeholder 5"/>
          <p:cNvSpPr>
            <a:spLocks noGrp="1"/>
          </p:cNvSpPr>
          <p:nvPr>
            <p:ph type="body" sz="quarter" idx="10"/>
          </p:nvPr>
        </p:nvSpPr>
        <p:spPr>
          <a:xfrm>
            <a:off x="185453" y="6200775"/>
            <a:ext cx="4215097" cy="584490"/>
          </a:xfrm>
        </p:spPr>
        <p:txBody>
          <a:bodyPr/>
          <a:lstStyle/>
          <a:p>
            <a:r>
              <a:rPr lang="en-US" sz="1200" dirty="0">
                <a:solidFill>
                  <a:srgbClr val="000000"/>
                </a:solidFill>
              </a:rPr>
              <a:t>*Abstract indicated SVR12 80% with </a:t>
            </a:r>
            <a:r>
              <a:rPr lang="en-US" sz="1200" dirty="0" smtClean="0">
                <a:solidFill>
                  <a:srgbClr val="000000"/>
                </a:solidFill>
              </a:rPr>
              <a:t>12 </a:t>
            </a:r>
            <a:r>
              <a:rPr lang="en-US" sz="1200" dirty="0" err="1">
                <a:solidFill>
                  <a:srgbClr val="000000"/>
                </a:solidFill>
              </a:rPr>
              <a:t>wks</a:t>
            </a:r>
            <a:r>
              <a:rPr lang="en-US" sz="1200" dirty="0">
                <a:solidFill>
                  <a:srgbClr val="000000"/>
                </a:solidFill>
              </a:rPr>
              <a:t>, 90% with 24 </a:t>
            </a:r>
            <a:r>
              <a:rPr lang="en-US" sz="1200" dirty="0" err="1">
                <a:solidFill>
                  <a:srgbClr val="000000"/>
                </a:solidFill>
              </a:rPr>
              <a:t>wk</a:t>
            </a:r>
            <a:r>
              <a:rPr lang="en-US" sz="1200" dirty="0">
                <a:solidFill>
                  <a:srgbClr val="000000"/>
                </a:solidFill>
              </a:rPr>
              <a:t> in G1 w/out RBV, and VF more common in </a:t>
            </a:r>
            <a:r>
              <a:rPr lang="en-US" sz="1200" dirty="0" err="1" smtClean="0">
                <a:solidFill>
                  <a:srgbClr val="000000"/>
                </a:solidFill>
              </a:rPr>
              <a:t>CPB</a:t>
            </a:r>
            <a:endParaRPr lang="en-US" sz="1200" dirty="0" smtClean="0">
              <a:solidFill>
                <a:srgbClr val="000000"/>
              </a:solidFill>
            </a:endParaRPr>
          </a:p>
          <a:p>
            <a:endParaRPr lang="en-GB" sz="1200" dirty="0" smtClean="0"/>
          </a:p>
          <a:p>
            <a:r>
              <a:rPr lang="en-GB" dirty="0" err="1" smtClean="0"/>
              <a:t>Hezode</a:t>
            </a:r>
            <a:r>
              <a:rPr lang="en-GB" dirty="0" smtClean="0"/>
              <a:t> C, et al. </a:t>
            </a:r>
            <a:r>
              <a:rPr lang="en-GB" dirty="0" err="1" smtClean="0"/>
              <a:t>EASL</a:t>
            </a:r>
            <a:r>
              <a:rPr lang="en-GB" dirty="0" smtClean="0"/>
              <a:t> 2016, Barcelona. #THU-216</a:t>
            </a:r>
            <a:endParaRPr lang="en-US" dirty="0"/>
          </a:p>
        </p:txBody>
      </p:sp>
      <p:sp>
        <p:nvSpPr>
          <p:cNvPr id="8" name="Text Placeholder 7"/>
          <p:cNvSpPr>
            <a:spLocks noGrp="1"/>
          </p:cNvSpPr>
          <p:nvPr>
            <p:ph type="body" sz="quarter" idx="11"/>
          </p:nvPr>
        </p:nvSpPr>
        <p:spPr>
          <a:xfrm>
            <a:off x="4479924" y="5924550"/>
            <a:ext cx="4378326" cy="695325"/>
          </a:xfrm>
        </p:spPr>
        <p:txBody>
          <a:bodyPr/>
          <a:lstStyle/>
          <a:p>
            <a:r>
              <a:rPr lang="en-US" dirty="0" smtClean="0"/>
              <a:t>Impact of BL </a:t>
            </a:r>
            <a:r>
              <a:rPr lang="en-US" dirty="0" err="1" smtClean="0"/>
              <a:t>RAVs</a:t>
            </a:r>
            <a:r>
              <a:rPr lang="en-US" dirty="0" smtClean="0"/>
              <a:t> on </a:t>
            </a:r>
            <a:r>
              <a:rPr lang="en-US" dirty="0" err="1" smtClean="0"/>
              <a:t>SVR</a:t>
            </a:r>
            <a:r>
              <a:rPr lang="en-US" dirty="0" smtClean="0"/>
              <a:t> in G3 (Y93)</a:t>
            </a:r>
          </a:p>
          <a:p>
            <a:r>
              <a:rPr lang="en-US" dirty="0" smtClean="0"/>
              <a:t>Y93 is the dominant </a:t>
            </a:r>
            <a:r>
              <a:rPr lang="en-US" dirty="0" err="1" smtClean="0"/>
              <a:t>RAV</a:t>
            </a:r>
            <a:r>
              <a:rPr lang="en-US" dirty="0" smtClean="0"/>
              <a:t> with clinical impact</a:t>
            </a:r>
          </a:p>
        </p:txBody>
      </p:sp>
      <p:graphicFrame>
        <p:nvGraphicFramePr>
          <p:cNvPr id="2" name="Chart 1"/>
          <p:cNvGraphicFramePr/>
          <p:nvPr>
            <p:extLst>
              <p:ext uri="{D42A27DB-BD31-4B8C-83A1-F6EECF244321}">
                <p14:modId xmlns:p14="http://schemas.microsoft.com/office/powerpoint/2010/main" val="1366109846"/>
              </p:ext>
            </p:extLst>
          </p:nvPr>
        </p:nvGraphicFramePr>
        <p:xfrm>
          <a:off x="4267200" y="1434307"/>
          <a:ext cx="4876800" cy="28703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758864" y="3483776"/>
            <a:ext cx="514885" cy="461665"/>
          </a:xfrm>
          <a:prstGeom prst="rect">
            <a:avLst/>
          </a:prstGeom>
          <a:noFill/>
        </p:spPr>
        <p:txBody>
          <a:bodyPr wrap="none" rtlCol="0">
            <a:spAutoFit/>
          </a:bodyPr>
          <a:lstStyle/>
          <a:p>
            <a:pPr algn="ctr"/>
            <a:r>
              <a:rPr lang="en-US" sz="1200" dirty="0" smtClean="0">
                <a:solidFill>
                  <a:srgbClr val="000000"/>
                </a:solidFill>
              </a:rPr>
              <a:t>637/ </a:t>
            </a:r>
          </a:p>
          <a:p>
            <a:pPr algn="ctr"/>
            <a:r>
              <a:rPr lang="en-US" sz="1200" dirty="0" smtClean="0">
                <a:solidFill>
                  <a:srgbClr val="000000"/>
                </a:solidFill>
              </a:rPr>
              <a:t>643</a:t>
            </a:r>
            <a:endParaRPr lang="en-US" sz="1200" dirty="0">
              <a:solidFill>
                <a:srgbClr val="000000"/>
              </a:solidFill>
            </a:endParaRPr>
          </a:p>
        </p:txBody>
      </p:sp>
      <p:sp>
        <p:nvSpPr>
          <p:cNvPr id="5" name="TextBox 4"/>
          <p:cNvSpPr txBox="1"/>
          <p:nvPr/>
        </p:nvSpPr>
        <p:spPr>
          <a:xfrm>
            <a:off x="4499811" y="4096936"/>
            <a:ext cx="973343"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VF:    13</a:t>
            </a:r>
            <a:endParaRPr lang="en-US" sz="1600" b="1" dirty="0">
              <a:solidFill>
                <a:srgbClr val="000000"/>
              </a:solidFill>
              <a:latin typeface="Arial" panose="020B0604020202020204" pitchFamily="34" charset="0"/>
              <a:cs typeface="Arial" panose="020B0604020202020204" pitchFamily="34" charset="0"/>
            </a:endParaRPr>
          </a:p>
        </p:txBody>
      </p:sp>
      <p:sp>
        <p:nvSpPr>
          <p:cNvPr id="7" name="Oval 6"/>
          <p:cNvSpPr/>
          <p:nvPr/>
        </p:nvSpPr>
        <p:spPr>
          <a:xfrm>
            <a:off x="5905212" y="4096936"/>
            <a:ext cx="264695" cy="3693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latin typeface="Arial" panose="020B0604020202020204" pitchFamily="34" charset="0"/>
                <a:cs typeface="Arial" panose="020B0604020202020204" pitchFamily="34" charset="0"/>
              </a:rPr>
              <a:t>2</a:t>
            </a:r>
            <a:endParaRPr lang="en-US" sz="1400" b="1"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H="1">
            <a:off x="6035240" y="4532943"/>
            <a:ext cx="3468" cy="370696"/>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38584" y="4903639"/>
            <a:ext cx="1949115" cy="52938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Baseline: Q30±L31: n=2 Post-VF: Y93: n=2</a:t>
            </a:r>
            <a:endParaRPr lang="en-US" sz="1600" dirty="0">
              <a:solidFill>
                <a:srgbClr val="000000"/>
              </a:solidFill>
            </a:endParaRPr>
          </a:p>
        </p:txBody>
      </p:sp>
      <p:cxnSp>
        <p:nvCxnSpPr>
          <p:cNvPr id="19" name="Straight Arrow Connector 18"/>
          <p:cNvCxnSpPr/>
          <p:nvPr/>
        </p:nvCxnSpPr>
        <p:spPr>
          <a:xfrm>
            <a:off x="7707813" y="4466268"/>
            <a:ext cx="0" cy="176281"/>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946315" y="4651375"/>
            <a:ext cx="1569035" cy="8581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000000"/>
                </a:solidFill>
              </a:rPr>
              <a:t>Baseline: A30K, n=1</a:t>
            </a:r>
          </a:p>
          <a:p>
            <a:r>
              <a:rPr lang="en-GB" sz="1200" dirty="0" smtClean="0">
                <a:solidFill>
                  <a:srgbClr val="000000"/>
                </a:solidFill>
              </a:rPr>
              <a:t>               Y93, n=4</a:t>
            </a:r>
          </a:p>
          <a:p>
            <a:r>
              <a:rPr lang="en-GB" sz="1200" dirty="0" smtClean="0">
                <a:solidFill>
                  <a:srgbClr val="000000"/>
                </a:solidFill>
              </a:rPr>
              <a:t>               None, n=5</a:t>
            </a:r>
          </a:p>
          <a:p>
            <a:r>
              <a:rPr lang="en-GB" sz="1200" dirty="0" smtClean="0">
                <a:solidFill>
                  <a:srgbClr val="000000"/>
                </a:solidFill>
              </a:rPr>
              <a:t>Post-VF: Y93, n=10</a:t>
            </a:r>
            <a:endParaRPr lang="en-GB" sz="1200" dirty="0">
              <a:solidFill>
                <a:srgbClr val="000000"/>
              </a:solidFill>
            </a:endParaRPr>
          </a:p>
        </p:txBody>
      </p:sp>
      <p:sp>
        <p:nvSpPr>
          <p:cNvPr id="24" name="TextBox 23"/>
          <p:cNvSpPr txBox="1"/>
          <p:nvPr/>
        </p:nvSpPr>
        <p:spPr>
          <a:xfrm>
            <a:off x="4523079" y="5503938"/>
            <a:ext cx="4325646" cy="430137"/>
          </a:xfrm>
          <a:prstGeom prst="rect">
            <a:avLst/>
          </a:prstGeom>
        </p:spPr>
        <p:txBody>
          <a:bodyPr vert="horz" lIns="91440" tIns="45720" rIns="91440" bIns="45720" rtlCol="0">
            <a:noAutofit/>
          </a:bodyPr>
          <a:lstStyle>
            <a:lvl1pPr marL="185738" indent="-185738">
              <a:spcBef>
                <a:spcPct val="20000"/>
              </a:spcBef>
              <a:buClr>
                <a:srgbClr val="09568A"/>
              </a:buClr>
              <a:buFont typeface="Wingdings" pitchFamily="2" charset="2"/>
              <a:buChar char="§"/>
            </a:lvl1pPr>
            <a:lvl2pPr marL="357188" lvl="1" indent="-171450">
              <a:spcBef>
                <a:spcPct val="20000"/>
              </a:spcBef>
              <a:buClr>
                <a:srgbClr val="09568A"/>
              </a:buClr>
              <a:buFont typeface="Wingdings" pitchFamily="2" charset="2"/>
              <a:buChar char="§"/>
            </a:lvl2pPr>
            <a:lvl3pPr marL="542925" indent="-185738">
              <a:spcBef>
                <a:spcPct val="20000"/>
              </a:spcBef>
              <a:buClr>
                <a:srgbClr val="09568A"/>
              </a:buClr>
              <a:buFont typeface="Wingdings" pitchFamily="2" charset="2"/>
              <a:buChar char="§"/>
            </a:lvl3pPr>
            <a:lvl4pPr marL="714375" indent="-171450">
              <a:spcBef>
                <a:spcPct val="20000"/>
              </a:spcBef>
              <a:buClr>
                <a:srgbClr val="09568A"/>
              </a:buClr>
              <a:buFont typeface="Wingdings" pitchFamily="2" charset="2"/>
              <a:buChar char="§"/>
            </a:lvl4pPr>
            <a:lvl5pPr marL="2057400" indent="-228600">
              <a:spcBef>
                <a:spcPct val="20000"/>
              </a:spcBef>
              <a:buFont typeface="Arial" pitchFamily="34" charset="0"/>
              <a:buChar cha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pPr>
              <a:spcBef>
                <a:spcPts val="0"/>
              </a:spcBef>
              <a:buClr>
                <a:schemeClr val="tx1"/>
              </a:buClr>
              <a:buFont typeface="Arial" panose="020B0604020202020204" pitchFamily="34" charset="0"/>
              <a:buChar char="•"/>
            </a:pPr>
            <a:r>
              <a:rPr lang="en-US" sz="1600" dirty="0" smtClean="0">
                <a:solidFill>
                  <a:srgbClr val="000000"/>
                </a:solidFill>
              </a:rPr>
              <a:t>SVR12 in all </a:t>
            </a:r>
            <a:r>
              <a:rPr lang="en-US" sz="1600" dirty="0">
                <a:solidFill>
                  <a:srgbClr val="000000"/>
                </a:solidFill>
              </a:rPr>
              <a:t>77 </a:t>
            </a:r>
            <a:r>
              <a:rPr lang="en-US" sz="1600" dirty="0" smtClean="0">
                <a:solidFill>
                  <a:srgbClr val="000000"/>
                </a:solidFill>
              </a:rPr>
              <a:t>with BL NS5B </a:t>
            </a:r>
            <a:r>
              <a:rPr lang="en-US" sz="1600" dirty="0">
                <a:solidFill>
                  <a:srgbClr val="000000"/>
                </a:solidFill>
              </a:rPr>
              <a:t>NI </a:t>
            </a:r>
            <a:r>
              <a:rPr lang="en-US" sz="1600" dirty="0" smtClean="0">
                <a:solidFill>
                  <a:srgbClr val="000000"/>
                </a:solidFill>
              </a:rPr>
              <a:t>RAV</a:t>
            </a:r>
            <a:endParaRPr lang="en-US" sz="1600" dirty="0">
              <a:solidFill>
                <a:srgbClr val="000000"/>
              </a:solidFill>
            </a:endParaRPr>
          </a:p>
        </p:txBody>
      </p:sp>
      <p:sp>
        <p:nvSpPr>
          <p:cNvPr id="25" name="TextBox 24"/>
          <p:cNvSpPr txBox="1"/>
          <p:nvPr/>
        </p:nvSpPr>
        <p:spPr>
          <a:xfrm>
            <a:off x="4416957" y="1453877"/>
            <a:ext cx="2192372" cy="307777"/>
          </a:xfrm>
          <a:prstGeom prst="rect">
            <a:avLst/>
          </a:prstGeom>
          <a:noFill/>
        </p:spPr>
        <p:txBody>
          <a:bodyPr wrap="square" rtlCol="0">
            <a:spAutoFit/>
          </a:bodyPr>
          <a:lstStyle/>
          <a:p>
            <a:r>
              <a:rPr lang="en-US" sz="1200" b="1" dirty="0" smtClean="0">
                <a:solidFill>
                  <a:srgbClr val="000000"/>
                </a:solidFill>
              </a:rPr>
              <a:t>ASTRAL 1–3 SVR12</a:t>
            </a:r>
            <a:r>
              <a:rPr lang="en-US" sz="1400" b="1" dirty="0" smtClean="0">
                <a:solidFill>
                  <a:srgbClr val="000000"/>
                </a:solidFill>
              </a:rPr>
              <a:t> (%)</a:t>
            </a:r>
            <a:endParaRPr lang="en-US" sz="1400" b="1" dirty="0">
              <a:solidFill>
                <a:srgbClr val="000000"/>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3761502351"/>
              </p:ext>
            </p:extLst>
          </p:nvPr>
        </p:nvGraphicFramePr>
        <p:xfrm>
          <a:off x="221296" y="4773584"/>
          <a:ext cx="3540857" cy="822960"/>
        </p:xfrm>
        <a:graphic>
          <a:graphicData uri="http://schemas.openxmlformats.org/drawingml/2006/table">
            <a:tbl>
              <a:tblPr firstRow="1" bandRow="1">
                <a:tableStyleId>{5C22544A-7EE6-4342-B048-85BDC9FD1C3A}</a:tableStyleId>
              </a:tblPr>
              <a:tblGrid>
                <a:gridCol w="1132302"/>
                <a:gridCol w="1246505"/>
                <a:gridCol w="1162050"/>
              </a:tblGrid>
              <a:tr h="413858">
                <a:tc>
                  <a:txBody>
                    <a:bodyPr/>
                    <a:lstStyle/>
                    <a:p>
                      <a:r>
                        <a:rPr lang="en-US" sz="1400" dirty="0" smtClean="0"/>
                        <a:t>SOF/VEL</a:t>
                      </a:r>
                      <a:endParaRPr lang="en-US" sz="1400" dirty="0"/>
                    </a:p>
                  </a:txBody>
                  <a:tcPr anchor="b">
                    <a:solidFill>
                      <a:schemeClr val="accent5"/>
                    </a:solidFill>
                  </a:tcPr>
                </a:tc>
                <a:tc>
                  <a:txBody>
                    <a:bodyPr/>
                    <a:lstStyle/>
                    <a:p>
                      <a:pPr algn="ctr"/>
                      <a:r>
                        <a:rPr lang="en-US" sz="1400" dirty="0" smtClean="0"/>
                        <a:t>NS5A </a:t>
                      </a:r>
                      <a:br>
                        <a:rPr lang="en-US" sz="1400" dirty="0" smtClean="0"/>
                      </a:br>
                      <a:r>
                        <a:rPr lang="en-US" sz="1400" dirty="0" smtClean="0"/>
                        <a:t>RAVs</a:t>
                      </a:r>
                      <a:r>
                        <a:rPr lang="en-US" sz="1400" baseline="0" dirty="0" smtClean="0"/>
                        <a:t> -</a:t>
                      </a:r>
                      <a:endParaRPr lang="en-US" sz="1400" dirty="0"/>
                    </a:p>
                  </a:txBody>
                  <a:tcPr anchor="b">
                    <a:solidFill>
                      <a:schemeClr val="accent5"/>
                    </a:solidFill>
                  </a:tcPr>
                </a:tc>
                <a:tc>
                  <a:txBody>
                    <a:bodyPr/>
                    <a:lstStyle/>
                    <a:p>
                      <a:pPr algn="ctr"/>
                      <a:r>
                        <a:rPr lang="en-US" sz="1400" dirty="0" smtClean="0"/>
                        <a:t>NS5A</a:t>
                      </a:r>
                      <a:br>
                        <a:rPr lang="en-US" sz="1400" dirty="0" smtClean="0"/>
                      </a:br>
                      <a:r>
                        <a:rPr lang="en-US" sz="1400" dirty="0" smtClean="0"/>
                        <a:t>RAVs +</a:t>
                      </a:r>
                      <a:endParaRPr lang="en-US" sz="1400" dirty="0"/>
                    </a:p>
                  </a:txBody>
                  <a:tcPr anchor="b">
                    <a:solidFill>
                      <a:schemeClr val="accent5"/>
                    </a:solidFill>
                  </a:tcPr>
                </a:tc>
              </a:tr>
              <a:tr h="223499">
                <a:tc>
                  <a:txBody>
                    <a:bodyPr/>
                    <a:lstStyle/>
                    <a:p>
                      <a:r>
                        <a:rPr lang="en-US" sz="1400" dirty="0" smtClean="0"/>
                        <a:t>+RBV*</a:t>
                      </a:r>
                      <a:endParaRPr lang="en-US" sz="1400" dirty="0"/>
                    </a:p>
                  </a:txBody>
                  <a:tcPr>
                    <a:solidFill>
                      <a:schemeClr val="accent5">
                        <a:lumMod val="60000"/>
                        <a:lumOff val="40000"/>
                      </a:schemeClr>
                    </a:solidFill>
                  </a:tcPr>
                </a:tc>
                <a:tc>
                  <a:txBody>
                    <a:bodyPr/>
                    <a:lstStyle/>
                    <a:p>
                      <a:pPr algn="ctr"/>
                      <a:r>
                        <a:rPr lang="en-US" sz="1400" dirty="0" smtClean="0"/>
                        <a:t>58/60 </a:t>
                      </a:r>
                      <a:r>
                        <a:rPr lang="en-US" sz="1400" baseline="0" dirty="0" smtClean="0"/>
                        <a:t> </a:t>
                      </a:r>
                      <a:r>
                        <a:rPr lang="en-US" sz="1400" dirty="0" smtClean="0"/>
                        <a:t>(97%)</a:t>
                      </a:r>
                      <a:endParaRPr lang="en-US" sz="1400" dirty="0"/>
                    </a:p>
                  </a:txBody>
                  <a:tcPr>
                    <a:solidFill>
                      <a:schemeClr val="accent5">
                        <a:lumMod val="60000"/>
                        <a:lumOff val="40000"/>
                      </a:schemeClr>
                    </a:solidFill>
                  </a:tcPr>
                </a:tc>
                <a:tc>
                  <a:txBody>
                    <a:bodyPr/>
                    <a:lstStyle/>
                    <a:p>
                      <a:pPr algn="ctr"/>
                      <a:r>
                        <a:rPr lang="en-US" sz="1400" dirty="0" smtClean="0"/>
                        <a:t>24/25 (96%)</a:t>
                      </a:r>
                      <a:endParaRPr lang="en-US" sz="1400" dirty="0"/>
                    </a:p>
                  </a:txBody>
                  <a:tcPr>
                    <a:solidFill>
                      <a:schemeClr val="accent5">
                        <a:lumMod val="60000"/>
                        <a:lumOff val="40000"/>
                      </a:schemeClr>
                    </a:solidFill>
                  </a:tcPr>
                </a:tc>
              </a:tr>
            </a:tbl>
          </a:graphicData>
        </a:graphic>
      </p:graphicFrame>
      <p:sp>
        <p:nvSpPr>
          <p:cNvPr id="30" name="TextBox 29"/>
          <p:cNvSpPr txBox="1"/>
          <p:nvPr/>
        </p:nvSpPr>
        <p:spPr>
          <a:xfrm>
            <a:off x="155387" y="4386186"/>
            <a:ext cx="2831609" cy="338554"/>
          </a:xfrm>
          <a:prstGeom prst="rect">
            <a:avLst/>
          </a:prstGeom>
          <a:noFill/>
        </p:spPr>
        <p:txBody>
          <a:bodyPr wrap="none" rtlCol="0">
            <a:spAutoFit/>
          </a:bodyPr>
          <a:lstStyle/>
          <a:p>
            <a:r>
              <a:rPr lang="en-US" sz="1600" b="1" dirty="0" smtClean="0">
                <a:solidFill>
                  <a:srgbClr val="000000"/>
                </a:solidFill>
              </a:rPr>
              <a:t>SVR12 in ASTRAL-4 (G1–4)</a:t>
            </a:r>
            <a:endParaRPr lang="en-US" sz="1600" b="1" dirty="0">
              <a:solidFill>
                <a:srgbClr val="000000"/>
              </a:solidFill>
            </a:endParaRPr>
          </a:p>
        </p:txBody>
      </p:sp>
      <p:sp>
        <p:nvSpPr>
          <p:cNvPr id="12" name="TextBox 11"/>
          <p:cNvSpPr txBox="1"/>
          <p:nvPr/>
        </p:nvSpPr>
        <p:spPr>
          <a:xfrm>
            <a:off x="5137398" y="3483776"/>
            <a:ext cx="479618" cy="461665"/>
          </a:xfrm>
          <a:prstGeom prst="rect">
            <a:avLst/>
          </a:prstGeom>
          <a:noFill/>
        </p:spPr>
        <p:txBody>
          <a:bodyPr wrap="none" rtlCol="0">
            <a:spAutoFit/>
          </a:bodyPr>
          <a:lstStyle/>
          <a:p>
            <a:pPr algn="ctr"/>
            <a:r>
              <a:rPr lang="en-US" sz="1200" dirty="0" smtClean="0">
                <a:solidFill>
                  <a:srgbClr val="FFFFFF"/>
                </a:solidFill>
              </a:rPr>
              <a:t>373/</a:t>
            </a:r>
          </a:p>
          <a:p>
            <a:pPr algn="ctr"/>
            <a:r>
              <a:rPr lang="en-US" sz="1200" dirty="0" smtClean="0">
                <a:solidFill>
                  <a:srgbClr val="FFFFFF"/>
                </a:solidFill>
              </a:rPr>
              <a:t>380</a:t>
            </a:r>
            <a:endParaRPr lang="en-US" sz="1200" dirty="0">
              <a:solidFill>
                <a:srgbClr val="FFFFFF"/>
              </a:solidFill>
            </a:endParaRPr>
          </a:p>
        </p:txBody>
      </p:sp>
      <p:sp>
        <p:nvSpPr>
          <p:cNvPr id="33" name="TextBox 32"/>
          <p:cNvSpPr txBox="1"/>
          <p:nvPr/>
        </p:nvSpPr>
        <p:spPr>
          <a:xfrm>
            <a:off x="8341005" y="4096936"/>
            <a:ext cx="471604"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0   </a:t>
            </a:r>
            <a:endParaRPr lang="en-US" sz="1600" b="1" dirty="0">
              <a:solidFill>
                <a:srgbClr val="000000"/>
              </a:solidFill>
              <a:latin typeface="Arial" panose="020B0604020202020204" pitchFamily="34" charset="0"/>
              <a:cs typeface="Arial" panose="020B0604020202020204" pitchFamily="34" charset="0"/>
            </a:endParaRPr>
          </a:p>
        </p:txBody>
      </p:sp>
      <p:sp>
        <p:nvSpPr>
          <p:cNvPr id="36" name="Oval 35"/>
          <p:cNvSpPr/>
          <p:nvPr/>
        </p:nvSpPr>
        <p:spPr>
          <a:xfrm>
            <a:off x="7562826" y="4096936"/>
            <a:ext cx="288758" cy="3693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latin typeface="Arial" panose="020B0604020202020204" pitchFamily="34" charset="0"/>
                <a:cs typeface="Arial" panose="020B0604020202020204" pitchFamily="34" charset="0"/>
              </a:rPr>
              <a:t>10</a:t>
            </a:r>
            <a:endParaRPr lang="en-US" sz="1400" b="1" dirty="0">
              <a:solidFill>
                <a:schemeClr val="tx1"/>
              </a:solidFill>
              <a:latin typeface="Arial" panose="020B0604020202020204" pitchFamily="34" charset="0"/>
              <a:cs typeface="Arial" panose="020B0604020202020204" pitchFamily="34" charset="0"/>
            </a:endParaRPr>
          </a:p>
        </p:txBody>
      </p:sp>
      <p:sp>
        <p:nvSpPr>
          <p:cNvPr id="37" name="TextBox 36"/>
          <p:cNvSpPr txBox="1"/>
          <p:nvPr/>
        </p:nvSpPr>
        <p:spPr>
          <a:xfrm>
            <a:off x="6810209" y="4096936"/>
            <a:ext cx="471604"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0   </a:t>
            </a:r>
            <a:endParaRPr lang="en-US" sz="1600" b="1"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5583314" y="3483776"/>
            <a:ext cx="514886" cy="461665"/>
          </a:xfrm>
          <a:prstGeom prst="rect">
            <a:avLst/>
          </a:prstGeom>
          <a:noFill/>
        </p:spPr>
        <p:txBody>
          <a:bodyPr wrap="none" rtlCol="0">
            <a:spAutoFit/>
          </a:bodyPr>
          <a:lstStyle/>
          <a:p>
            <a:pPr algn="ctr"/>
            <a:r>
              <a:rPr lang="en-US" sz="1200" dirty="0" smtClean="0">
                <a:solidFill>
                  <a:srgbClr val="000000"/>
                </a:solidFill>
              </a:rPr>
              <a:t>251/ </a:t>
            </a:r>
          </a:p>
          <a:p>
            <a:pPr algn="ctr"/>
            <a:r>
              <a:rPr lang="en-US" sz="1200" dirty="0" smtClean="0">
                <a:solidFill>
                  <a:srgbClr val="000000"/>
                </a:solidFill>
              </a:rPr>
              <a:t>251</a:t>
            </a:r>
            <a:endParaRPr lang="en-US" sz="1200" dirty="0">
              <a:solidFill>
                <a:srgbClr val="000000"/>
              </a:solidFill>
            </a:endParaRPr>
          </a:p>
        </p:txBody>
      </p:sp>
      <p:sp>
        <p:nvSpPr>
          <p:cNvPr id="40" name="TextBox 39"/>
          <p:cNvSpPr txBox="1"/>
          <p:nvPr/>
        </p:nvSpPr>
        <p:spPr>
          <a:xfrm>
            <a:off x="6001121" y="3483776"/>
            <a:ext cx="401071" cy="461665"/>
          </a:xfrm>
          <a:prstGeom prst="rect">
            <a:avLst/>
          </a:prstGeom>
          <a:noFill/>
        </p:spPr>
        <p:txBody>
          <a:bodyPr wrap="none" rtlCol="0">
            <a:spAutoFit/>
          </a:bodyPr>
          <a:lstStyle/>
          <a:p>
            <a:pPr algn="ctr"/>
            <a:r>
              <a:rPr lang="en-US" sz="1200" dirty="0" smtClean="0">
                <a:solidFill>
                  <a:srgbClr val="FFFFFF"/>
                </a:solidFill>
              </a:rPr>
              <a:t>73/</a:t>
            </a:r>
          </a:p>
          <a:p>
            <a:pPr algn="ctr"/>
            <a:r>
              <a:rPr lang="en-US" sz="1200" dirty="0" smtClean="0">
                <a:solidFill>
                  <a:srgbClr val="FFFFFF"/>
                </a:solidFill>
              </a:rPr>
              <a:t>75</a:t>
            </a:r>
            <a:endParaRPr lang="en-US" sz="1200" dirty="0">
              <a:solidFill>
                <a:srgbClr val="FFFFFF"/>
              </a:solidFill>
            </a:endParaRPr>
          </a:p>
        </p:txBody>
      </p:sp>
      <p:sp>
        <p:nvSpPr>
          <p:cNvPr id="41" name="TextBox 40"/>
          <p:cNvSpPr txBox="1"/>
          <p:nvPr/>
        </p:nvSpPr>
        <p:spPr>
          <a:xfrm>
            <a:off x="6451899" y="3483776"/>
            <a:ext cx="436338" cy="461665"/>
          </a:xfrm>
          <a:prstGeom prst="rect">
            <a:avLst/>
          </a:prstGeom>
          <a:noFill/>
        </p:spPr>
        <p:txBody>
          <a:bodyPr wrap="none" rtlCol="0">
            <a:spAutoFit/>
          </a:bodyPr>
          <a:lstStyle/>
          <a:p>
            <a:pPr algn="ctr"/>
            <a:r>
              <a:rPr lang="en-US" sz="1200" dirty="0" smtClean="0">
                <a:solidFill>
                  <a:srgbClr val="000000"/>
                </a:solidFill>
              </a:rPr>
              <a:t>70/ </a:t>
            </a:r>
          </a:p>
          <a:p>
            <a:pPr algn="ctr"/>
            <a:r>
              <a:rPr lang="en-US" sz="1200" dirty="0" smtClean="0">
                <a:solidFill>
                  <a:srgbClr val="000000"/>
                </a:solidFill>
              </a:rPr>
              <a:t>70</a:t>
            </a:r>
            <a:endParaRPr lang="en-US" sz="1200" dirty="0">
              <a:solidFill>
                <a:srgbClr val="000000"/>
              </a:solidFill>
            </a:endParaRPr>
          </a:p>
        </p:txBody>
      </p:sp>
      <p:sp>
        <p:nvSpPr>
          <p:cNvPr id="42" name="TextBox 41"/>
          <p:cNvSpPr txBox="1"/>
          <p:nvPr/>
        </p:nvSpPr>
        <p:spPr>
          <a:xfrm>
            <a:off x="6791158" y="3483776"/>
            <a:ext cx="479619" cy="461665"/>
          </a:xfrm>
          <a:prstGeom prst="rect">
            <a:avLst/>
          </a:prstGeom>
          <a:noFill/>
        </p:spPr>
        <p:txBody>
          <a:bodyPr wrap="none" rtlCol="0">
            <a:spAutoFit/>
          </a:bodyPr>
          <a:lstStyle/>
          <a:p>
            <a:pPr algn="ctr"/>
            <a:r>
              <a:rPr lang="en-US" sz="1200" dirty="0" smtClean="0">
                <a:solidFill>
                  <a:srgbClr val="FFFFFF"/>
                </a:solidFill>
              </a:rPr>
              <a:t>162/</a:t>
            </a:r>
          </a:p>
          <a:p>
            <a:pPr algn="ctr"/>
            <a:r>
              <a:rPr lang="en-US" sz="1200" dirty="0" smtClean="0">
                <a:solidFill>
                  <a:srgbClr val="FFFFFF"/>
                </a:solidFill>
              </a:rPr>
              <a:t>162</a:t>
            </a:r>
            <a:endParaRPr lang="en-US" sz="1200" dirty="0">
              <a:solidFill>
                <a:srgbClr val="FFFFFF"/>
              </a:solidFill>
            </a:endParaRPr>
          </a:p>
        </p:txBody>
      </p:sp>
      <p:sp>
        <p:nvSpPr>
          <p:cNvPr id="43" name="TextBox 42"/>
          <p:cNvSpPr txBox="1"/>
          <p:nvPr/>
        </p:nvSpPr>
        <p:spPr>
          <a:xfrm>
            <a:off x="7249809" y="3483776"/>
            <a:ext cx="514886" cy="461665"/>
          </a:xfrm>
          <a:prstGeom prst="rect">
            <a:avLst/>
          </a:prstGeom>
          <a:noFill/>
        </p:spPr>
        <p:txBody>
          <a:bodyPr wrap="none" rtlCol="0">
            <a:spAutoFit/>
          </a:bodyPr>
          <a:lstStyle/>
          <a:p>
            <a:pPr algn="ctr"/>
            <a:r>
              <a:rPr lang="en-US" sz="1200" dirty="0" smtClean="0">
                <a:solidFill>
                  <a:srgbClr val="000000"/>
                </a:solidFill>
              </a:rPr>
              <a:t>224/ </a:t>
            </a:r>
          </a:p>
          <a:p>
            <a:pPr algn="ctr"/>
            <a:r>
              <a:rPr lang="en-US" sz="1200" dirty="0" smtClean="0">
                <a:solidFill>
                  <a:srgbClr val="000000"/>
                </a:solidFill>
              </a:rPr>
              <a:t>230</a:t>
            </a:r>
            <a:endParaRPr lang="en-US" sz="1200" dirty="0">
              <a:solidFill>
                <a:srgbClr val="000000"/>
              </a:solidFill>
            </a:endParaRPr>
          </a:p>
        </p:txBody>
      </p:sp>
      <p:sp>
        <p:nvSpPr>
          <p:cNvPr id="44" name="TextBox 43"/>
          <p:cNvSpPr txBox="1"/>
          <p:nvPr/>
        </p:nvSpPr>
        <p:spPr>
          <a:xfrm>
            <a:off x="7667615" y="3483776"/>
            <a:ext cx="401072" cy="461665"/>
          </a:xfrm>
          <a:prstGeom prst="rect">
            <a:avLst/>
          </a:prstGeom>
          <a:noFill/>
        </p:spPr>
        <p:txBody>
          <a:bodyPr wrap="none" rtlCol="0">
            <a:spAutoFit/>
          </a:bodyPr>
          <a:lstStyle/>
          <a:p>
            <a:pPr algn="ctr"/>
            <a:r>
              <a:rPr lang="en-US" sz="1200" dirty="0" smtClean="0">
                <a:solidFill>
                  <a:srgbClr val="FFFFFF"/>
                </a:solidFill>
              </a:rPr>
              <a:t>39/</a:t>
            </a:r>
          </a:p>
          <a:p>
            <a:pPr algn="ctr"/>
            <a:r>
              <a:rPr lang="en-US" sz="1200" dirty="0" smtClean="0">
                <a:solidFill>
                  <a:srgbClr val="FFFFFF"/>
                </a:solidFill>
              </a:rPr>
              <a:t>44</a:t>
            </a:r>
            <a:endParaRPr lang="en-US" sz="1200" dirty="0">
              <a:solidFill>
                <a:srgbClr val="FFFFFF"/>
              </a:solidFill>
            </a:endParaRPr>
          </a:p>
        </p:txBody>
      </p:sp>
      <p:sp>
        <p:nvSpPr>
          <p:cNvPr id="45" name="TextBox 44"/>
          <p:cNvSpPr txBox="1"/>
          <p:nvPr/>
        </p:nvSpPr>
        <p:spPr>
          <a:xfrm>
            <a:off x="8110919" y="3483776"/>
            <a:ext cx="436338" cy="461665"/>
          </a:xfrm>
          <a:prstGeom prst="rect">
            <a:avLst/>
          </a:prstGeom>
          <a:noFill/>
        </p:spPr>
        <p:txBody>
          <a:bodyPr wrap="none" rtlCol="0">
            <a:spAutoFit/>
          </a:bodyPr>
          <a:lstStyle/>
          <a:p>
            <a:pPr algn="ctr"/>
            <a:r>
              <a:rPr lang="en-US" sz="1200" dirty="0" smtClean="0">
                <a:solidFill>
                  <a:srgbClr val="000000"/>
                </a:solidFill>
              </a:rPr>
              <a:t>91/ </a:t>
            </a:r>
          </a:p>
          <a:p>
            <a:pPr algn="ctr"/>
            <a:r>
              <a:rPr lang="en-US" sz="1200" dirty="0" smtClean="0">
                <a:solidFill>
                  <a:srgbClr val="000000"/>
                </a:solidFill>
              </a:rPr>
              <a:t>91</a:t>
            </a:r>
            <a:endParaRPr lang="en-US" sz="1200" dirty="0">
              <a:solidFill>
                <a:srgbClr val="000000"/>
              </a:solidFill>
            </a:endParaRPr>
          </a:p>
        </p:txBody>
      </p:sp>
      <p:sp>
        <p:nvSpPr>
          <p:cNvPr id="46" name="TextBox 45"/>
          <p:cNvSpPr txBox="1"/>
          <p:nvPr/>
        </p:nvSpPr>
        <p:spPr>
          <a:xfrm>
            <a:off x="8450178" y="3483776"/>
            <a:ext cx="479619" cy="461665"/>
          </a:xfrm>
          <a:prstGeom prst="rect">
            <a:avLst/>
          </a:prstGeom>
          <a:noFill/>
        </p:spPr>
        <p:txBody>
          <a:bodyPr wrap="none" rtlCol="0">
            <a:spAutoFit/>
          </a:bodyPr>
          <a:lstStyle/>
          <a:p>
            <a:pPr algn="ctr"/>
            <a:r>
              <a:rPr lang="en-US" sz="1200" dirty="0" smtClean="0">
                <a:solidFill>
                  <a:srgbClr val="FFFFFF"/>
                </a:solidFill>
              </a:rPr>
              <a:t>100/</a:t>
            </a:r>
          </a:p>
          <a:p>
            <a:pPr algn="ctr"/>
            <a:r>
              <a:rPr lang="en-US" sz="1200" dirty="0" smtClean="0">
                <a:solidFill>
                  <a:srgbClr val="FFFFFF"/>
                </a:solidFill>
              </a:rPr>
              <a:t>100</a:t>
            </a:r>
            <a:endParaRPr lang="en-US" sz="1200" dirty="0">
              <a:solidFill>
                <a:srgbClr val="FFFFFF"/>
              </a:solidFill>
            </a:endParaRPr>
          </a:p>
        </p:txBody>
      </p:sp>
      <p:sp>
        <p:nvSpPr>
          <p:cNvPr id="6" name="TextBox 5"/>
          <p:cNvSpPr txBox="1"/>
          <p:nvPr/>
        </p:nvSpPr>
        <p:spPr>
          <a:xfrm>
            <a:off x="8287408" y="1480883"/>
            <a:ext cx="873252" cy="276999"/>
          </a:xfrm>
          <a:prstGeom prst="rect">
            <a:avLst/>
          </a:prstGeom>
          <a:noFill/>
        </p:spPr>
        <p:txBody>
          <a:bodyPr wrap="none" rtlCol="0">
            <a:spAutoFit/>
          </a:bodyPr>
          <a:lstStyle/>
          <a:p>
            <a:r>
              <a:rPr lang="en-US" sz="1200" dirty="0" smtClean="0">
                <a:solidFill>
                  <a:srgbClr val="000000"/>
                </a:solidFill>
              </a:rPr>
              <a:t>(1% cutoff)</a:t>
            </a:r>
            <a:endParaRPr lang="en-US" sz="1200" dirty="0">
              <a:solidFill>
                <a:srgbClr val="000000"/>
              </a:solidFill>
            </a:endParaRPr>
          </a:p>
        </p:txBody>
      </p:sp>
      <p:sp>
        <p:nvSpPr>
          <p:cNvPr id="14" name="Rectangle 13"/>
          <p:cNvSpPr/>
          <p:nvPr/>
        </p:nvSpPr>
        <p:spPr>
          <a:xfrm>
            <a:off x="5575046" y="4489398"/>
            <a:ext cx="921004" cy="24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FFFF"/>
                </a:solidFill>
                <a:latin typeface="Arial" panose="020B0604020202020204" pitchFamily="34" charset="0"/>
                <a:cs typeface="Arial" panose="020B0604020202020204" pitchFamily="34" charset="0"/>
              </a:rPr>
              <a:t>Both G1a</a:t>
            </a:r>
            <a:endParaRPr lang="en-US" sz="1200" b="1" dirty="0">
              <a:solidFill>
                <a:srgbClr val="FFFFFF"/>
              </a:solidFill>
              <a:latin typeface="Arial" panose="020B0604020202020204" pitchFamily="34" charset="0"/>
              <a:cs typeface="Arial" panose="020B0604020202020204" pitchFamily="34" charset="0"/>
            </a:endParaRPr>
          </a:p>
        </p:txBody>
      </p:sp>
      <p:sp>
        <p:nvSpPr>
          <p:cNvPr id="48" name="Slide Number Placeholder 47"/>
          <p:cNvSpPr>
            <a:spLocks noGrp="1"/>
          </p:cNvSpPr>
          <p:nvPr>
            <p:ph type="sldNum" sz="quarter" idx="12"/>
          </p:nvPr>
        </p:nvSpPr>
        <p:spPr/>
        <p:txBody>
          <a:bodyPr/>
          <a:lstStyle/>
          <a:p>
            <a:fld id="{CE80A222-27A2-499A-9E2A-14884A5A6E9E}" type="slidenum">
              <a:rPr lang="en-US" smtClean="0"/>
              <a:t>16</a:t>
            </a:fld>
            <a:endParaRPr lang="en-US" dirty="0"/>
          </a:p>
        </p:txBody>
      </p:sp>
    </p:spTree>
    <p:extLst>
      <p:ext uri="{BB962C8B-B14F-4D97-AF65-F5344CB8AC3E}">
        <p14:creationId xmlns:p14="http://schemas.microsoft.com/office/powerpoint/2010/main" val="346789968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Pan-Genotypic Antiviral Treatment</a:t>
            </a:r>
            <a:endParaRPr lang="en-US" dirty="0"/>
          </a:p>
        </p:txBody>
      </p:sp>
      <p:sp>
        <p:nvSpPr>
          <p:cNvPr id="4" name="Slide Number Placeholder 3"/>
          <p:cNvSpPr>
            <a:spLocks noGrp="1"/>
          </p:cNvSpPr>
          <p:nvPr>
            <p:ph type="sldNum" sz="quarter" idx="12"/>
          </p:nvPr>
        </p:nvSpPr>
        <p:spPr/>
        <p:txBody>
          <a:bodyPr/>
          <a:lstStyle/>
          <a:p>
            <a:fld id="{CE80A222-27A2-499A-9E2A-14884A5A6E9E}" type="slidenum">
              <a:rPr lang="en-US" smtClean="0"/>
              <a:pPr/>
              <a:t>17</a:t>
            </a:fld>
            <a:endParaRPr lang="en-US"/>
          </a:p>
        </p:txBody>
      </p:sp>
      <p:sp>
        <p:nvSpPr>
          <p:cNvPr id="3" name="Content Placeholder 2"/>
          <p:cNvSpPr>
            <a:spLocks noGrp="1"/>
          </p:cNvSpPr>
          <p:nvPr>
            <p:ph type="body" idx="1"/>
          </p:nvPr>
        </p:nvSpPr>
        <p:spPr/>
        <p:txBody>
          <a:bodyPr>
            <a:normAutofit fontScale="92500" lnSpcReduction="20000"/>
          </a:bodyPr>
          <a:lstStyle/>
          <a:p>
            <a:r>
              <a:rPr lang="en-GB" smtClean="0"/>
              <a:t>Glecaprevir + Biprentasvir</a:t>
            </a:r>
          </a:p>
          <a:p>
            <a:r>
              <a:rPr lang="en-GB" smtClean="0"/>
              <a:t>(ABT-493 + ABT-530) </a:t>
            </a:r>
            <a:endParaRPr lang="en-US" dirty="0"/>
          </a:p>
        </p:txBody>
      </p:sp>
    </p:spTree>
    <p:extLst>
      <p:ext uri="{BB962C8B-B14F-4D97-AF65-F5344CB8AC3E}">
        <p14:creationId xmlns:p14="http://schemas.microsoft.com/office/powerpoint/2010/main" val="131954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High </a:t>
            </a:r>
            <a:r>
              <a:rPr lang="en-GB" dirty="0" err="1" smtClean="0"/>
              <a:t>SVR</a:t>
            </a:r>
            <a:r>
              <a:rPr lang="en-GB" dirty="0" smtClean="0"/>
              <a:t> rates with the combination of ABT-493 + ABT-530 for 8 </a:t>
            </a:r>
            <a:r>
              <a:rPr lang="en-GB" dirty="0" err="1" smtClean="0"/>
              <a:t>wks</a:t>
            </a:r>
            <a:r>
              <a:rPr lang="en-GB" dirty="0" smtClean="0"/>
              <a:t> in non-cirrhotic pts with HCV G1 or 2 infection</a:t>
            </a:r>
            <a:endParaRPr lang="en-US" dirty="0"/>
          </a:p>
        </p:txBody>
      </p:sp>
      <p:sp>
        <p:nvSpPr>
          <p:cNvPr id="4097" name="Text Placeholder 4096"/>
          <p:cNvSpPr>
            <a:spLocks noGrp="1"/>
          </p:cNvSpPr>
          <p:nvPr>
            <p:ph type="body" sz="quarter" idx="10"/>
          </p:nvPr>
        </p:nvSpPr>
        <p:spPr/>
        <p:txBody>
          <a:bodyPr/>
          <a:lstStyle/>
          <a:p>
            <a:pPr lvl="0">
              <a:spcBef>
                <a:spcPts val="0"/>
              </a:spcBef>
              <a:buClrTx/>
            </a:pPr>
            <a:r>
              <a:rPr lang="en-GB" dirty="0" err="1"/>
              <a:t>Poordad</a:t>
            </a:r>
            <a:r>
              <a:rPr lang="en-GB" dirty="0"/>
              <a:t> F, et al. </a:t>
            </a:r>
            <a:r>
              <a:rPr lang="en-GB" dirty="0" err="1"/>
              <a:t>EASL</a:t>
            </a:r>
            <a:r>
              <a:rPr lang="en-GB" dirty="0"/>
              <a:t> 2016, Barcelona. #</a:t>
            </a:r>
            <a:r>
              <a:rPr lang="en-GB" dirty="0">
                <a:solidFill>
                  <a:srgbClr val="000000"/>
                </a:solidFill>
              </a:rPr>
              <a:t>SAT-157</a:t>
            </a:r>
          </a:p>
        </p:txBody>
      </p:sp>
      <p:sp>
        <p:nvSpPr>
          <p:cNvPr id="98" name="Text Placeholder 6"/>
          <p:cNvSpPr txBox="1">
            <a:spLocks/>
          </p:cNvSpPr>
          <p:nvPr/>
        </p:nvSpPr>
        <p:spPr>
          <a:xfrm>
            <a:off x="4672013" y="4418014"/>
            <a:ext cx="4186237" cy="823911"/>
          </a:xfrm>
          <a:prstGeom prst="rect">
            <a:avLst/>
          </a:prstGeom>
          <a:solidFill>
            <a:schemeClr val="accent5">
              <a:lumMod val="40000"/>
              <a:lumOff val="60000"/>
            </a:schemeClr>
          </a:solidFill>
        </p:spPr>
        <p:txBody>
          <a:bodyPr vert="horz" lIns="91440" tIns="45720" rIns="91440" bIns="45720" rtlCol="0">
            <a:normAutofit lnSpcReduction="10000"/>
          </a:bodyPr>
          <a:lstStyle>
            <a:lvl1pPr marL="342900" indent="-342900" algn="l" defTabSz="914400" rtl="0" eaLnBrk="1" latinLnBrk="0" hangingPunct="1">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r>
              <a:rPr lang="en-GB" sz="1500" dirty="0" smtClean="0"/>
              <a:t>SVR12 achieved regardless of BL </a:t>
            </a:r>
            <a:r>
              <a:rPr lang="en-GB" sz="1500" dirty="0" err="1" smtClean="0"/>
              <a:t>VL</a:t>
            </a:r>
            <a:r>
              <a:rPr lang="en-GB" sz="1500" dirty="0" smtClean="0"/>
              <a:t>, prior </a:t>
            </a:r>
            <a:br>
              <a:rPr lang="en-GB" sz="1500" dirty="0" smtClean="0"/>
            </a:br>
            <a:r>
              <a:rPr lang="en-GB" sz="1500" dirty="0" err="1" smtClean="0"/>
              <a:t>Tx</a:t>
            </a:r>
            <a:r>
              <a:rPr lang="en-GB" sz="1500" dirty="0" smtClean="0"/>
              <a:t> history, or HCV subtype</a:t>
            </a:r>
          </a:p>
          <a:p>
            <a:pPr marL="228600" indent="-228600"/>
            <a:r>
              <a:rPr lang="en-GB" sz="1500" dirty="0" smtClean="0"/>
              <a:t>No impact of BL NS3 and/or NS5A variants</a:t>
            </a:r>
          </a:p>
        </p:txBody>
      </p:sp>
      <p:sp>
        <p:nvSpPr>
          <p:cNvPr id="99" name="Rounded Rectangle 98"/>
          <p:cNvSpPr/>
          <p:nvPr/>
        </p:nvSpPr>
        <p:spPr>
          <a:xfrm>
            <a:off x="249920" y="1956091"/>
            <a:ext cx="1222744" cy="797442"/>
          </a:xfrm>
          <a:prstGeom prst="roundRect">
            <a:avLst>
              <a:gd name="adj" fmla="val 9048"/>
            </a:avLst>
          </a:prstGeom>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lang="en-GB" sz="900" b="1" dirty="0" smtClean="0">
                <a:solidFill>
                  <a:srgbClr val="000000"/>
                </a:solidFill>
              </a:rPr>
              <a:t>SURVEYOR-I </a:t>
            </a:r>
            <a:br>
              <a:rPr lang="en-GB" sz="900" b="1" dirty="0" smtClean="0">
                <a:solidFill>
                  <a:srgbClr val="000000"/>
                </a:solidFill>
              </a:rPr>
            </a:br>
            <a:r>
              <a:rPr lang="en-GB" sz="900" b="1" dirty="0" smtClean="0">
                <a:solidFill>
                  <a:srgbClr val="000000"/>
                </a:solidFill>
              </a:rPr>
              <a:t>G1 without cirrhosis</a:t>
            </a:r>
          </a:p>
          <a:p>
            <a:pPr marL="90488" indent="-90488">
              <a:buFont typeface="Arial" panose="020B0604020202020204" pitchFamily="34" charset="0"/>
              <a:buChar char="•"/>
            </a:pPr>
            <a:r>
              <a:rPr lang="en-GB" sz="900" dirty="0" smtClean="0">
                <a:solidFill>
                  <a:srgbClr val="000000"/>
                </a:solidFill>
              </a:rPr>
              <a:t>Open-label study</a:t>
            </a:r>
          </a:p>
          <a:p>
            <a:pPr marL="90488" indent="-90488">
              <a:buFont typeface="Arial" panose="020B0604020202020204" pitchFamily="34" charset="0"/>
              <a:buChar char="•"/>
            </a:pPr>
            <a:r>
              <a:rPr lang="en-GB" sz="900" dirty="0" smtClean="0">
                <a:solidFill>
                  <a:srgbClr val="000000"/>
                </a:solidFill>
              </a:rPr>
              <a:t>TN or PR-experienced</a:t>
            </a:r>
            <a:endParaRPr lang="en-GB" sz="900" dirty="0">
              <a:solidFill>
                <a:srgbClr val="000000"/>
              </a:solidFill>
            </a:endParaRPr>
          </a:p>
        </p:txBody>
      </p:sp>
      <p:sp>
        <p:nvSpPr>
          <p:cNvPr id="100" name="Rounded Rectangle 99"/>
          <p:cNvSpPr/>
          <p:nvPr/>
        </p:nvSpPr>
        <p:spPr>
          <a:xfrm>
            <a:off x="249920" y="2812012"/>
            <a:ext cx="1222744" cy="797442"/>
          </a:xfrm>
          <a:prstGeom prst="roundRect">
            <a:avLst>
              <a:gd name="adj" fmla="val 9048"/>
            </a:avLst>
          </a:prstGeom>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r>
              <a:rPr lang="en-GB" sz="900" b="1" dirty="0" smtClean="0">
                <a:solidFill>
                  <a:srgbClr val="000000"/>
                </a:solidFill>
              </a:rPr>
              <a:t>SURVEYOR-II </a:t>
            </a:r>
            <a:br>
              <a:rPr lang="en-GB" sz="900" b="1" dirty="0" smtClean="0">
                <a:solidFill>
                  <a:srgbClr val="000000"/>
                </a:solidFill>
              </a:rPr>
            </a:br>
            <a:r>
              <a:rPr lang="en-GB" sz="900" b="1" dirty="0" smtClean="0">
                <a:solidFill>
                  <a:srgbClr val="000000"/>
                </a:solidFill>
              </a:rPr>
              <a:t>G2 without cirrhosis</a:t>
            </a:r>
          </a:p>
          <a:p>
            <a:pPr marL="90488" indent="-90488">
              <a:buFont typeface="Arial" panose="020B0604020202020204" pitchFamily="34" charset="0"/>
              <a:buChar char="•"/>
            </a:pPr>
            <a:r>
              <a:rPr lang="en-GB" sz="900" dirty="0" smtClean="0">
                <a:solidFill>
                  <a:srgbClr val="000000"/>
                </a:solidFill>
              </a:rPr>
              <a:t>Open-label study</a:t>
            </a:r>
          </a:p>
          <a:p>
            <a:pPr marL="90488" indent="-90488">
              <a:buFont typeface="Arial" panose="020B0604020202020204" pitchFamily="34" charset="0"/>
              <a:buChar char="•"/>
            </a:pPr>
            <a:r>
              <a:rPr lang="en-GB" sz="900" dirty="0" smtClean="0">
                <a:solidFill>
                  <a:srgbClr val="000000"/>
                </a:solidFill>
              </a:rPr>
              <a:t>TN or PR- experienced</a:t>
            </a:r>
            <a:endParaRPr lang="en-GB" sz="900" dirty="0">
              <a:solidFill>
                <a:srgbClr val="000000"/>
              </a:solidFill>
            </a:endParaRPr>
          </a:p>
        </p:txBody>
      </p:sp>
      <p:sp>
        <p:nvSpPr>
          <p:cNvPr id="101" name="Rounded Rectangle 100"/>
          <p:cNvSpPr/>
          <p:nvPr/>
        </p:nvSpPr>
        <p:spPr>
          <a:xfrm>
            <a:off x="1552408" y="1956091"/>
            <a:ext cx="1169581" cy="797442"/>
          </a:xfrm>
          <a:prstGeom prst="roundRect">
            <a:avLst>
              <a:gd name="adj" fmla="val 9048"/>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050" dirty="0" smtClean="0">
                <a:solidFill>
                  <a:srgbClr val="FFFFFF"/>
                </a:solidFill>
              </a:rPr>
              <a:t>ABT-493 (300 mg) + ABT-530 </a:t>
            </a:r>
          </a:p>
          <a:p>
            <a:pPr algn="ctr"/>
            <a:r>
              <a:rPr lang="en-GB" sz="1050" dirty="0" smtClean="0">
                <a:solidFill>
                  <a:srgbClr val="FFFFFF"/>
                </a:solidFill>
              </a:rPr>
              <a:t>(120 mg)</a:t>
            </a:r>
            <a:endParaRPr lang="en-GB" sz="1050" dirty="0">
              <a:solidFill>
                <a:srgbClr val="FFFFFF"/>
              </a:solidFill>
            </a:endParaRPr>
          </a:p>
        </p:txBody>
      </p:sp>
      <p:sp>
        <p:nvSpPr>
          <p:cNvPr id="102" name="Rounded Rectangle 101"/>
          <p:cNvSpPr/>
          <p:nvPr/>
        </p:nvSpPr>
        <p:spPr>
          <a:xfrm>
            <a:off x="1552408" y="2812012"/>
            <a:ext cx="1169581" cy="797442"/>
          </a:xfrm>
          <a:prstGeom prst="roundRect">
            <a:avLst>
              <a:gd name="adj" fmla="val 9048"/>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GB" sz="1050" dirty="0" smtClean="0">
                <a:solidFill>
                  <a:schemeClr val="tx1"/>
                </a:solidFill>
              </a:rPr>
              <a:t>ABT-493 (300 mg) + ABT-530 </a:t>
            </a:r>
          </a:p>
          <a:p>
            <a:pPr algn="ctr"/>
            <a:r>
              <a:rPr lang="en-GB" sz="1050" dirty="0" smtClean="0">
                <a:solidFill>
                  <a:schemeClr val="tx1"/>
                </a:solidFill>
              </a:rPr>
              <a:t>(120 mg)</a:t>
            </a:r>
            <a:endParaRPr lang="en-GB" sz="1050" dirty="0">
              <a:solidFill>
                <a:schemeClr val="tx1"/>
              </a:solidFill>
            </a:endParaRPr>
          </a:p>
        </p:txBody>
      </p:sp>
      <p:sp>
        <p:nvSpPr>
          <p:cNvPr id="103" name="TextBox 102"/>
          <p:cNvSpPr txBox="1"/>
          <p:nvPr/>
        </p:nvSpPr>
        <p:spPr>
          <a:xfrm>
            <a:off x="249921" y="1521646"/>
            <a:ext cx="4228156" cy="424732"/>
          </a:xfrm>
          <a:prstGeom prst="rect">
            <a:avLst/>
          </a:prstGeom>
          <a:noFill/>
        </p:spPr>
        <p:txBody>
          <a:bodyPr wrap="square" rtlCol="0">
            <a:spAutoFit/>
          </a:bodyPr>
          <a:lstStyle/>
          <a:p>
            <a:pPr algn="ctr">
              <a:lnSpc>
                <a:spcPct val="90000"/>
              </a:lnSpc>
            </a:pPr>
            <a:r>
              <a:rPr lang="en-GB" sz="1200" b="1" dirty="0" smtClean="0">
                <a:solidFill>
                  <a:srgbClr val="000000"/>
                </a:solidFill>
              </a:rPr>
              <a:t>SURVEYOR-I and -II study design: </a:t>
            </a:r>
            <a:br>
              <a:rPr lang="en-GB" sz="1200" b="1" dirty="0" smtClean="0">
                <a:solidFill>
                  <a:srgbClr val="000000"/>
                </a:solidFill>
              </a:rPr>
            </a:br>
            <a:r>
              <a:rPr lang="en-GB" sz="1200" b="1" dirty="0" smtClean="0">
                <a:solidFill>
                  <a:srgbClr val="000000"/>
                </a:solidFill>
              </a:rPr>
              <a:t>8-week treatment arms only</a:t>
            </a:r>
            <a:endParaRPr lang="en-GB" sz="1200" b="1" dirty="0">
              <a:solidFill>
                <a:srgbClr val="000000"/>
              </a:solidFill>
            </a:endParaRPr>
          </a:p>
        </p:txBody>
      </p:sp>
      <p:cxnSp>
        <p:nvCxnSpPr>
          <p:cNvPr id="104" name="Straight Arrow Connector 103"/>
          <p:cNvCxnSpPr>
            <a:stCxn id="101" idx="3"/>
          </p:cNvCxnSpPr>
          <p:nvPr/>
        </p:nvCxnSpPr>
        <p:spPr>
          <a:xfrm>
            <a:off x="2721989" y="2354812"/>
            <a:ext cx="14406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2" idx="3"/>
          </p:cNvCxnSpPr>
          <p:nvPr/>
        </p:nvCxnSpPr>
        <p:spPr>
          <a:xfrm>
            <a:off x="2721989" y="3210733"/>
            <a:ext cx="1435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514737" y="3739535"/>
            <a:ext cx="75341" cy="161583"/>
          </a:xfrm>
          <a:prstGeom prst="rect">
            <a:avLst/>
          </a:prstGeom>
          <a:noFill/>
        </p:spPr>
        <p:txBody>
          <a:bodyPr wrap="none" lIns="0" tIns="0" rIns="0" bIns="0" rtlCol="0">
            <a:spAutoFit/>
          </a:bodyPr>
          <a:lstStyle/>
          <a:p>
            <a:pPr algn="ctr"/>
            <a:r>
              <a:rPr lang="en-GB" sz="1050" b="1" dirty="0" smtClean="0">
                <a:solidFill>
                  <a:srgbClr val="000000"/>
                </a:solidFill>
              </a:rPr>
              <a:t>0</a:t>
            </a:r>
            <a:endParaRPr lang="en-GB" sz="1050" b="1" dirty="0">
              <a:solidFill>
                <a:srgbClr val="000000"/>
              </a:solidFill>
            </a:endParaRPr>
          </a:p>
        </p:txBody>
      </p:sp>
      <p:sp>
        <p:nvSpPr>
          <p:cNvPr id="110" name="TextBox 109"/>
          <p:cNvSpPr txBox="1"/>
          <p:nvPr/>
        </p:nvSpPr>
        <p:spPr>
          <a:xfrm>
            <a:off x="2489554" y="3739535"/>
            <a:ext cx="464872" cy="161583"/>
          </a:xfrm>
          <a:prstGeom prst="rect">
            <a:avLst/>
          </a:prstGeom>
          <a:noFill/>
        </p:spPr>
        <p:txBody>
          <a:bodyPr wrap="none" lIns="0" tIns="0" rIns="0" bIns="0" rtlCol="0">
            <a:spAutoFit/>
          </a:bodyPr>
          <a:lstStyle/>
          <a:p>
            <a:pPr algn="ctr"/>
            <a:r>
              <a:rPr lang="en-GB" sz="1050" b="1" dirty="0" smtClean="0">
                <a:solidFill>
                  <a:srgbClr val="000000"/>
                </a:solidFill>
              </a:rPr>
              <a:t>Week 8</a:t>
            </a:r>
            <a:endParaRPr lang="en-GB" sz="1050" b="1" dirty="0">
              <a:solidFill>
                <a:srgbClr val="000000"/>
              </a:solidFill>
            </a:endParaRPr>
          </a:p>
        </p:txBody>
      </p:sp>
      <p:grpSp>
        <p:nvGrpSpPr>
          <p:cNvPr id="4099" name="Group 4098"/>
          <p:cNvGrpSpPr/>
          <p:nvPr/>
        </p:nvGrpSpPr>
        <p:grpSpPr>
          <a:xfrm>
            <a:off x="1552407" y="3692110"/>
            <a:ext cx="2620713" cy="56644"/>
            <a:chOff x="1552407" y="3692110"/>
            <a:chExt cx="2620713" cy="56644"/>
          </a:xfrm>
        </p:grpSpPr>
        <p:cxnSp>
          <p:nvCxnSpPr>
            <p:cNvPr id="106" name="Straight Connector 105"/>
            <p:cNvCxnSpPr/>
            <p:nvPr/>
          </p:nvCxnSpPr>
          <p:spPr>
            <a:xfrm>
              <a:off x="1552408" y="3694807"/>
              <a:ext cx="2620712"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552407" y="3692110"/>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721989" y="3692110"/>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73120" y="3692110"/>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3903016" y="3739535"/>
            <a:ext cx="540212" cy="161583"/>
          </a:xfrm>
          <a:prstGeom prst="rect">
            <a:avLst/>
          </a:prstGeom>
          <a:noFill/>
        </p:spPr>
        <p:txBody>
          <a:bodyPr wrap="none" lIns="0" tIns="0" rIns="0" bIns="0" rtlCol="0">
            <a:spAutoFit/>
          </a:bodyPr>
          <a:lstStyle/>
          <a:p>
            <a:pPr algn="ctr"/>
            <a:r>
              <a:rPr lang="en-GB" sz="1050" b="1" dirty="0" smtClean="0">
                <a:solidFill>
                  <a:srgbClr val="000000"/>
                </a:solidFill>
              </a:rPr>
              <a:t>Week 24</a:t>
            </a:r>
            <a:endParaRPr lang="en-GB" sz="1050" b="1" dirty="0">
              <a:solidFill>
                <a:srgbClr val="000000"/>
              </a:solidFill>
            </a:endParaRPr>
          </a:p>
        </p:txBody>
      </p:sp>
      <p:cxnSp>
        <p:nvCxnSpPr>
          <p:cNvPr id="113" name="Straight Connector 112"/>
          <p:cNvCxnSpPr/>
          <p:nvPr/>
        </p:nvCxnSpPr>
        <p:spPr>
          <a:xfrm>
            <a:off x="3447555" y="2261412"/>
            <a:ext cx="0" cy="1431266"/>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226562" y="2037127"/>
            <a:ext cx="428001" cy="161583"/>
          </a:xfrm>
          <a:prstGeom prst="rect">
            <a:avLst/>
          </a:prstGeom>
          <a:noFill/>
        </p:spPr>
        <p:txBody>
          <a:bodyPr wrap="none" lIns="0" tIns="0" rIns="0" bIns="0" rtlCol="0">
            <a:spAutoFit/>
          </a:bodyPr>
          <a:lstStyle/>
          <a:p>
            <a:pPr algn="ctr"/>
            <a:r>
              <a:rPr lang="en-GB" sz="1050" b="1" dirty="0" smtClean="0">
                <a:solidFill>
                  <a:srgbClr val="000000"/>
                </a:solidFill>
              </a:rPr>
              <a:t>SVR12</a:t>
            </a:r>
            <a:endParaRPr lang="en-GB" sz="1050" b="1" dirty="0">
              <a:solidFill>
                <a:srgbClr val="000000"/>
              </a:solidFill>
            </a:endParaRPr>
          </a:p>
        </p:txBody>
      </p:sp>
      <p:sp>
        <p:nvSpPr>
          <p:cNvPr id="115" name="TextBox 114"/>
          <p:cNvSpPr txBox="1"/>
          <p:nvPr/>
        </p:nvSpPr>
        <p:spPr>
          <a:xfrm>
            <a:off x="249921" y="3961812"/>
            <a:ext cx="4228156" cy="461665"/>
          </a:xfrm>
          <a:prstGeom prst="rect">
            <a:avLst/>
          </a:prstGeom>
          <a:noFill/>
        </p:spPr>
        <p:txBody>
          <a:bodyPr wrap="square" rtlCol="0">
            <a:spAutoFit/>
          </a:bodyPr>
          <a:lstStyle/>
          <a:p>
            <a:pPr algn="ctr"/>
            <a:r>
              <a:rPr lang="en-GB" sz="1200" b="1" dirty="0" smtClean="0">
                <a:solidFill>
                  <a:srgbClr val="000000"/>
                </a:solidFill>
              </a:rPr>
              <a:t>SVR12 following ABT-493 + ABT-530 for 8 weeks in patients with G1 or G2 infection</a:t>
            </a:r>
            <a:endParaRPr lang="en-GB" sz="1200" b="1" dirty="0">
              <a:solidFill>
                <a:srgbClr val="000000"/>
              </a:solidFill>
            </a:endParaRPr>
          </a:p>
        </p:txBody>
      </p:sp>
      <p:sp>
        <p:nvSpPr>
          <p:cNvPr id="116" name="TextBox 115"/>
          <p:cNvSpPr txBox="1"/>
          <p:nvPr/>
        </p:nvSpPr>
        <p:spPr>
          <a:xfrm>
            <a:off x="628572" y="6267721"/>
            <a:ext cx="3929574" cy="184666"/>
          </a:xfrm>
          <a:prstGeom prst="rect">
            <a:avLst/>
          </a:prstGeom>
          <a:noFill/>
        </p:spPr>
        <p:txBody>
          <a:bodyPr wrap="square" lIns="0" tIns="0" rIns="0" bIns="0" rtlCol="0">
            <a:spAutoFit/>
          </a:bodyPr>
          <a:lstStyle/>
          <a:p>
            <a:pPr algn="ctr"/>
            <a:r>
              <a:rPr lang="en-GB" sz="1200" b="1" dirty="0" smtClean="0">
                <a:solidFill>
                  <a:srgbClr val="000000"/>
                </a:solidFill>
              </a:rPr>
              <a:t>ABT-493 (300 mg) + ABT-530 (120 mg) 8 weeks</a:t>
            </a:r>
            <a:endParaRPr lang="en-GB" sz="1200" b="1" dirty="0">
              <a:solidFill>
                <a:srgbClr val="000000"/>
              </a:solidFill>
            </a:endParaRPr>
          </a:p>
        </p:txBody>
      </p:sp>
      <p:grpSp>
        <p:nvGrpSpPr>
          <p:cNvPr id="117" name="Group 116"/>
          <p:cNvGrpSpPr/>
          <p:nvPr/>
        </p:nvGrpSpPr>
        <p:grpSpPr>
          <a:xfrm>
            <a:off x="212852" y="4588999"/>
            <a:ext cx="2157862" cy="1671457"/>
            <a:chOff x="212852" y="4343944"/>
            <a:chExt cx="2157862" cy="1671457"/>
          </a:xfrm>
        </p:grpSpPr>
        <p:cxnSp>
          <p:nvCxnSpPr>
            <p:cNvPr id="118" name="Straight Connector 117"/>
            <p:cNvCxnSpPr/>
            <p:nvPr/>
          </p:nvCxnSpPr>
          <p:spPr>
            <a:xfrm>
              <a:off x="777967" y="4572747"/>
              <a:ext cx="0" cy="130402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78154" y="5820131"/>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086825" y="5846124"/>
              <a:ext cx="187552" cy="169277"/>
            </a:xfrm>
            <a:prstGeom prst="rect">
              <a:avLst/>
            </a:prstGeom>
            <a:noFill/>
          </p:spPr>
          <p:txBody>
            <a:bodyPr wrap="none" lIns="0" tIns="0" rIns="0" bIns="0" rtlCol="0">
              <a:spAutoFit/>
            </a:bodyPr>
            <a:lstStyle/>
            <a:p>
              <a:pPr algn="ctr"/>
              <a:r>
                <a:rPr lang="en-GB" sz="1100" b="1" dirty="0" smtClean="0">
                  <a:solidFill>
                    <a:srgbClr val="000000"/>
                  </a:solidFill>
                </a:rPr>
                <a:t>G1</a:t>
              </a:r>
              <a:endParaRPr lang="en-GB" sz="1100" b="1" dirty="0">
                <a:solidFill>
                  <a:srgbClr val="000000"/>
                </a:solidFill>
              </a:endParaRPr>
            </a:p>
          </p:txBody>
        </p:sp>
        <p:cxnSp>
          <p:nvCxnSpPr>
            <p:cNvPr id="121" name="Straight Connector 120"/>
            <p:cNvCxnSpPr/>
            <p:nvPr/>
          </p:nvCxnSpPr>
          <p:spPr>
            <a:xfrm flipH="1">
              <a:off x="714258" y="5574941"/>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17733" y="5467219"/>
              <a:ext cx="157094" cy="169277"/>
            </a:xfrm>
            <a:prstGeom prst="rect">
              <a:avLst/>
            </a:prstGeom>
            <a:noFill/>
          </p:spPr>
          <p:txBody>
            <a:bodyPr wrap="none" lIns="0" tIns="0" rIns="0" bIns="0" rtlCol="0">
              <a:spAutoFit/>
            </a:bodyPr>
            <a:lstStyle/>
            <a:p>
              <a:pPr algn="r"/>
              <a:r>
                <a:rPr lang="en-GB" sz="1100" b="1" dirty="0" smtClean="0">
                  <a:solidFill>
                    <a:srgbClr val="000000"/>
                  </a:solidFill>
                </a:rPr>
                <a:t>20</a:t>
              </a:r>
              <a:endParaRPr lang="en-GB" sz="1100" b="1" dirty="0">
                <a:solidFill>
                  <a:srgbClr val="000000"/>
                </a:solidFill>
              </a:endParaRPr>
            </a:p>
          </p:txBody>
        </p:sp>
        <p:cxnSp>
          <p:nvCxnSpPr>
            <p:cNvPr id="123" name="Straight Connector 122"/>
            <p:cNvCxnSpPr/>
            <p:nvPr/>
          </p:nvCxnSpPr>
          <p:spPr>
            <a:xfrm flipH="1">
              <a:off x="714258" y="5325361"/>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17733" y="5217639"/>
              <a:ext cx="157094" cy="169277"/>
            </a:xfrm>
            <a:prstGeom prst="rect">
              <a:avLst/>
            </a:prstGeom>
            <a:noFill/>
          </p:spPr>
          <p:txBody>
            <a:bodyPr wrap="none" lIns="0" tIns="0" rIns="0" bIns="0" rtlCol="0">
              <a:spAutoFit/>
            </a:bodyPr>
            <a:lstStyle/>
            <a:p>
              <a:pPr algn="r"/>
              <a:r>
                <a:rPr lang="en-GB" sz="1100" b="1" dirty="0" smtClean="0">
                  <a:solidFill>
                    <a:srgbClr val="000000"/>
                  </a:solidFill>
                </a:rPr>
                <a:t>40</a:t>
              </a:r>
              <a:endParaRPr lang="en-GB" sz="1100" b="1" dirty="0">
                <a:solidFill>
                  <a:srgbClr val="000000"/>
                </a:solidFill>
              </a:endParaRPr>
            </a:p>
          </p:txBody>
        </p:sp>
        <p:cxnSp>
          <p:nvCxnSpPr>
            <p:cNvPr id="125" name="Straight Connector 124"/>
            <p:cNvCxnSpPr/>
            <p:nvPr/>
          </p:nvCxnSpPr>
          <p:spPr>
            <a:xfrm flipH="1">
              <a:off x="714258" y="4822128"/>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517733" y="4714406"/>
              <a:ext cx="157094" cy="169277"/>
            </a:xfrm>
            <a:prstGeom prst="rect">
              <a:avLst/>
            </a:prstGeom>
            <a:noFill/>
          </p:spPr>
          <p:txBody>
            <a:bodyPr wrap="none" lIns="0" tIns="0" rIns="0" bIns="0" rtlCol="0">
              <a:spAutoFit/>
            </a:bodyPr>
            <a:lstStyle/>
            <a:p>
              <a:pPr algn="r"/>
              <a:r>
                <a:rPr lang="en-GB" sz="1100" b="1" dirty="0" smtClean="0">
                  <a:solidFill>
                    <a:srgbClr val="000000"/>
                  </a:solidFill>
                </a:rPr>
                <a:t>80</a:t>
              </a:r>
              <a:endParaRPr lang="en-GB" sz="1100" b="1" dirty="0">
                <a:solidFill>
                  <a:srgbClr val="000000"/>
                </a:solidFill>
              </a:endParaRPr>
            </a:p>
          </p:txBody>
        </p:sp>
        <p:cxnSp>
          <p:nvCxnSpPr>
            <p:cNvPr id="127" name="Straight Connector 126"/>
            <p:cNvCxnSpPr/>
            <p:nvPr/>
          </p:nvCxnSpPr>
          <p:spPr>
            <a:xfrm flipH="1">
              <a:off x="714258" y="4573443"/>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39186" y="4465721"/>
              <a:ext cx="235641" cy="169277"/>
            </a:xfrm>
            <a:prstGeom prst="rect">
              <a:avLst/>
            </a:prstGeom>
            <a:noFill/>
          </p:spPr>
          <p:txBody>
            <a:bodyPr wrap="none" lIns="0" tIns="0" rIns="0" bIns="0" rtlCol="0">
              <a:spAutoFit/>
            </a:bodyPr>
            <a:lstStyle/>
            <a:p>
              <a:pPr algn="r"/>
              <a:r>
                <a:rPr lang="en-GB" sz="1100" b="1" dirty="0" smtClean="0">
                  <a:solidFill>
                    <a:srgbClr val="000000"/>
                  </a:solidFill>
                </a:rPr>
                <a:t>100</a:t>
              </a:r>
              <a:endParaRPr lang="en-GB" sz="1100" b="1" dirty="0">
                <a:solidFill>
                  <a:srgbClr val="000000"/>
                </a:solidFill>
              </a:endParaRPr>
            </a:p>
          </p:txBody>
        </p:sp>
        <p:sp>
          <p:nvSpPr>
            <p:cNvPr id="129" name="TextBox 128"/>
            <p:cNvSpPr txBox="1"/>
            <p:nvPr/>
          </p:nvSpPr>
          <p:spPr>
            <a:xfrm rot="16200000">
              <a:off x="-318160" y="5104455"/>
              <a:ext cx="1246689" cy="184666"/>
            </a:xfrm>
            <a:prstGeom prst="rect">
              <a:avLst/>
            </a:prstGeom>
            <a:noFill/>
          </p:spPr>
          <p:txBody>
            <a:bodyPr wrap="square" lIns="0" tIns="0" rIns="0" bIns="0" rtlCol="0">
              <a:spAutoFit/>
            </a:bodyPr>
            <a:lstStyle/>
            <a:p>
              <a:pPr algn="ctr"/>
              <a:r>
                <a:rPr lang="en-GB" sz="1200" b="1" dirty="0" smtClean="0">
                  <a:solidFill>
                    <a:srgbClr val="000000"/>
                  </a:solidFill>
                </a:rPr>
                <a:t>SVR12 (%)</a:t>
              </a:r>
              <a:endParaRPr lang="en-GB" sz="1200" b="1" dirty="0">
                <a:solidFill>
                  <a:srgbClr val="000000"/>
                </a:solidFill>
              </a:endParaRPr>
            </a:p>
          </p:txBody>
        </p:sp>
        <p:cxnSp>
          <p:nvCxnSpPr>
            <p:cNvPr id="130" name="Straight Connector 129"/>
            <p:cNvCxnSpPr/>
            <p:nvPr/>
          </p:nvCxnSpPr>
          <p:spPr>
            <a:xfrm flipH="1">
              <a:off x="714258" y="5075360"/>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17733" y="4967638"/>
              <a:ext cx="157094" cy="169277"/>
            </a:xfrm>
            <a:prstGeom prst="rect">
              <a:avLst/>
            </a:prstGeom>
            <a:noFill/>
          </p:spPr>
          <p:txBody>
            <a:bodyPr wrap="none" lIns="0" tIns="0" rIns="0" bIns="0" rtlCol="0">
              <a:spAutoFit/>
            </a:bodyPr>
            <a:lstStyle/>
            <a:p>
              <a:pPr algn="r"/>
              <a:r>
                <a:rPr lang="en-GB" sz="1100" b="1" dirty="0" smtClean="0">
                  <a:solidFill>
                    <a:srgbClr val="000000"/>
                  </a:solidFill>
                </a:rPr>
                <a:t>60</a:t>
              </a:r>
              <a:endParaRPr lang="en-GB" sz="1100" b="1" dirty="0">
                <a:solidFill>
                  <a:srgbClr val="000000"/>
                </a:solidFill>
              </a:endParaRPr>
            </a:p>
          </p:txBody>
        </p:sp>
        <p:sp>
          <p:nvSpPr>
            <p:cNvPr id="132" name="TextBox 131"/>
            <p:cNvSpPr txBox="1"/>
            <p:nvPr/>
          </p:nvSpPr>
          <p:spPr>
            <a:xfrm>
              <a:off x="596280" y="5735290"/>
              <a:ext cx="78547" cy="169277"/>
            </a:xfrm>
            <a:prstGeom prst="rect">
              <a:avLst/>
            </a:prstGeom>
            <a:noFill/>
          </p:spPr>
          <p:txBody>
            <a:bodyPr wrap="none" lIns="0" tIns="0" rIns="0" bIns="0" rtlCol="0">
              <a:spAutoFit/>
            </a:bodyPr>
            <a:lstStyle/>
            <a:p>
              <a:pPr algn="r"/>
              <a:r>
                <a:rPr lang="en-GB" sz="1100" b="1" dirty="0" smtClean="0">
                  <a:solidFill>
                    <a:srgbClr val="000000"/>
                  </a:solidFill>
                </a:rPr>
                <a:t>0</a:t>
              </a:r>
              <a:endParaRPr lang="en-GB" sz="1100" b="1" dirty="0">
                <a:solidFill>
                  <a:srgbClr val="000000"/>
                </a:solidFill>
              </a:endParaRPr>
            </a:p>
          </p:txBody>
        </p:sp>
        <p:cxnSp>
          <p:nvCxnSpPr>
            <p:cNvPr id="133" name="Straight Connector 132"/>
            <p:cNvCxnSpPr/>
            <p:nvPr/>
          </p:nvCxnSpPr>
          <p:spPr>
            <a:xfrm>
              <a:off x="2370714" y="5820131"/>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961014" y="4608307"/>
              <a:ext cx="438884" cy="12143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endParaRPr>
            </a:p>
          </p:txBody>
        </p:sp>
        <p:grpSp>
          <p:nvGrpSpPr>
            <p:cNvPr id="135" name="Group 134"/>
            <p:cNvGrpSpPr/>
            <p:nvPr/>
          </p:nvGrpSpPr>
          <p:grpSpPr>
            <a:xfrm>
              <a:off x="1139479" y="4576183"/>
              <a:ext cx="76200" cy="182619"/>
              <a:chOff x="6172200" y="3190875"/>
              <a:chExt cx="76200" cy="283845"/>
            </a:xfrm>
          </p:grpSpPr>
          <p:cxnSp>
            <p:nvCxnSpPr>
              <p:cNvPr id="147" name="Straight Connector 146"/>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TextBox 135"/>
            <p:cNvSpPr txBox="1"/>
            <p:nvPr/>
          </p:nvSpPr>
          <p:spPr>
            <a:xfrm>
              <a:off x="1102054" y="4343944"/>
              <a:ext cx="157094" cy="169277"/>
            </a:xfrm>
            <a:prstGeom prst="rect">
              <a:avLst/>
            </a:prstGeom>
            <a:noFill/>
          </p:spPr>
          <p:txBody>
            <a:bodyPr wrap="none" lIns="0" tIns="0" rIns="0" bIns="0" rtlCol="0">
              <a:spAutoFit/>
            </a:bodyPr>
            <a:lstStyle/>
            <a:p>
              <a:pPr algn="ctr"/>
              <a:r>
                <a:rPr lang="en-GB" sz="1100" b="1" dirty="0" smtClean="0">
                  <a:solidFill>
                    <a:srgbClr val="000000"/>
                  </a:solidFill>
                </a:rPr>
                <a:t>97</a:t>
              </a:r>
              <a:endParaRPr lang="en-GB" sz="1100" b="1" dirty="0">
                <a:solidFill>
                  <a:srgbClr val="000000"/>
                </a:solidFill>
              </a:endParaRPr>
            </a:p>
          </p:txBody>
        </p:sp>
        <p:sp>
          <p:nvSpPr>
            <p:cNvPr id="137" name="TextBox 136"/>
            <p:cNvSpPr txBox="1"/>
            <p:nvPr/>
          </p:nvSpPr>
          <p:spPr>
            <a:xfrm>
              <a:off x="1881210" y="5846124"/>
              <a:ext cx="187552" cy="169277"/>
            </a:xfrm>
            <a:prstGeom prst="rect">
              <a:avLst/>
            </a:prstGeom>
            <a:noFill/>
          </p:spPr>
          <p:txBody>
            <a:bodyPr wrap="none" lIns="0" tIns="0" rIns="0" bIns="0" rtlCol="0">
              <a:spAutoFit/>
            </a:bodyPr>
            <a:lstStyle/>
            <a:p>
              <a:pPr algn="ctr"/>
              <a:r>
                <a:rPr lang="en-GB" sz="1100" b="1" dirty="0" smtClean="0">
                  <a:solidFill>
                    <a:srgbClr val="000000"/>
                  </a:solidFill>
                </a:rPr>
                <a:t>G2</a:t>
              </a:r>
              <a:endParaRPr lang="en-GB" sz="1100" b="1" dirty="0">
                <a:solidFill>
                  <a:srgbClr val="000000"/>
                </a:solidFill>
              </a:endParaRPr>
            </a:p>
          </p:txBody>
        </p:sp>
        <p:sp>
          <p:nvSpPr>
            <p:cNvPr id="138" name="Rectangle 137"/>
            <p:cNvSpPr/>
            <p:nvPr/>
          </p:nvSpPr>
          <p:spPr>
            <a:xfrm>
              <a:off x="1755399" y="4593515"/>
              <a:ext cx="438884" cy="122915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endParaRPr>
            </a:p>
          </p:txBody>
        </p:sp>
        <p:grpSp>
          <p:nvGrpSpPr>
            <p:cNvPr id="139" name="Group 138"/>
            <p:cNvGrpSpPr/>
            <p:nvPr/>
          </p:nvGrpSpPr>
          <p:grpSpPr>
            <a:xfrm>
              <a:off x="1933864" y="4572373"/>
              <a:ext cx="76200" cy="121659"/>
              <a:chOff x="6172200" y="3190875"/>
              <a:chExt cx="76200" cy="283845"/>
            </a:xfrm>
          </p:grpSpPr>
          <p:cxnSp>
            <p:nvCxnSpPr>
              <p:cNvPr id="144" name="Straight Connector 143"/>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1896439" y="4343944"/>
              <a:ext cx="157094" cy="169277"/>
            </a:xfrm>
            <a:prstGeom prst="rect">
              <a:avLst/>
            </a:prstGeom>
            <a:noFill/>
          </p:spPr>
          <p:txBody>
            <a:bodyPr wrap="none" lIns="0" tIns="0" rIns="0" bIns="0" rtlCol="0">
              <a:spAutoFit/>
            </a:bodyPr>
            <a:lstStyle/>
            <a:p>
              <a:pPr algn="ctr"/>
              <a:r>
                <a:rPr lang="en-GB" sz="1100" b="1" dirty="0" smtClean="0">
                  <a:solidFill>
                    <a:srgbClr val="000000"/>
                  </a:solidFill>
                </a:rPr>
                <a:t>98</a:t>
              </a:r>
              <a:endParaRPr lang="en-GB" sz="1100" b="1" dirty="0">
                <a:solidFill>
                  <a:srgbClr val="000000"/>
                </a:solidFill>
              </a:endParaRPr>
            </a:p>
          </p:txBody>
        </p:sp>
        <p:cxnSp>
          <p:nvCxnSpPr>
            <p:cNvPr id="141" name="Straight Connector 140"/>
            <p:cNvCxnSpPr/>
            <p:nvPr/>
          </p:nvCxnSpPr>
          <p:spPr>
            <a:xfrm>
              <a:off x="714258" y="5822828"/>
              <a:ext cx="165645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11484" y="5618914"/>
              <a:ext cx="338233" cy="145424"/>
            </a:xfrm>
            <a:prstGeom prst="rect">
              <a:avLst/>
            </a:prstGeom>
            <a:noFill/>
          </p:spPr>
          <p:txBody>
            <a:bodyPr wrap="none" lIns="0" tIns="0" rIns="0" bIns="0" rtlCol="0">
              <a:spAutoFit/>
            </a:bodyPr>
            <a:lstStyle/>
            <a:p>
              <a:pPr algn="ctr">
                <a:lnSpc>
                  <a:spcPct val="90000"/>
                </a:lnSpc>
              </a:pPr>
              <a:r>
                <a:rPr lang="en-GB" sz="1050" b="1" dirty="0" smtClean="0">
                  <a:solidFill>
                    <a:srgbClr val="FFFFFF"/>
                  </a:solidFill>
                </a:rPr>
                <a:t>33/34</a:t>
              </a:r>
              <a:endParaRPr lang="en-GB" sz="1050" b="1" dirty="0">
                <a:solidFill>
                  <a:srgbClr val="FFFFFF"/>
                </a:solidFill>
              </a:endParaRPr>
            </a:p>
          </p:txBody>
        </p:sp>
        <p:sp>
          <p:nvSpPr>
            <p:cNvPr id="143" name="TextBox 142"/>
            <p:cNvSpPr txBox="1"/>
            <p:nvPr/>
          </p:nvSpPr>
          <p:spPr>
            <a:xfrm>
              <a:off x="1807550" y="5618914"/>
              <a:ext cx="338233" cy="145424"/>
            </a:xfrm>
            <a:prstGeom prst="rect">
              <a:avLst/>
            </a:prstGeom>
            <a:noFill/>
          </p:spPr>
          <p:txBody>
            <a:bodyPr wrap="none" lIns="0" tIns="0" rIns="0" bIns="0" rtlCol="0">
              <a:spAutoFit/>
            </a:bodyPr>
            <a:lstStyle/>
            <a:p>
              <a:pPr algn="ctr">
                <a:lnSpc>
                  <a:spcPct val="90000"/>
                </a:lnSpc>
              </a:pPr>
              <a:r>
                <a:rPr lang="en-GB" sz="1050" b="1" dirty="0" smtClean="0"/>
                <a:t>53/54</a:t>
              </a:r>
              <a:endParaRPr lang="en-GB" sz="1050" b="1" dirty="0"/>
            </a:p>
          </p:txBody>
        </p:sp>
      </p:grpSp>
      <p:grpSp>
        <p:nvGrpSpPr>
          <p:cNvPr id="150" name="Group 149"/>
          <p:cNvGrpSpPr/>
          <p:nvPr/>
        </p:nvGrpSpPr>
        <p:grpSpPr>
          <a:xfrm>
            <a:off x="2538227" y="4588999"/>
            <a:ext cx="1931528" cy="1671457"/>
            <a:chOff x="2676777" y="4343944"/>
            <a:chExt cx="1931528" cy="1671457"/>
          </a:xfrm>
        </p:grpSpPr>
        <p:cxnSp>
          <p:nvCxnSpPr>
            <p:cNvPr id="151" name="Straight Connector 150"/>
            <p:cNvCxnSpPr/>
            <p:nvPr/>
          </p:nvCxnSpPr>
          <p:spPr>
            <a:xfrm>
              <a:off x="3015558" y="4572747"/>
              <a:ext cx="0" cy="130402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815745" y="5820131"/>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324416" y="5846124"/>
              <a:ext cx="187552" cy="169277"/>
            </a:xfrm>
            <a:prstGeom prst="rect">
              <a:avLst/>
            </a:prstGeom>
            <a:noFill/>
          </p:spPr>
          <p:txBody>
            <a:bodyPr wrap="none" lIns="0" tIns="0" rIns="0" bIns="0" rtlCol="0">
              <a:spAutoFit/>
            </a:bodyPr>
            <a:lstStyle/>
            <a:p>
              <a:pPr algn="ctr"/>
              <a:r>
                <a:rPr lang="en-GB" sz="1100" b="1" dirty="0" smtClean="0">
                  <a:solidFill>
                    <a:srgbClr val="000000"/>
                  </a:solidFill>
                </a:rPr>
                <a:t>G1</a:t>
              </a:r>
              <a:endParaRPr lang="en-GB" sz="1100" b="1" dirty="0">
                <a:solidFill>
                  <a:srgbClr val="000000"/>
                </a:solidFill>
              </a:endParaRPr>
            </a:p>
          </p:txBody>
        </p:sp>
        <p:cxnSp>
          <p:nvCxnSpPr>
            <p:cNvPr id="154" name="Straight Connector 153"/>
            <p:cNvCxnSpPr/>
            <p:nvPr/>
          </p:nvCxnSpPr>
          <p:spPr>
            <a:xfrm flipH="1">
              <a:off x="2951849" y="5574941"/>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2755324" y="5467219"/>
              <a:ext cx="157094" cy="169277"/>
            </a:xfrm>
            <a:prstGeom prst="rect">
              <a:avLst/>
            </a:prstGeom>
            <a:noFill/>
          </p:spPr>
          <p:txBody>
            <a:bodyPr wrap="none" lIns="0" tIns="0" rIns="0" bIns="0" rtlCol="0">
              <a:spAutoFit/>
            </a:bodyPr>
            <a:lstStyle/>
            <a:p>
              <a:pPr algn="r"/>
              <a:r>
                <a:rPr lang="en-GB" sz="1100" b="1" dirty="0" smtClean="0">
                  <a:solidFill>
                    <a:srgbClr val="000000"/>
                  </a:solidFill>
                </a:rPr>
                <a:t>20</a:t>
              </a:r>
              <a:endParaRPr lang="en-GB" sz="1100" b="1" dirty="0">
                <a:solidFill>
                  <a:srgbClr val="000000"/>
                </a:solidFill>
              </a:endParaRPr>
            </a:p>
          </p:txBody>
        </p:sp>
        <p:cxnSp>
          <p:nvCxnSpPr>
            <p:cNvPr id="156" name="Straight Connector 155"/>
            <p:cNvCxnSpPr/>
            <p:nvPr/>
          </p:nvCxnSpPr>
          <p:spPr>
            <a:xfrm flipH="1">
              <a:off x="2951849" y="5325361"/>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2755324" y="5217639"/>
              <a:ext cx="157094" cy="169277"/>
            </a:xfrm>
            <a:prstGeom prst="rect">
              <a:avLst/>
            </a:prstGeom>
            <a:noFill/>
          </p:spPr>
          <p:txBody>
            <a:bodyPr wrap="none" lIns="0" tIns="0" rIns="0" bIns="0" rtlCol="0">
              <a:spAutoFit/>
            </a:bodyPr>
            <a:lstStyle/>
            <a:p>
              <a:pPr algn="r"/>
              <a:r>
                <a:rPr lang="en-GB" sz="1100" b="1" dirty="0" smtClean="0">
                  <a:solidFill>
                    <a:srgbClr val="000000"/>
                  </a:solidFill>
                </a:rPr>
                <a:t>40</a:t>
              </a:r>
              <a:endParaRPr lang="en-GB" sz="1100" b="1" dirty="0">
                <a:solidFill>
                  <a:srgbClr val="000000"/>
                </a:solidFill>
              </a:endParaRPr>
            </a:p>
          </p:txBody>
        </p:sp>
        <p:cxnSp>
          <p:nvCxnSpPr>
            <p:cNvPr id="158" name="Straight Connector 157"/>
            <p:cNvCxnSpPr/>
            <p:nvPr/>
          </p:nvCxnSpPr>
          <p:spPr>
            <a:xfrm flipH="1">
              <a:off x="2951849" y="4822128"/>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2755324" y="4714406"/>
              <a:ext cx="157094" cy="169277"/>
            </a:xfrm>
            <a:prstGeom prst="rect">
              <a:avLst/>
            </a:prstGeom>
            <a:noFill/>
          </p:spPr>
          <p:txBody>
            <a:bodyPr wrap="none" lIns="0" tIns="0" rIns="0" bIns="0" rtlCol="0">
              <a:spAutoFit/>
            </a:bodyPr>
            <a:lstStyle/>
            <a:p>
              <a:pPr algn="r"/>
              <a:r>
                <a:rPr lang="en-GB" sz="1100" b="1" dirty="0" smtClean="0">
                  <a:solidFill>
                    <a:srgbClr val="000000"/>
                  </a:solidFill>
                </a:rPr>
                <a:t>80</a:t>
              </a:r>
              <a:endParaRPr lang="en-GB" sz="1100" b="1" dirty="0">
                <a:solidFill>
                  <a:srgbClr val="000000"/>
                </a:solidFill>
              </a:endParaRPr>
            </a:p>
          </p:txBody>
        </p:sp>
        <p:cxnSp>
          <p:nvCxnSpPr>
            <p:cNvPr id="160" name="Straight Connector 159"/>
            <p:cNvCxnSpPr/>
            <p:nvPr/>
          </p:nvCxnSpPr>
          <p:spPr>
            <a:xfrm flipH="1">
              <a:off x="2951849" y="4573443"/>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2676777" y="4465721"/>
              <a:ext cx="235641" cy="169277"/>
            </a:xfrm>
            <a:prstGeom prst="rect">
              <a:avLst/>
            </a:prstGeom>
            <a:noFill/>
          </p:spPr>
          <p:txBody>
            <a:bodyPr wrap="none" lIns="0" tIns="0" rIns="0" bIns="0" rtlCol="0">
              <a:spAutoFit/>
            </a:bodyPr>
            <a:lstStyle/>
            <a:p>
              <a:pPr algn="r"/>
              <a:r>
                <a:rPr lang="en-GB" sz="1100" b="1" dirty="0" smtClean="0">
                  <a:solidFill>
                    <a:srgbClr val="000000"/>
                  </a:solidFill>
                </a:rPr>
                <a:t>100</a:t>
              </a:r>
              <a:endParaRPr lang="en-GB" sz="1100" b="1" dirty="0">
                <a:solidFill>
                  <a:srgbClr val="000000"/>
                </a:solidFill>
              </a:endParaRPr>
            </a:p>
          </p:txBody>
        </p:sp>
        <p:cxnSp>
          <p:nvCxnSpPr>
            <p:cNvPr id="162" name="Straight Connector 161"/>
            <p:cNvCxnSpPr/>
            <p:nvPr/>
          </p:nvCxnSpPr>
          <p:spPr>
            <a:xfrm flipH="1">
              <a:off x="2951849" y="5075360"/>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2755324" y="4967638"/>
              <a:ext cx="157094" cy="169277"/>
            </a:xfrm>
            <a:prstGeom prst="rect">
              <a:avLst/>
            </a:prstGeom>
            <a:noFill/>
          </p:spPr>
          <p:txBody>
            <a:bodyPr wrap="none" lIns="0" tIns="0" rIns="0" bIns="0" rtlCol="0">
              <a:spAutoFit/>
            </a:bodyPr>
            <a:lstStyle/>
            <a:p>
              <a:pPr algn="r"/>
              <a:r>
                <a:rPr lang="en-GB" sz="1100" b="1" dirty="0" smtClean="0">
                  <a:solidFill>
                    <a:srgbClr val="000000"/>
                  </a:solidFill>
                </a:rPr>
                <a:t>60</a:t>
              </a:r>
              <a:endParaRPr lang="en-GB" sz="1100" b="1" dirty="0">
                <a:solidFill>
                  <a:srgbClr val="000000"/>
                </a:solidFill>
              </a:endParaRPr>
            </a:p>
          </p:txBody>
        </p:sp>
        <p:sp>
          <p:nvSpPr>
            <p:cNvPr id="164" name="TextBox 163"/>
            <p:cNvSpPr txBox="1"/>
            <p:nvPr/>
          </p:nvSpPr>
          <p:spPr>
            <a:xfrm>
              <a:off x="2833871" y="5735290"/>
              <a:ext cx="78547" cy="169277"/>
            </a:xfrm>
            <a:prstGeom prst="rect">
              <a:avLst/>
            </a:prstGeom>
            <a:noFill/>
          </p:spPr>
          <p:txBody>
            <a:bodyPr wrap="none" lIns="0" tIns="0" rIns="0" bIns="0" rtlCol="0">
              <a:spAutoFit/>
            </a:bodyPr>
            <a:lstStyle/>
            <a:p>
              <a:pPr algn="r"/>
              <a:r>
                <a:rPr lang="en-GB" sz="1100" b="1" dirty="0" smtClean="0">
                  <a:solidFill>
                    <a:srgbClr val="000000"/>
                  </a:solidFill>
                </a:rPr>
                <a:t>0</a:t>
              </a:r>
              <a:endParaRPr lang="en-GB" sz="1100" b="1" dirty="0">
                <a:solidFill>
                  <a:srgbClr val="000000"/>
                </a:solidFill>
              </a:endParaRPr>
            </a:p>
          </p:txBody>
        </p:sp>
        <p:cxnSp>
          <p:nvCxnSpPr>
            <p:cNvPr id="165" name="Straight Connector 164"/>
            <p:cNvCxnSpPr/>
            <p:nvPr/>
          </p:nvCxnSpPr>
          <p:spPr>
            <a:xfrm>
              <a:off x="4608305" y="5820131"/>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3198605" y="4572001"/>
              <a:ext cx="438884" cy="125067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endParaRPr>
            </a:p>
          </p:txBody>
        </p:sp>
        <p:grpSp>
          <p:nvGrpSpPr>
            <p:cNvPr id="167" name="Group 166"/>
            <p:cNvGrpSpPr/>
            <p:nvPr/>
          </p:nvGrpSpPr>
          <p:grpSpPr>
            <a:xfrm>
              <a:off x="3377070" y="4576184"/>
              <a:ext cx="76200" cy="121244"/>
              <a:chOff x="6172200" y="3190875"/>
              <a:chExt cx="76200" cy="283845"/>
            </a:xfrm>
          </p:grpSpPr>
          <p:cxnSp>
            <p:nvCxnSpPr>
              <p:cNvPr id="179" name="Straight Connector 178"/>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3300371" y="4343944"/>
              <a:ext cx="235642" cy="169277"/>
            </a:xfrm>
            <a:prstGeom prst="rect">
              <a:avLst/>
            </a:prstGeom>
            <a:noFill/>
          </p:spPr>
          <p:txBody>
            <a:bodyPr wrap="none" lIns="0" tIns="0" rIns="0" bIns="0" rtlCol="0">
              <a:spAutoFit/>
            </a:bodyPr>
            <a:lstStyle/>
            <a:p>
              <a:pPr algn="ctr"/>
              <a:r>
                <a:rPr lang="en-GB" sz="1100" b="1" dirty="0" smtClean="0">
                  <a:solidFill>
                    <a:srgbClr val="000000"/>
                  </a:solidFill>
                </a:rPr>
                <a:t>100</a:t>
              </a:r>
              <a:endParaRPr lang="en-GB" sz="1100" b="1" dirty="0">
                <a:solidFill>
                  <a:srgbClr val="000000"/>
                </a:solidFill>
              </a:endParaRPr>
            </a:p>
          </p:txBody>
        </p:sp>
        <p:sp>
          <p:nvSpPr>
            <p:cNvPr id="169" name="TextBox 168"/>
            <p:cNvSpPr txBox="1"/>
            <p:nvPr/>
          </p:nvSpPr>
          <p:spPr>
            <a:xfrm>
              <a:off x="4118801" y="5846124"/>
              <a:ext cx="187552" cy="169277"/>
            </a:xfrm>
            <a:prstGeom prst="rect">
              <a:avLst/>
            </a:prstGeom>
            <a:noFill/>
          </p:spPr>
          <p:txBody>
            <a:bodyPr wrap="none" lIns="0" tIns="0" rIns="0" bIns="0" rtlCol="0">
              <a:spAutoFit/>
            </a:bodyPr>
            <a:lstStyle/>
            <a:p>
              <a:pPr algn="ctr"/>
              <a:r>
                <a:rPr lang="en-GB" sz="1100" b="1" dirty="0" smtClean="0">
                  <a:solidFill>
                    <a:srgbClr val="000000"/>
                  </a:solidFill>
                </a:rPr>
                <a:t>G2</a:t>
              </a:r>
              <a:endParaRPr lang="en-GB" sz="1100" b="1" dirty="0">
                <a:solidFill>
                  <a:srgbClr val="000000"/>
                </a:solidFill>
              </a:endParaRPr>
            </a:p>
          </p:txBody>
        </p:sp>
        <p:sp>
          <p:nvSpPr>
            <p:cNvPr id="170" name="Rectangle 169"/>
            <p:cNvSpPr/>
            <p:nvPr/>
          </p:nvSpPr>
          <p:spPr>
            <a:xfrm>
              <a:off x="3992990" y="4569977"/>
              <a:ext cx="438884" cy="125269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endParaRPr>
            </a:p>
          </p:txBody>
        </p:sp>
        <p:grpSp>
          <p:nvGrpSpPr>
            <p:cNvPr id="171" name="Group 170"/>
            <p:cNvGrpSpPr/>
            <p:nvPr/>
          </p:nvGrpSpPr>
          <p:grpSpPr>
            <a:xfrm>
              <a:off x="4171455" y="4572373"/>
              <a:ext cx="76200" cy="84593"/>
              <a:chOff x="6172200" y="3190875"/>
              <a:chExt cx="76200" cy="283845"/>
            </a:xfrm>
          </p:grpSpPr>
          <p:cxnSp>
            <p:nvCxnSpPr>
              <p:cNvPr id="176" name="Straight Connector 175"/>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4094756" y="4343944"/>
              <a:ext cx="235642" cy="169277"/>
            </a:xfrm>
            <a:prstGeom prst="rect">
              <a:avLst/>
            </a:prstGeom>
            <a:noFill/>
          </p:spPr>
          <p:txBody>
            <a:bodyPr wrap="none" lIns="0" tIns="0" rIns="0" bIns="0" rtlCol="0">
              <a:spAutoFit/>
            </a:bodyPr>
            <a:lstStyle/>
            <a:p>
              <a:pPr algn="ctr"/>
              <a:r>
                <a:rPr lang="en-GB" sz="1100" b="1" dirty="0" smtClean="0">
                  <a:solidFill>
                    <a:srgbClr val="000000"/>
                  </a:solidFill>
                </a:rPr>
                <a:t>100</a:t>
              </a:r>
              <a:endParaRPr lang="en-GB" sz="1100" b="1" dirty="0">
                <a:solidFill>
                  <a:srgbClr val="000000"/>
                </a:solidFill>
              </a:endParaRPr>
            </a:p>
          </p:txBody>
        </p:sp>
        <p:cxnSp>
          <p:nvCxnSpPr>
            <p:cNvPr id="173" name="Straight Connector 172"/>
            <p:cNvCxnSpPr/>
            <p:nvPr/>
          </p:nvCxnSpPr>
          <p:spPr>
            <a:xfrm>
              <a:off x="2951849" y="5822828"/>
              <a:ext cx="165645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3249075" y="5618915"/>
              <a:ext cx="338233" cy="145424"/>
            </a:xfrm>
            <a:prstGeom prst="rect">
              <a:avLst/>
            </a:prstGeom>
            <a:noFill/>
          </p:spPr>
          <p:txBody>
            <a:bodyPr wrap="none" lIns="0" tIns="0" rIns="0" bIns="0" rtlCol="0">
              <a:spAutoFit/>
            </a:bodyPr>
            <a:lstStyle/>
            <a:p>
              <a:pPr algn="ctr">
                <a:lnSpc>
                  <a:spcPct val="90000"/>
                </a:lnSpc>
              </a:pPr>
              <a:r>
                <a:rPr lang="en-GB" sz="1050" b="1" dirty="0" smtClean="0">
                  <a:solidFill>
                    <a:srgbClr val="FFFFFF"/>
                  </a:solidFill>
                </a:rPr>
                <a:t>33/33</a:t>
              </a:r>
              <a:endParaRPr lang="en-GB" sz="1050" b="1" dirty="0">
                <a:solidFill>
                  <a:srgbClr val="FFFFFF"/>
                </a:solidFill>
              </a:endParaRPr>
            </a:p>
          </p:txBody>
        </p:sp>
        <p:sp>
          <p:nvSpPr>
            <p:cNvPr id="175" name="TextBox 174"/>
            <p:cNvSpPr txBox="1"/>
            <p:nvPr/>
          </p:nvSpPr>
          <p:spPr>
            <a:xfrm>
              <a:off x="4045141" y="5618915"/>
              <a:ext cx="338233" cy="145424"/>
            </a:xfrm>
            <a:prstGeom prst="rect">
              <a:avLst/>
            </a:prstGeom>
            <a:noFill/>
          </p:spPr>
          <p:txBody>
            <a:bodyPr wrap="none" lIns="0" tIns="0" rIns="0" bIns="0" rtlCol="0">
              <a:spAutoFit/>
            </a:bodyPr>
            <a:lstStyle/>
            <a:p>
              <a:pPr algn="ctr">
                <a:lnSpc>
                  <a:spcPct val="90000"/>
                </a:lnSpc>
              </a:pPr>
              <a:r>
                <a:rPr lang="en-GB" sz="1050" b="1" dirty="0" smtClean="0"/>
                <a:t>53/53</a:t>
              </a:r>
              <a:endParaRPr lang="en-GB" sz="1050" b="1" dirty="0"/>
            </a:p>
          </p:txBody>
        </p:sp>
      </p:grpSp>
      <p:sp>
        <p:nvSpPr>
          <p:cNvPr id="182" name="TextBox 181"/>
          <p:cNvSpPr txBox="1"/>
          <p:nvPr/>
        </p:nvSpPr>
        <p:spPr>
          <a:xfrm>
            <a:off x="4671314" y="1521646"/>
            <a:ext cx="4228156" cy="258532"/>
          </a:xfrm>
          <a:prstGeom prst="rect">
            <a:avLst/>
          </a:prstGeom>
          <a:noFill/>
        </p:spPr>
        <p:txBody>
          <a:bodyPr wrap="square" rtlCol="0">
            <a:spAutoFit/>
          </a:bodyPr>
          <a:lstStyle/>
          <a:p>
            <a:pPr algn="ctr">
              <a:lnSpc>
                <a:spcPct val="90000"/>
              </a:lnSpc>
            </a:pPr>
            <a:r>
              <a:rPr lang="en-GB" sz="1200" b="1" dirty="0" smtClean="0">
                <a:solidFill>
                  <a:srgbClr val="000000"/>
                </a:solidFill>
              </a:rPr>
              <a:t>Prevalence of baseline viral variants</a:t>
            </a:r>
            <a:endParaRPr lang="en-GB" sz="1200" b="1" dirty="0">
              <a:solidFill>
                <a:srgbClr val="000000"/>
              </a:solidFill>
            </a:endParaRPr>
          </a:p>
        </p:txBody>
      </p:sp>
      <p:graphicFrame>
        <p:nvGraphicFramePr>
          <p:cNvPr id="183" name="Content Placeholder 6"/>
          <p:cNvGraphicFramePr>
            <a:graphicFrameLocks/>
          </p:cNvGraphicFramePr>
          <p:nvPr>
            <p:extLst>
              <p:ext uri="{D42A27DB-BD31-4B8C-83A1-F6EECF244321}">
                <p14:modId xmlns:p14="http://schemas.microsoft.com/office/powerpoint/2010/main" val="633994197"/>
              </p:ext>
            </p:extLst>
          </p:nvPr>
        </p:nvGraphicFramePr>
        <p:xfrm>
          <a:off x="4572000" y="1927860"/>
          <a:ext cx="4397374" cy="1457280"/>
        </p:xfrm>
        <a:graphic>
          <a:graphicData uri="http://schemas.openxmlformats.org/drawingml/2006/table">
            <a:tbl>
              <a:tblPr firstRow="1" bandRow="1">
                <a:tableStyleId>{5C22544A-7EE6-4342-B048-85BDC9FD1C3A}</a:tableStyleId>
              </a:tblPr>
              <a:tblGrid>
                <a:gridCol w="2895600"/>
                <a:gridCol w="750887"/>
                <a:gridCol w="750887"/>
              </a:tblGrid>
              <a:tr h="0">
                <a:tc>
                  <a:txBody>
                    <a:bodyPr/>
                    <a:lstStyle/>
                    <a:p>
                      <a:r>
                        <a:rPr lang="en-GB" sz="1200" dirty="0" smtClean="0"/>
                        <a:t>Targets with baseline variants</a:t>
                      </a:r>
                      <a:endParaRPr lang="en-GB" sz="1200" dirty="0"/>
                    </a:p>
                  </a:txBody>
                  <a:tcPr marL="72000" marR="72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dirty="0" smtClean="0"/>
                        <a:t>G1</a:t>
                      </a:r>
                      <a:br>
                        <a:rPr lang="en-GB" sz="1200" dirty="0" smtClean="0"/>
                      </a:br>
                      <a:r>
                        <a:rPr lang="en-GB" sz="1200" dirty="0" smtClean="0"/>
                        <a:t>n=33*</a:t>
                      </a:r>
                      <a:endParaRPr lang="en-GB" sz="1200" dirty="0"/>
                    </a:p>
                  </a:txBody>
                  <a:tcPr marL="72000" marR="72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dirty="0" smtClean="0"/>
                        <a:t>G2</a:t>
                      </a:r>
                      <a:br>
                        <a:rPr lang="en-GB" sz="1200" dirty="0" smtClean="0"/>
                      </a:br>
                      <a:r>
                        <a:rPr lang="en-GB" sz="1200" dirty="0" smtClean="0"/>
                        <a:t>n=52†</a:t>
                      </a:r>
                      <a:endParaRPr lang="en-GB" sz="1200" dirty="0"/>
                    </a:p>
                  </a:txBody>
                  <a:tcPr marL="72000" marR="72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0">
                <a:tc>
                  <a:txBody>
                    <a:bodyPr/>
                    <a:lstStyle/>
                    <a:p>
                      <a:r>
                        <a:rPr lang="en-GB" sz="1200" dirty="0" smtClean="0"/>
                        <a:t>NS3 only,</a:t>
                      </a:r>
                      <a:r>
                        <a:rPr lang="en-GB" sz="1200" baseline="0" dirty="0" smtClean="0"/>
                        <a:t> n (%)</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GB" sz="1200" dirty="0" smtClean="0"/>
                        <a:t>16 (48)</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GB" sz="1200" dirty="0" smtClean="0"/>
                        <a:t>7 (13)</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0">
                <a:tc>
                  <a:txBody>
                    <a:bodyPr/>
                    <a:lstStyle/>
                    <a:p>
                      <a:r>
                        <a:rPr lang="en-GB" sz="1200" dirty="0" smtClean="0"/>
                        <a:t>NS5A only, n (%)</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GB" sz="1200" dirty="0" smtClean="0"/>
                        <a:t>5 (15)</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GB" sz="1200" dirty="0" smtClean="0"/>
                        <a:t>20 (38)</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0">
                <a:tc>
                  <a:txBody>
                    <a:bodyPr/>
                    <a:lstStyle/>
                    <a:p>
                      <a:r>
                        <a:rPr lang="en-GB" sz="1200" dirty="0" smtClean="0"/>
                        <a:t>NS3 + NS5A, n (%)</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GB" sz="1200" dirty="0" smtClean="0"/>
                        <a:t>4 (12)</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GB" sz="1200" dirty="0" smtClean="0"/>
                        <a:t>3 (6)</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0">
                <a:tc>
                  <a:txBody>
                    <a:bodyPr/>
                    <a:lstStyle/>
                    <a:p>
                      <a:r>
                        <a:rPr lang="en-GB" sz="1200" dirty="0" smtClean="0"/>
                        <a:t>Total pts with baseline variants,</a:t>
                      </a:r>
                      <a:r>
                        <a:rPr lang="en-GB" sz="1200" baseline="0" dirty="0" smtClean="0"/>
                        <a:t> n (%)</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GB" sz="1200" dirty="0" smtClean="0"/>
                        <a:t>25 (76)</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GB" sz="1200" dirty="0" smtClean="0"/>
                        <a:t>30 (58)</a:t>
                      </a:r>
                      <a:endParaRPr lang="en-GB" sz="1200" dirty="0"/>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bl>
          </a:graphicData>
        </a:graphic>
      </p:graphicFrame>
      <p:sp>
        <p:nvSpPr>
          <p:cNvPr id="184" name="Text Placeholder 7"/>
          <p:cNvSpPr txBox="1">
            <a:spLocks/>
          </p:cNvSpPr>
          <p:nvPr/>
        </p:nvSpPr>
        <p:spPr>
          <a:xfrm>
            <a:off x="4615149" y="3409075"/>
            <a:ext cx="3500151" cy="391400"/>
          </a:xfrm>
          <a:prstGeom prst="rect">
            <a:avLst/>
          </a:prstGeom>
        </p:spPr>
        <p:txBody>
          <a:bodyPr vert="horz" lIns="36000" tIns="45720" rIns="0" bIns="45720" rtlCol="0" anchor="t"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2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Tx/>
            </a:pPr>
            <a:r>
              <a:rPr lang="en-GB" sz="1000" dirty="0" smtClean="0">
                <a:solidFill>
                  <a:srgbClr val="000000"/>
                </a:solidFill>
              </a:rPr>
              <a:t>*Sequencing results of 1 G1 subject pending; </a:t>
            </a:r>
            <a:br>
              <a:rPr lang="en-GB" sz="1000" dirty="0" smtClean="0">
                <a:solidFill>
                  <a:srgbClr val="000000"/>
                </a:solidFill>
              </a:rPr>
            </a:br>
            <a:r>
              <a:rPr lang="en-GB" sz="1000" baseline="30000" dirty="0" smtClean="0">
                <a:solidFill>
                  <a:srgbClr val="000000"/>
                </a:solidFill>
              </a:rPr>
              <a:t>†</a:t>
            </a:r>
            <a:r>
              <a:rPr lang="en-GB" sz="1000" dirty="0" smtClean="0">
                <a:solidFill>
                  <a:srgbClr val="000000"/>
                </a:solidFill>
              </a:rPr>
              <a:t>Sequencing results </a:t>
            </a:r>
            <a:r>
              <a:rPr lang="en-GB" sz="1000" dirty="0">
                <a:solidFill>
                  <a:srgbClr val="000000"/>
                </a:solidFill>
              </a:rPr>
              <a:t>of </a:t>
            </a:r>
            <a:r>
              <a:rPr lang="en-GB" sz="1000" dirty="0" smtClean="0">
                <a:solidFill>
                  <a:srgbClr val="000000"/>
                </a:solidFill>
              </a:rPr>
              <a:t>2 G2 subjects </a:t>
            </a:r>
            <a:r>
              <a:rPr lang="en-GB" sz="1000" dirty="0">
                <a:solidFill>
                  <a:srgbClr val="000000"/>
                </a:solidFill>
              </a:rPr>
              <a:t>pending</a:t>
            </a:r>
          </a:p>
        </p:txBody>
      </p:sp>
      <p:sp>
        <p:nvSpPr>
          <p:cNvPr id="185" name="Text Placeholder 7"/>
          <p:cNvSpPr txBox="1">
            <a:spLocks/>
          </p:cNvSpPr>
          <p:nvPr/>
        </p:nvSpPr>
        <p:spPr>
          <a:xfrm>
            <a:off x="4581525" y="6029325"/>
            <a:ext cx="4183063" cy="718556"/>
          </a:xfrm>
          <a:prstGeom prst="rect">
            <a:avLst/>
          </a:prstGeom>
        </p:spPr>
        <p:txBody>
          <a:bodyPr vert="horz" lIns="36000" tIns="45720" rIns="0" bIns="45720" rtlCol="0" anchor="b" anchorCtr="0">
            <a:noAutofit/>
          </a:bodyPr>
          <a:lstStyle>
            <a:lvl1pPr marL="0" marR="0" indent="0" algn="l" defTabSz="914400" rtl="0" eaLnBrk="1" fontAlgn="auto" latinLnBrk="0" hangingPunct="1">
              <a:lnSpc>
                <a:spcPct val="100000"/>
              </a:lnSpc>
              <a:spcBef>
                <a:spcPct val="20000"/>
              </a:spcBef>
              <a:spcAft>
                <a:spcPts val="0"/>
              </a:spcAft>
              <a:buClr>
                <a:srgbClr val="09568A"/>
              </a:buClr>
              <a:buSzTx/>
              <a:buFont typeface="Wingdings" pitchFamily="2" charset="2"/>
              <a:buNone/>
              <a:tabLst/>
              <a:defRPr sz="12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Tx/>
            </a:pPr>
            <a:r>
              <a:rPr lang="en-GB" sz="1100" dirty="0">
                <a:solidFill>
                  <a:srgbClr val="000000"/>
                </a:solidFill>
                <a:latin typeface="Arial" panose="020B0604020202020204" pitchFamily="34" charset="0"/>
                <a:cs typeface="Arial" panose="020B0604020202020204" pitchFamily="34" charset="0"/>
              </a:rPr>
              <a:t>Error bars represent 2-sided 95% confidence intervals (CIs) calculated using the Wilson Score method. ITT rates are presented </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on the left for all treated subjects. </a:t>
            </a:r>
            <a:r>
              <a:rPr lang="en-GB" sz="1100" dirty="0" err="1">
                <a:solidFill>
                  <a:srgbClr val="000000"/>
                </a:solidFill>
                <a:latin typeface="Arial" panose="020B0604020202020204" pitchFamily="34" charset="0"/>
                <a:cs typeface="Arial" panose="020B0604020202020204" pitchFamily="34" charset="0"/>
              </a:rPr>
              <a:t>mITT</a:t>
            </a:r>
            <a:r>
              <a:rPr lang="en-GB" sz="1100" dirty="0">
                <a:solidFill>
                  <a:srgbClr val="000000"/>
                </a:solidFill>
                <a:latin typeface="Arial" panose="020B0604020202020204" pitchFamily="34" charset="0"/>
                <a:cs typeface="Arial" panose="020B0604020202020204" pitchFamily="34" charset="0"/>
              </a:rPr>
              <a:t> rates are presented on the right for all treated subjects excluding non-virologic failures</a:t>
            </a:r>
          </a:p>
        </p:txBody>
      </p:sp>
      <p:sp>
        <p:nvSpPr>
          <p:cNvPr id="186" name="TextBox 185"/>
          <p:cNvSpPr txBox="1"/>
          <p:nvPr/>
        </p:nvSpPr>
        <p:spPr>
          <a:xfrm>
            <a:off x="1371606" y="4390037"/>
            <a:ext cx="417102" cy="276999"/>
          </a:xfrm>
          <a:prstGeom prst="rect">
            <a:avLst/>
          </a:prstGeom>
          <a:noFill/>
        </p:spPr>
        <p:txBody>
          <a:bodyPr wrap="none" rtlCol="0">
            <a:spAutoFit/>
          </a:bodyPr>
          <a:lstStyle/>
          <a:p>
            <a:pPr algn="ctr"/>
            <a:r>
              <a:rPr lang="en-GB" sz="1200" b="1" dirty="0" smtClean="0"/>
              <a:t>ITT</a:t>
            </a:r>
            <a:endParaRPr lang="en-GB" sz="1200" b="1" dirty="0"/>
          </a:p>
        </p:txBody>
      </p:sp>
      <p:sp>
        <p:nvSpPr>
          <p:cNvPr id="187" name="TextBox 186"/>
          <p:cNvSpPr txBox="1"/>
          <p:nvPr/>
        </p:nvSpPr>
        <p:spPr>
          <a:xfrm>
            <a:off x="3421826" y="4390037"/>
            <a:ext cx="553357" cy="276999"/>
          </a:xfrm>
          <a:prstGeom prst="rect">
            <a:avLst/>
          </a:prstGeom>
          <a:noFill/>
        </p:spPr>
        <p:txBody>
          <a:bodyPr wrap="none" rtlCol="0">
            <a:spAutoFit/>
          </a:bodyPr>
          <a:lstStyle/>
          <a:p>
            <a:pPr algn="ctr"/>
            <a:r>
              <a:rPr lang="en-GB" sz="1200" b="1" dirty="0" err="1" smtClean="0"/>
              <a:t>mITT</a:t>
            </a:r>
            <a:endParaRPr lang="en-GB" sz="1200" b="1" dirty="0"/>
          </a:p>
        </p:txBody>
      </p:sp>
      <p:sp>
        <p:nvSpPr>
          <p:cNvPr id="4100" name="Slide Number Placeholder 4099"/>
          <p:cNvSpPr>
            <a:spLocks noGrp="1"/>
          </p:cNvSpPr>
          <p:nvPr>
            <p:ph type="sldNum" sz="quarter" idx="12"/>
          </p:nvPr>
        </p:nvSpPr>
        <p:spPr/>
        <p:txBody>
          <a:bodyPr/>
          <a:lstStyle/>
          <a:p>
            <a:fld id="{CE80A222-27A2-499A-9E2A-14884A5A6E9E}" type="slidenum">
              <a:rPr lang="en-US" smtClean="0"/>
              <a:t>18</a:t>
            </a:fld>
            <a:endParaRPr lang="en-US" dirty="0"/>
          </a:p>
        </p:txBody>
      </p:sp>
    </p:spTree>
    <p:extLst>
      <p:ext uri="{BB962C8B-B14F-4D97-AF65-F5344CB8AC3E}">
        <p14:creationId xmlns:p14="http://schemas.microsoft.com/office/powerpoint/2010/main" val="650716152"/>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ABT-493 and ABT-530 co-administration for 12 weeks in G1 patients with cirrhosis (SURVEYOR-I)</a:t>
            </a:r>
            <a:endParaRPr lang="en-US" dirty="0"/>
          </a:p>
        </p:txBody>
      </p:sp>
      <p:sp>
        <p:nvSpPr>
          <p:cNvPr id="8" name="Content Placeholder 4"/>
          <p:cNvSpPr>
            <a:spLocks noGrp="1"/>
          </p:cNvSpPr>
          <p:nvPr>
            <p:ph idx="1"/>
          </p:nvPr>
        </p:nvSpPr>
        <p:spPr>
          <a:xfrm>
            <a:off x="133350" y="1533526"/>
            <a:ext cx="8124826" cy="342900"/>
          </a:xfrm>
        </p:spPr>
        <p:txBody>
          <a:bodyPr>
            <a:noAutofit/>
          </a:bodyPr>
          <a:lstStyle/>
          <a:p>
            <a:r>
              <a:rPr lang="en-US" sz="1400" b="1" dirty="0" smtClean="0"/>
              <a:t>Aim: </a:t>
            </a:r>
            <a:r>
              <a:rPr lang="en-NZ" sz="1400" dirty="0" smtClean="0"/>
              <a:t>Evaluate ABT-493 + ABT-530 for 12 weeks in G1-infected patients with cirrhosis including PR-experienced (SURVEYOR-I)</a:t>
            </a:r>
          </a:p>
          <a:p>
            <a:endParaRPr lang="en-US" sz="1400" dirty="0"/>
          </a:p>
        </p:txBody>
      </p:sp>
      <p:sp>
        <p:nvSpPr>
          <p:cNvPr id="6" name="Text Placeholder 5"/>
          <p:cNvSpPr>
            <a:spLocks noGrp="1"/>
          </p:cNvSpPr>
          <p:nvPr>
            <p:ph type="body" sz="quarter" idx="10"/>
          </p:nvPr>
        </p:nvSpPr>
        <p:spPr/>
        <p:txBody>
          <a:bodyPr/>
          <a:lstStyle/>
          <a:p>
            <a:r>
              <a:rPr lang="en-US" dirty="0">
                <a:solidFill>
                  <a:srgbClr val="070605"/>
                </a:solidFill>
              </a:rPr>
              <a:t>*PE, post-</a:t>
            </a:r>
            <a:r>
              <a:rPr lang="en-US" dirty="0" err="1">
                <a:solidFill>
                  <a:srgbClr val="070605"/>
                </a:solidFill>
              </a:rPr>
              <a:t>Tx</a:t>
            </a:r>
            <a:endParaRPr lang="en-US" dirty="0">
              <a:solidFill>
                <a:srgbClr val="070605"/>
              </a:solidFill>
            </a:endParaRPr>
          </a:p>
          <a:p>
            <a:r>
              <a:rPr lang="en-GB" dirty="0" err="1" smtClean="0"/>
              <a:t>Gane</a:t>
            </a:r>
            <a:r>
              <a:rPr lang="en-GB" dirty="0" smtClean="0"/>
              <a:t> </a:t>
            </a:r>
            <a:r>
              <a:rPr lang="en-GB" dirty="0" err="1" smtClean="0"/>
              <a:t>EJ</a:t>
            </a:r>
            <a:r>
              <a:rPr lang="en-GB" dirty="0" smtClean="0"/>
              <a:t>, et al. </a:t>
            </a:r>
            <a:r>
              <a:rPr lang="en-GB" dirty="0" err="1" smtClean="0"/>
              <a:t>EASL</a:t>
            </a:r>
            <a:r>
              <a:rPr lang="en-GB" dirty="0" smtClean="0"/>
              <a:t> 2016, Barcelona. #SAT-135</a:t>
            </a:r>
            <a:endParaRPr lang="en-US" dirty="0"/>
          </a:p>
        </p:txBody>
      </p:sp>
      <p:grpSp>
        <p:nvGrpSpPr>
          <p:cNvPr id="2" name="Group 1"/>
          <p:cNvGrpSpPr/>
          <p:nvPr/>
        </p:nvGrpSpPr>
        <p:grpSpPr>
          <a:xfrm>
            <a:off x="-27189" y="1991217"/>
            <a:ext cx="6172813" cy="696031"/>
            <a:chOff x="315338" y="1832487"/>
            <a:chExt cx="7692630" cy="696031"/>
          </a:xfrm>
        </p:grpSpPr>
        <p:cxnSp>
          <p:nvCxnSpPr>
            <p:cNvPr id="10" name="Straight Connector 9"/>
            <p:cNvCxnSpPr/>
            <p:nvPr/>
          </p:nvCxnSpPr>
          <p:spPr>
            <a:xfrm>
              <a:off x="7565383" y="2109241"/>
              <a:ext cx="0" cy="688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57114" y="2109241"/>
              <a:ext cx="0" cy="688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620" y="1896987"/>
              <a:ext cx="631667" cy="261610"/>
            </a:xfrm>
            <a:prstGeom prst="rect">
              <a:avLst/>
            </a:prstGeom>
            <a:noFill/>
          </p:spPr>
          <p:txBody>
            <a:bodyPr wrap="none" rtlCol="0">
              <a:spAutoFit/>
            </a:bodyPr>
            <a:lstStyle/>
            <a:p>
              <a:r>
                <a:rPr lang="en-US" sz="1100" dirty="0" smtClean="0">
                  <a:solidFill>
                    <a:srgbClr val="070605"/>
                  </a:solidFill>
                </a:rPr>
                <a:t>Day 1</a:t>
              </a:r>
              <a:endParaRPr lang="en-US" sz="1100" dirty="0">
                <a:solidFill>
                  <a:srgbClr val="070605"/>
                </a:solidFill>
              </a:endParaRPr>
            </a:p>
          </p:txBody>
        </p:sp>
        <p:sp>
          <p:nvSpPr>
            <p:cNvPr id="13" name="TextBox 12"/>
            <p:cNvSpPr txBox="1"/>
            <p:nvPr/>
          </p:nvSpPr>
          <p:spPr>
            <a:xfrm>
              <a:off x="4498882" y="1906094"/>
              <a:ext cx="693595" cy="261610"/>
            </a:xfrm>
            <a:prstGeom prst="rect">
              <a:avLst/>
            </a:prstGeom>
            <a:noFill/>
          </p:spPr>
          <p:txBody>
            <a:bodyPr wrap="none" rtlCol="0">
              <a:spAutoFit/>
            </a:bodyPr>
            <a:lstStyle/>
            <a:p>
              <a:r>
                <a:rPr lang="en-US" sz="1100" dirty="0" err="1" smtClean="0">
                  <a:solidFill>
                    <a:srgbClr val="070605"/>
                  </a:solidFill>
                </a:rPr>
                <a:t>Wk</a:t>
              </a:r>
              <a:r>
                <a:rPr lang="en-US" sz="1100" dirty="0" smtClean="0">
                  <a:solidFill>
                    <a:srgbClr val="070605"/>
                  </a:solidFill>
                </a:rPr>
                <a:t> 12</a:t>
              </a:r>
              <a:endParaRPr lang="en-US" sz="1100" dirty="0">
                <a:solidFill>
                  <a:srgbClr val="070605"/>
                </a:solidFill>
              </a:endParaRPr>
            </a:p>
          </p:txBody>
        </p:sp>
        <p:sp>
          <p:nvSpPr>
            <p:cNvPr id="14" name="TextBox 13"/>
            <p:cNvSpPr txBox="1"/>
            <p:nvPr/>
          </p:nvSpPr>
          <p:spPr>
            <a:xfrm>
              <a:off x="7092631" y="1906094"/>
              <a:ext cx="915337" cy="261610"/>
            </a:xfrm>
            <a:prstGeom prst="rect">
              <a:avLst/>
            </a:prstGeom>
            <a:noFill/>
          </p:spPr>
          <p:txBody>
            <a:bodyPr wrap="none" rtlCol="0">
              <a:spAutoFit/>
            </a:bodyPr>
            <a:lstStyle/>
            <a:p>
              <a:r>
                <a:rPr lang="en-US" sz="1100" dirty="0" smtClean="0">
                  <a:solidFill>
                    <a:srgbClr val="070605"/>
                  </a:solidFill>
                </a:rPr>
                <a:t>PT </a:t>
              </a:r>
              <a:r>
                <a:rPr lang="en-US" sz="1100" dirty="0" err="1" smtClean="0">
                  <a:solidFill>
                    <a:srgbClr val="070605"/>
                  </a:solidFill>
                </a:rPr>
                <a:t>Wk</a:t>
              </a:r>
              <a:r>
                <a:rPr lang="en-US" sz="1100" dirty="0" smtClean="0">
                  <a:solidFill>
                    <a:srgbClr val="070605"/>
                  </a:solidFill>
                </a:rPr>
                <a:t> 24</a:t>
              </a:r>
              <a:endParaRPr lang="en-US" sz="1100" dirty="0">
                <a:solidFill>
                  <a:srgbClr val="070605"/>
                </a:solidFill>
              </a:endParaRPr>
            </a:p>
          </p:txBody>
        </p:sp>
        <p:sp>
          <p:nvSpPr>
            <p:cNvPr id="15" name="TextBox 14"/>
            <p:cNvSpPr txBox="1"/>
            <p:nvPr/>
          </p:nvSpPr>
          <p:spPr>
            <a:xfrm>
              <a:off x="5834351" y="1844029"/>
              <a:ext cx="994685" cy="276999"/>
            </a:xfrm>
            <a:prstGeom prst="rect">
              <a:avLst/>
            </a:prstGeom>
            <a:noFill/>
          </p:spPr>
          <p:txBody>
            <a:bodyPr wrap="none" rtlCol="0">
              <a:spAutoFit/>
            </a:bodyPr>
            <a:lstStyle/>
            <a:p>
              <a:r>
                <a:rPr lang="en-US" sz="1200" dirty="0" smtClean="0">
                  <a:solidFill>
                    <a:srgbClr val="070605"/>
                  </a:solidFill>
                </a:rPr>
                <a:t>PT period</a:t>
              </a:r>
              <a:endParaRPr lang="en-US" sz="1200" dirty="0">
                <a:solidFill>
                  <a:srgbClr val="070605"/>
                </a:solidFill>
              </a:endParaRPr>
            </a:p>
          </p:txBody>
        </p:sp>
        <p:sp>
          <p:nvSpPr>
            <p:cNvPr id="16" name="TextBox 15"/>
            <p:cNvSpPr txBox="1"/>
            <p:nvPr/>
          </p:nvSpPr>
          <p:spPr>
            <a:xfrm>
              <a:off x="2090480" y="1832487"/>
              <a:ext cx="1588556" cy="276999"/>
            </a:xfrm>
            <a:prstGeom prst="rect">
              <a:avLst/>
            </a:prstGeom>
            <a:noFill/>
          </p:spPr>
          <p:txBody>
            <a:bodyPr wrap="none" rtlCol="0">
              <a:spAutoFit/>
            </a:bodyPr>
            <a:lstStyle/>
            <a:p>
              <a:r>
                <a:rPr lang="en-US" sz="1200" dirty="0" smtClean="0">
                  <a:solidFill>
                    <a:srgbClr val="070605"/>
                  </a:solidFill>
                </a:rPr>
                <a:t>Treatment period</a:t>
              </a:r>
              <a:endParaRPr lang="en-US" sz="1200" dirty="0">
                <a:solidFill>
                  <a:srgbClr val="070605"/>
                </a:solidFill>
              </a:endParaRPr>
            </a:p>
          </p:txBody>
        </p:sp>
        <p:cxnSp>
          <p:nvCxnSpPr>
            <p:cNvPr id="17" name="Straight Connector 16"/>
            <p:cNvCxnSpPr/>
            <p:nvPr/>
          </p:nvCxnSpPr>
          <p:spPr>
            <a:xfrm>
              <a:off x="4866173" y="2109241"/>
              <a:ext cx="0" cy="688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15338" y="2218199"/>
              <a:ext cx="7273450" cy="310319"/>
              <a:chOff x="604207" y="2731440"/>
              <a:chExt cx="8081611" cy="453771"/>
            </a:xfrm>
          </p:grpSpPr>
          <p:sp>
            <p:nvSpPr>
              <p:cNvPr id="25" name="TextBox 24"/>
              <p:cNvSpPr txBox="1"/>
              <p:nvPr/>
            </p:nvSpPr>
            <p:spPr>
              <a:xfrm>
                <a:off x="604207" y="2735157"/>
                <a:ext cx="764002" cy="450054"/>
              </a:xfrm>
              <a:prstGeom prst="rect">
                <a:avLst/>
              </a:prstGeom>
              <a:noFill/>
            </p:spPr>
            <p:txBody>
              <a:bodyPr wrap="none" rtlCol="0">
                <a:spAutoFit/>
              </a:bodyPr>
              <a:lstStyle/>
              <a:p>
                <a:r>
                  <a:rPr lang="en-US" sz="1400" dirty="0" smtClean="0">
                    <a:solidFill>
                      <a:srgbClr val="070605"/>
                    </a:solidFill>
                  </a:rPr>
                  <a:t>n=27</a:t>
                </a:r>
                <a:endParaRPr lang="en-US" sz="1400" dirty="0">
                  <a:solidFill>
                    <a:srgbClr val="070605"/>
                  </a:solidFill>
                </a:endParaRPr>
              </a:p>
            </p:txBody>
          </p:sp>
          <p:sp>
            <p:nvSpPr>
              <p:cNvPr id="26" name="Rectangle 25"/>
              <p:cNvSpPr/>
              <p:nvPr/>
            </p:nvSpPr>
            <p:spPr bwMode="auto">
              <a:xfrm>
                <a:off x="1309163" y="2731440"/>
                <a:ext cx="4434263" cy="408453"/>
              </a:xfrm>
              <a:prstGeom prst="rect">
                <a:avLst/>
              </a:prstGeom>
              <a:solidFill>
                <a:schemeClr val="accent4"/>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sz="1400" dirty="0" smtClean="0">
                    <a:solidFill>
                      <a:srgbClr val="FFFFFF"/>
                    </a:solidFill>
                  </a:rPr>
                  <a:t>ABT-493 200 mg + ABT-530 120 mg</a:t>
                </a:r>
              </a:p>
            </p:txBody>
          </p:sp>
          <p:cxnSp>
            <p:nvCxnSpPr>
              <p:cNvPr id="27" name="Straight Arrow Connector 26"/>
              <p:cNvCxnSpPr>
                <a:stCxn id="26" idx="3"/>
              </p:cNvCxnSpPr>
              <p:nvPr/>
            </p:nvCxnSpPr>
            <p:spPr>
              <a:xfrm>
                <a:off x="5743426" y="2935667"/>
                <a:ext cx="2942392" cy="0"/>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949798" y="2178123"/>
              <a:ext cx="4410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53007" y="2178123"/>
              <a:ext cx="1389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88935" y="2096439"/>
              <a:ext cx="137372" cy="166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86137" y="2109241"/>
              <a:ext cx="137372" cy="166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66698" y="2178123"/>
              <a:ext cx="7220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2" name="Table 31"/>
          <p:cNvGraphicFramePr>
            <a:graphicFrameLocks noGrp="1"/>
          </p:cNvGraphicFramePr>
          <p:nvPr>
            <p:extLst>
              <p:ext uri="{D42A27DB-BD31-4B8C-83A1-F6EECF244321}">
                <p14:modId xmlns:p14="http://schemas.microsoft.com/office/powerpoint/2010/main" val="1336827675"/>
              </p:ext>
            </p:extLst>
          </p:nvPr>
        </p:nvGraphicFramePr>
        <p:xfrm>
          <a:off x="5791208" y="3249645"/>
          <a:ext cx="3083443" cy="2356254"/>
        </p:xfrm>
        <a:graphic>
          <a:graphicData uri="http://schemas.openxmlformats.org/drawingml/2006/table">
            <a:tbl>
              <a:tblPr firstRow="1" bandRow="1">
                <a:tableStyleId>{5C22544A-7EE6-4342-B048-85BDC9FD1C3A}</a:tableStyleId>
              </a:tblPr>
              <a:tblGrid>
                <a:gridCol w="1616150"/>
                <a:gridCol w="1467293"/>
              </a:tblGrid>
              <a:tr h="408892">
                <a:tc>
                  <a:txBody>
                    <a:bodyPr/>
                    <a:lstStyle/>
                    <a:p>
                      <a:pPr algn="l">
                        <a:lnSpc>
                          <a:spcPct val="75000"/>
                        </a:lnSpc>
                      </a:pPr>
                      <a:r>
                        <a:rPr lang="en-US" sz="1200" b="1" dirty="0" smtClean="0">
                          <a:effectLst/>
                        </a:rPr>
                        <a:t>Event, n (%)</a:t>
                      </a:r>
                      <a:endParaRPr lang="en-US" sz="1200" b="1" dirty="0">
                        <a:solidFill>
                          <a:schemeClr val="tx1"/>
                        </a:solidFill>
                        <a:effectLst/>
                        <a:latin typeface="+mj-lt"/>
                        <a:cs typeface="Times New Roman"/>
                      </a:endParaRPr>
                    </a:p>
                  </a:txBody>
                  <a:tcPr marL="61349" marR="61349" anchor="b">
                    <a:solidFill>
                      <a:schemeClr val="accent5"/>
                    </a:solidFill>
                  </a:tcPr>
                </a:tc>
                <a:tc>
                  <a:txBody>
                    <a:bodyPr/>
                    <a:lstStyle/>
                    <a:p>
                      <a:pPr marL="0" marR="0" algn="ctr">
                        <a:lnSpc>
                          <a:spcPct val="75000"/>
                        </a:lnSpc>
                        <a:spcBef>
                          <a:spcPts val="0"/>
                        </a:spcBef>
                        <a:spcAft>
                          <a:spcPts val="0"/>
                        </a:spcAft>
                      </a:pPr>
                      <a:r>
                        <a:rPr lang="en-US" sz="1200" b="1" kern="0" spc="0" baseline="0" dirty="0" smtClean="0">
                          <a:effectLst/>
                        </a:rPr>
                        <a:t>ABT-493+ABT-530 n=27</a:t>
                      </a:r>
                      <a:endParaRPr lang="en-US" sz="1200" b="1" kern="0" spc="0" baseline="0" dirty="0" smtClean="0">
                        <a:solidFill>
                          <a:schemeClr val="bg1"/>
                        </a:solidFill>
                        <a:effectLst/>
                        <a:latin typeface="+mj-lt"/>
                      </a:endParaRPr>
                    </a:p>
                  </a:txBody>
                  <a:tcPr marL="61349" marR="61349" anchor="b">
                    <a:solidFill>
                      <a:schemeClr val="accent5"/>
                    </a:solidFill>
                  </a:tcPr>
                </a:tc>
              </a:tr>
              <a:tr h="208510">
                <a:tc>
                  <a:txBody>
                    <a:bodyPr/>
                    <a:lstStyle/>
                    <a:p>
                      <a:pPr marL="0" marR="0">
                        <a:lnSpc>
                          <a:spcPct val="100000"/>
                        </a:lnSpc>
                        <a:spcBef>
                          <a:spcPts val="0"/>
                        </a:spcBef>
                        <a:spcAft>
                          <a:spcPts val="0"/>
                        </a:spcAft>
                      </a:pPr>
                      <a:r>
                        <a:rPr lang="en-US" sz="1200" dirty="0" smtClean="0">
                          <a:effectLst/>
                        </a:rPr>
                        <a:t>Any AE</a:t>
                      </a:r>
                      <a:endParaRPr lang="en-US" sz="1200" b="0" dirty="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200" dirty="0" smtClean="0">
                          <a:effectLst/>
                        </a:rPr>
                        <a:t>14 (52)</a:t>
                      </a:r>
                      <a:endParaRPr lang="en-US" sz="1200" dirty="0">
                        <a:effectLst/>
                        <a:latin typeface="+mj-lt"/>
                        <a:ea typeface="Calibri"/>
                        <a:cs typeface="Times New Roman"/>
                      </a:endParaRPr>
                    </a:p>
                  </a:txBody>
                  <a:tcPr marL="68580" marR="68580" marT="0" marB="0" anchor="ctr">
                    <a:solidFill>
                      <a:schemeClr val="accent5">
                        <a:lumMod val="60000"/>
                        <a:lumOff val="40000"/>
                      </a:schemeClr>
                    </a:solidFill>
                  </a:tcPr>
                </a:tc>
              </a:tr>
              <a:tr h="208510">
                <a:tc>
                  <a:txBody>
                    <a:bodyPr/>
                    <a:lstStyle/>
                    <a:p>
                      <a:pPr marL="0" marR="0">
                        <a:lnSpc>
                          <a:spcPct val="100000"/>
                        </a:lnSpc>
                        <a:spcBef>
                          <a:spcPts val="0"/>
                        </a:spcBef>
                        <a:spcAft>
                          <a:spcPts val="0"/>
                        </a:spcAft>
                      </a:pPr>
                      <a:r>
                        <a:rPr lang="en-US" sz="1200" dirty="0" smtClean="0">
                          <a:effectLst/>
                        </a:rPr>
                        <a:t>Serious</a:t>
                      </a:r>
                      <a:r>
                        <a:rPr lang="en-US" sz="1200" baseline="0" dirty="0" smtClean="0">
                          <a:effectLst/>
                        </a:rPr>
                        <a:t> AE</a:t>
                      </a:r>
                      <a:endParaRPr lang="en-US" sz="1200" b="0" dirty="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algn="ctr">
                        <a:lnSpc>
                          <a:spcPct val="100000"/>
                        </a:lnSpc>
                      </a:pPr>
                      <a:r>
                        <a:rPr lang="en-US" sz="1200" dirty="0" smtClean="0">
                          <a:effectLst/>
                        </a:rPr>
                        <a:t>1* (4)</a:t>
                      </a:r>
                      <a:endParaRPr lang="en-US" sz="1200" baseline="30000" dirty="0">
                        <a:effectLst/>
                        <a:latin typeface="+mj-lt"/>
                      </a:endParaRPr>
                    </a:p>
                  </a:txBody>
                  <a:tcPr marL="68580" marR="68580" marT="0" marB="0" anchor="ctr">
                    <a:solidFill>
                      <a:schemeClr val="accent5">
                        <a:lumMod val="20000"/>
                        <a:lumOff val="80000"/>
                      </a:schemeClr>
                    </a:solidFill>
                  </a:tcPr>
                </a:tc>
              </a:tr>
              <a:tr h="208510">
                <a:tc>
                  <a:txBody>
                    <a:bodyPr/>
                    <a:lstStyle/>
                    <a:p>
                      <a:pPr marL="0" marR="0" indent="0">
                        <a:lnSpc>
                          <a:spcPct val="100000"/>
                        </a:lnSpc>
                        <a:spcBef>
                          <a:spcPts val="0"/>
                        </a:spcBef>
                        <a:spcAft>
                          <a:spcPts val="0"/>
                        </a:spcAft>
                      </a:pPr>
                      <a:r>
                        <a:rPr lang="en-US" sz="1200" dirty="0" smtClean="0">
                          <a:effectLst/>
                        </a:rPr>
                        <a:t>AE leading to d/c</a:t>
                      </a:r>
                      <a:endParaRPr lang="en-US" sz="1200" b="0" dirty="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200" dirty="0" smtClean="0">
                          <a:effectLst/>
                        </a:rPr>
                        <a:t>0</a:t>
                      </a:r>
                      <a:endParaRPr lang="en-US" sz="1200" dirty="0">
                        <a:solidFill>
                          <a:schemeClr val="tx1"/>
                        </a:solidFill>
                        <a:effectLst/>
                        <a:latin typeface="+mj-lt"/>
                        <a:ea typeface="Calibri"/>
                        <a:cs typeface="Times New Roman"/>
                      </a:endParaRPr>
                    </a:p>
                  </a:txBody>
                  <a:tcPr marL="68580" marR="68580" marT="0" marB="0" anchor="ctr">
                    <a:solidFill>
                      <a:schemeClr val="accent5">
                        <a:lumMod val="60000"/>
                        <a:lumOff val="40000"/>
                      </a:schemeClr>
                    </a:solidFill>
                  </a:tcPr>
                </a:tc>
              </a:tr>
              <a:tr h="625531">
                <a:tc>
                  <a:txBody>
                    <a:bodyPr/>
                    <a:lstStyle/>
                    <a:p>
                      <a:pPr marL="0" marR="0" indent="0">
                        <a:lnSpc>
                          <a:spcPct val="100000"/>
                        </a:lnSpc>
                        <a:spcBef>
                          <a:spcPts val="0"/>
                        </a:spcBef>
                        <a:spcAft>
                          <a:spcPts val="0"/>
                        </a:spcAft>
                      </a:pPr>
                      <a:r>
                        <a:rPr lang="en-US" sz="1200" dirty="0" smtClean="0">
                          <a:effectLst/>
                        </a:rPr>
                        <a:t>Common AEs</a:t>
                      </a:r>
                      <a:r>
                        <a:rPr lang="en-US" sz="1200" baseline="0" dirty="0" smtClean="0">
                          <a:effectLst/>
                        </a:rPr>
                        <a:t> &gt;10% </a:t>
                      </a:r>
                    </a:p>
                    <a:p>
                      <a:pPr marL="228600" marR="0" lvl="1" indent="0">
                        <a:lnSpc>
                          <a:spcPct val="100000"/>
                        </a:lnSpc>
                        <a:spcBef>
                          <a:spcPts val="0"/>
                        </a:spcBef>
                        <a:spcAft>
                          <a:spcPts val="0"/>
                        </a:spcAft>
                      </a:pPr>
                      <a:r>
                        <a:rPr lang="en-US" sz="1200" baseline="0" dirty="0" smtClean="0">
                          <a:effectLst/>
                        </a:rPr>
                        <a:t>Fatigue</a:t>
                      </a:r>
                    </a:p>
                    <a:p>
                      <a:pPr marL="228600" marR="0" lvl="1" indent="0">
                        <a:lnSpc>
                          <a:spcPct val="100000"/>
                        </a:lnSpc>
                        <a:spcBef>
                          <a:spcPts val="0"/>
                        </a:spcBef>
                        <a:spcAft>
                          <a:spcPts val="0"/>
                        </a:spcAft>
                      </a:pPr>
                      <a:r>
                        <a:rPr lang="en-US" sz="1200" baseline="0" dirty="0" smtClean="0">
                          <a:effectLst/>
                        </a:rPr>
                        <a:t>Headache</a:t>
                      </a:r>
                      <a:endParaRPr lang="en-US" sz="1200" b="0" dirty="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algn="ctr">
                        <a:lnSpc>
                          <a:spcPct val="100000"/>
                        </a:lnSpc>
                        <a:spcBef>
                          <a:spcPts val="0"/>
                        </a:spcBef>
                        <a:spcAft>
                          <a:spcPts val="0"/>
                        </a:spcAft>
                        <a:tabLst>
                          <a:tab pos="1428750" algn="l"/>
                        </a:tabLst>
                      </a:pPr>
                      <a:r>
                        <a:rPr lang="en-US" sz="1200" dirty="0" smtClean="0">
                          <a:effectLst/>
                        </a:rPr>
                        <a:t>3 (11)</a:t>
                      </a:r>
                    </a:p>
                    <a:p>
                      <a:pPr marL="0" marR="0" algn="ctr">
                        <a:lnSpc>
                          <a:spcPct val="100000"/>
                        </a:lnSpc>
                        <a:spcBef>
                          <a:spcPts val="0"/>
                        </a:spcBef>
                        <a:spcAft>
                          <a:spcPts val="0"/>
                        </a:spcAft>
                        <a:tabLst>
                          <a:tab pos="1428750" algn="l"/>
                        </a:tabLst>
                      </a:pPr>
                      <a:r>
                        <a:rPr lang="en-US" sz="1200" dirty="0" smtClean="0">
                          <a:effectLst/>
                        </a:rPr>
                        <a:t>3 (11)</a:t>
                      </a:r>
                      <a:endParaRPr lang="en-US" sz="1200" dirty="0">
                        <a:solidFill>
                          <a:schemeClr val="tx1"/>
                        </a:solidFill>
                        <a:effectLst/>
                        <a:latin typeface="+mj-lt"/>
                        <a:ea typeface="Calibri"/>
                        <a:cs typeface="Times New Roman"/>
                      </a:endParaRPr>
                    </a:p>
                  </a:txBody>
                  <a:tcPr marL="68580" marR="68580" marT="0" marB="0" anchor="b">
                    <a:solidFill>
                      <a:schemeClr val="accent5">
                        <a:lumMod val="20000"/>
                        <a:lumOff val="80000"/>
                      </a:schemeClr>
                    </a:solidFill>
                  </a:tcPr>
                </a:tc>
              </a:tr>
              <a:tr h="221048">
                <a:tc>
                  <a:txBody>
                    <a:bodyPr/>
                    <a:lstStyle/>
                    <a:p>
                      <a:pPr>
                        <a:lnSpc>
                          <a:spcPct val="100000"/>
                        </a:lnSpc>
                      </a:pPr>
                      <a:r>
                        <a:rPr lang="en-US" sz="1200" kern="1200" dirty="0" smtClean="0">
                          <a:effectLst/>
                        </a:rPr>
                        <a:t>ALT/AST</a:t>
                      </a:r>
                      <a:r>
                        <a:rPr lang="en-US" sz="1200" kern="1200" baseline="0" dirty="0" smtClean="0">
                          <a:effectLst/>
                        </a:rPr>
                        <a:t> &gt;3 </a:t>
                      </a:r>
                      <a:r>
                        <a:rPr lang="en-US" sz="1200" kern="1200" baseline="0" dirty="0" smtClean="0">
                          <a:effectLst/>
                          <a:sym typeface="Symbol"/>
                        </a:rPr>
                        <a:t> ULN</a:t>
                      </a:r>
                      <a:endParaRPr lang="en-US" sz="1200" b="0" kern="1200" dirty="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200" baseline="0" dirty="0" smtClean="0">
                          <a:effectLst/>
                        </a:rPr>
                        <a:t>0</a:t>
                      </a:r>
                      <a:endParaRPr lang="en-US" sz="1200" kern="1200" baseline="0" dirty="0">
                        <a:solidFill>
                          <a:srgbClr val="FF0000"/>
                        </a:solidFill>
                        <a:effectLst/>
                        <a:latin typeface="+mj-lt"/>
                        <a:ea typeface="Calibri"/>
                        <a:cs typeface="Times New Roman"/>
                      </a:endParaRPr>
                    </a:p>
                  </a:txBody>
                  <a:tcPr marL="68580" marR="68580" marT="0" marB="0" anchor="ctr">
                    <a:solidFill>
                      <a:schemeClr val="accent5">
                        <a:lumMod val="60000"/>
                        <a:lumOff val="40000"/>
                      </a:schemeClr>
                    </a:solidFill>
                  </a:tcPr>
                </a:tc>
              </a:tr>
              <a:tr h="221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effectLst/>
                        </a:rPr>
                        <a:t>Bili</a:t>
                      </a:r>
                      <a:r>
                        <a:rPr lang="en-US" sz="1200" kern="1200" baseline="0" dirty="0" smtClean="0">
                          <a:effectLst/>
                        </a:rPr>
                        <a:t> &gt;1.5-x ULN</a:t>
                      </a:r>
                      <a:endParaRPr lang="en-US" sz="1200" b="0" kern="1200" dirty="0" smtClean="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200" kern="1200" baseline="0" dirty="0" smtClean="0">
                          <a:effectLst/>
                        </a:rPr>
                        <a:t>0</a:t>
                      </a:r>
                      <a:endParaRPr lang="en-US" sz="1200" kern="1200" baseline="0" dirty="0" smtClean="0">
                        <a:solidFill>
                          <a:schemeClr val="tx1"/>
                        </a:solidFill>
                        <a:effectLst/>
                        <a:latin typeface="+mj-lt"/>
                        <a:ea typeface="Calibri"/>
                        <a:cs typeface="Times New Roman"/>
                      </a:endParaRPr>
                    </a:p>
                  </a:txBody>
                  <a:tcPr marL="68580" marR="68580" marT="0" marB="0" anchor="ctr">
                    <a:solidFill>
                      <a:schemeClr val="accent5">
                        <a:lumMod val="20000"/>
                        <a:lumOff val="80000"/>
                      </a:schemeClr>
                    </a:solidFill>
                  </a:tcPr>
                </a:tc>
              </a:tr>
              <a:tr h="254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effectLst/>
                        </a:rPr>
                        <a:t>Hb</a:t>
                      </a:r>
                      <a:r>
                        <a:rPr lang="en-US" sz="1200" kern="1200" dirty="0" smtClean="0">
                          <a:effectLst/>
                        </a:rPr>
                        <a:t> &lt;10 g/</a:t>
                      </a:r>
                      <a:r>
                        <a:rPr lang="en-US" sz="1200" kern="1200" dirty="0" err="1" smtClean="0">
                          <a:effectLst/>
                        </a:rPr>
                        <a:t>dL</a:t>
                      </a:r>
                      <a:endParaRPr lang="en-US" sz="1200" b="0" kern="1200" dirty="0" smtClean="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15000"/>
                        </a:lnSpc>
                        <a:spcBef>
                          <a:spcPts val="0"/>
                        </a:spcBef>
                        <a:spcAft>
                          <a:spcPts val="0"/>
                        </a:spcAft>
                        <a:tabLst>
                          <a:tab pos="1428750" algn="l"/>
                        </a:tabLst>
                      </a:pPr>
                      <a:r>
                        <a:rPr lang="en-US" sz="1200" dirty="0" smtClean="0">
                          <a:effectLst/>
                        </a:rPr>
                        <a:t>0</a:t>
                      </a:r>
                      <a:endParaRPr lang="en-US" sz="1200" dirty="0" smtClean="0">
                        <a:effectLst/>
                        <a:latin typeface="+mj-lt"/>
                        <a:ea typeface="Calibri"/>
                        <a:cs typeface="Times New Roman"/>
                      </a:endParaRPr>
                    </a:p>
                  </a:txBody>
                  <a:tcPr marT="0" marB="0" anchor="ctr">
                    <a:solidFill>
                      <a:schemeClr val="accent5">
                        <a:lumMod val="60000"/>
                        <a:lumOff val="40000"/>
                      </a:schemeClr>
                    </a:solidFill>
                  </a:tcPr>
                </a:tc>
              </a:tr>
            </a:tbl>
          </a:graphicData>
        </a:graphic>
      </p:graphicFrame>
      <p:sp>
        <p:nvSpPr>
          <p:cNvPr id="34" name="Content Placeholder 2"/>
          <p:cNvSpPr txBox="1">
            <a:spLocks/>
          </p:cNvSpPr>
          <p:nvPr/>
        </p:nvSpPr>
        <p:spPr>
          <a:xfrm>
            <a:off x="124636" y="2810215"/>
            <a:ext cx="2566952" cy="470343"/>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b="1" kern="0" dirty="0" smtClean="0">
                <a:solidFill>
                  <a:srgbClr val="000000"/>
                </a:solidFill>
              </a:rPr>
              <a:t>Efficacy</a:t>
            </a:r>
            <a:endParaRPr lang="en-US" sz="1600" dirty="0" smtClean="0">
              <a:solidFill>
                <a:srgbClr val="000000"/>
              </a:solidFill>
            </a:endParaRPr>
          </a:p>
        </p:txBody>
      </p:sp>
      <p:sp>
        <p:nvSpPr>
          <p:cNvPr id="35" name="Content Placeholder 2"/>
          <p:cNvSpPr txBox="1">
            <a:spLocks/>
          </p:cNvSpPr>
          <p:nvPr/>
        </p:nvSpPr>
        <p:spPr>
          <a:xfrm>
            <a:off x="5501583" y="2843410"/>
            <a:ext cx="3213792" cy="470343"/>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400" b="1" kern="0" dirty="0" smtClean="0">
                <a:solidFill>
                  <a:srgbClr val="000000"/>
                </a:solidFill>
              </a:rPr>
              <a:t>Safety (AEs; lab abnormalities)</a:t>
            </a:r>
            <a:endParaRPr lang="en-US" sz="1400" dirty="0" smtClean="0">
              <a:solidFill>
                <a:srgbClr val="000000"/>
              </a:solidFill>
            </a:endParaRPr>
          </a:p>
        </p:txBody>
      </p:sp>
      <p:graphicFrame>
        <p:nvGraphicFramePr>
          <p:cNvPr id="37" name="Table 36"/>
          <p:cNvGraphicFramePr>
            <a:graphicFrameLocks noGrp="1"/>
          </p:cNvGraphicFramePr>
          <p:nvPr>
            <p:extLst>
              <p:ext uri="{D42A27DB-BD31-4B8C-83A1-F6EECF244321}">
                <p14:modId xmlns:p14="http://schemas.microsoft.com/office/powerpoint/2010/main" val="747811182"/>
              </p:ext>
            </p:extLst>
          </p:nvPr>
        </p:nvGraphicFramePr>
        <p:xfrm>
          <a:off x="3314950" y="3628628"/>
          <a:ext cx="2247650" cy="1579644"/>
        </p:xfrm>
        <a:graphic>
          <a:graphicData uri="http://schemas.openxmlformats.org/drawingml/2006/table">
            <a:tbl>
              <a:tblPr firstRow="1" bandRow="1">
                <a:tableStyleId>{5C22544A-7EE6-4342-B048-85BDC9FD1C3A}</a:tableStyleId>
              </a:tblPr>
              <a:tblGrid>
                <a:gridCol w="1085600"/>
                <a:gridCol w="391587"/>
                <a:gridCol w="770463"/>
              </a:tblGrid>
              <a:tr h="342299">
                <a:tc>
                  <a:txBody>
                    <a:bodyPr/>
                    <a:lstStyle/>
                    <a:p>
                      <a:pPr>
                        <a:lnSpc>
                          <a:spcPct val="90000"/>
                        </a:lnSpc>
                      </a:pPr>
                      <a:r>
                        <a:rPr lang="en-NZ" sz="1200" dirty="0" smtClean="0">
                          <a:solidFill>
                            <a:schemeClr val="bg1"/>
                          </a:solidFill>
                        </a:rPr>
                        <a:t>RAVs</a:t>
                      </a:r>
                      <a:endParaRPr lang="en-NZ" sz="1200" dirty="0">
                        <a:solidFill>
                          <a:schemeClr val="bg1"/>
                        </a:solidFill>
                      </a:endParaRPr>
                    </a:p>
                  </a:txBody>
                  <a:tcPr anchor="ctr">
                    <a:solidFill>
                      <a:schemeClr val="accent5"/>
                    </a:solidFill>
                  </a:tcPr>
                </a:tc>
                <a:tc>
                  <a:txBody>
                    <a:bodyPr/>
                    <a:lstStyle/>
                    <a:p>
                      <a:pPr algn="ctr">
                        <a:lnSpc>
                          <a:spcPct val="90000"/>
                        </a:lnSpc>
                      </a:pPr>
                      <a:r>
                        <a:rPr lang="en-NZ" sz="1200" dirty="0" smtClean="0"/>
                        <a:t>N</a:t>
                      </a:r>
                      <a:endParaRPr lang="en-NZ" sz="1200" dirty="0"/>
                    </a:p>
                  </a:txBody>
                  <a:tcPr anchor="ctr">
                    <a:solidFill>
                      <a:schemeClr val="accent5"/>
                    </a:solidFill>
                  </a:tcPr>
                </a:tc>
                <a:tc>
                  <a:txBody>
                    <a:bodyPr/>
                    <a:lstStyle/>
                    <a:p>
                      <a:pPr algn="ctr">
                        <a:lnSpc>
                          <a:spcPct val="90000"/>
                        </a:lnSpc>
                      </a:pPr>
                      <a:r>
                        <a:rPr lang="en-NZ" sz="1200" dirty="0" smtClean="0"/>
                        <a:t>SVR12</a:t>
                      </a:r>
                      <a:endParaRPr lang="en-NZ" sz="1200" dirty="0"/>
                    </a:p>
                  </a:txBody>
                  <a:tcPr anchor="ctr">
                    <a:solidFill>
                      <a:schemeClr val="accent5"/>
                    </a:solidFill>
                  </a:tcPr>
                </a:tc>
              </a:tr>
              <a:tr h="299654">
                <a:tc>
                  <a:txBody>
                    <a:bodyPr/>
                    <a:lstStyle/>
                    <a:p>
                      <a:pPr>
                        <a:lnSpc>
                          <a:spcPct val="90000"/>
                        </a:lnSpc>
                      </a:pPr>
                      <a:r>
                        <a:rPr lang="en-NZ" sz="1200" b="1" dirty="0" smtClean="0">
                          <a:solidFill>
                            <a:schemeClr val="tx1"/>
                          </a:solidFill>
                        </a:rPr>
                        <a:t>Nil </a:t>
                      </a:r>
                      <a:endParaRPr lang="en-NZ" sz="1200" b="1" dirty="0">
                        <a:solidFill>
                          <a:schemeClr val="tx1"/>
                        </a:solidFill>
                      </a:endParaRPr>
                    </a:p>
                  </a:txBody>
                  <a:tcPr anchor="ctr">
                    <a:solidFill>
                      <a:schemeClr val="accent5">
                        <a:lumMod val="60000"/>
                        <a:lumOff val="40000"/>
                      </a:schemeClr>
                    </a:solidFill>
                  </a:tcPr>
                </a:tc>
                <a:tc>
                  <a:txBody>
                    <a:bodyPr/>
                    <a:lstStyle/>
                    <a:p>
                      <a:pPr algn="ctr">
                        <a:lnSpc>
                          <a:spcPct val="90000"/>
                        </a:lnSpc>
                      </a:pPr>
                      <a:r>
                        <a:rPr lang="en-NZ" sz="1200" b="0" dirty="0" smtClean="0">
                          <a:solidFill>
                            <a:schemeClr val="tx1"/>
                          </a:solidFill>
                        </a:rPr>
                        <a:t>14</a:t>
                      </a:r>
                      <a:endParaRPr lang="en-NZ" sz="1200" b="0" dirty="0">
                        <a:solidFill>
                          <a:schemeClr val="tx1"/>
                        </a:solidFill>
                      </a:endParaRPr>
                    </a:p>
                  </a:txBody>
                  <a:tcPr anchor="ctr">
                    <a:solidFill>
                      <a:schemeClr val="accent5">
                        <a:lumMod val="60000"/>
                        <a:lumOff val="40000"/>
                      </a:schemeClr>
                    </a:solidFill>
                  </a:tcPr>
                </a:tc>
                <a:tc>
                  <a:txBody>
                    <a:bodyPr/>
                    <a:lstStyle/>
                    <a:p>
                      <a:pPr algn="ctr">
                        <a:lnSpc>
                          <a:spcPct val="90000"/>
                        </a:lnSpc>
                      </a:pPr>
                      <a:r>
                        <a:rPr lang="en-NZ" sz="1200" b="0" dirty="0" smtClean="0">
                          <a:solidFill>
                            <a:schemeClr val="tx1"/>
                          </a:solidFill>
                        </a:rPr>
                        <a:t>14/14</a:t>
                      </a:r>
                      <a:endParaRPr lang="en-NZ" sz="1200" b="0" dirty="0">
                        <a:solidFill>
                          <a:schemeClr val="tx1"/>
                        </a:solidFill>
                      </a:endParaRPr>
                    </a:p>
                  </a:txBody>
                  <a:tcPr anchor="ctr">
                    <a:solidFill>
                      <a:schemeClr val="accent5">
                        <a:lumMod val="60000"/>
                        <a:lumOff val="40000"/>
                      </a:schemeClr>
                    </a:solidFill>
                  </a:tcPr>
                </a:tc>
              </a:tr>
              <a:tr h="299654">
                <a:tc>
                  <a:txBody>
                    <a:bodyPr/>
                    <a:lstStyle/>
                    <a:p>
                      <a:pPr>
                        <a:lnSpc>
                          <a:spcPct val="90000"/>
                        </a:lnSpc>
                      </a:pPr>
                      <a:r>
                        <a:rPr lang="en-NZ" sz="1200" b="1" dirty="0" smtClean="0">
                          <a:solidFill>
                            <a:schemeClr val="tx1"/>
                          </a:solidFill>
                        </a:rPr>
                        <a:t>NS3 only</a:t>
                      </a:r>
                      <a:endParaRPr lang="en-NZ" sz="1200" b="1" dirty="0">
                        <a:solidFill>
                          <a:schemeClr val="tx1"/>
                        </a:solidFill>
                      </a:endParaRPr>
                    </a:p>
                  </a:txBody>
                  <a:tcPr anchor="ctr">
                    <a:solidFill>
                      <a:schemeClr val="accent5">
                        <a:lumMod val="20000"/>
                        <a:lumOff val="80000"/>
                      </a:schemeClr>
                    </a:solidFill>
                  </a:tcPr>
                </a:tc>
                <a:tc>
                  <a:txBody>
                    <a:bodyPr/>
                    <a:lstStyle/>
                    <a:p>
                      <a:pPr algn="ctr">
                        <a:lnSpc>
                          <a:spcPct val="90000"/>
                        </a:lnSpc>
                      </a:pPr>
                      <a:r>
                        <a:rPr lang="en-NZ" sz="1200" b="0" dirty="0" smtClean="0">
                          <a:solidFill>
                            <a:schemeClr val="tx1"/>
                          </a:solidFill>
                        </a:rPr>
                        <a:t>8</a:t>
                      </a:r>
                      <a:endParaRPr lang="en-NZ" sz="1200" b="0" dirty="0">
                        <a:solidFill>
                          <a:schemeClr val="tx1"/>
                        </a:solidFill>
                      </a:endParaRPr>
                    </a:p>
                  </a:txBody>
                  <a:tcPr anchor="ctr">
                    <a:solidFill>
                      <a:schemeClr val="accent5">
                        <a:lumMod val="20000"/>
                        <a:lumOff val="80000"/>
                      </a:schemeClr>
                    </a:solidFill>
                  </a:tcPr>
                </a:tc>
                <a:tc>
                  <a:txBody>
                    <a:bodyPr/>
                    <a:lstStyle/>
                    <a:p>
                      <a:pPr algn="ctr">
                        <a:lnSpc>
                          <a:spcPct val="90000"/>
                        </a:lnSpc>
                      </a:pPr>
                      <a:r>
                        <a:rPr lang="en-NZ" sz="1200" b="0" dirty="0" smtClean="0">
                          <a:solidFill>
                            <a:schemeClr val="tx1"/>
                          </a:solidFill>
                        </a:rPr>
                        <a:t>8/8</a:t>
                      </a:r>
                      <a:endParaRPr lang="en-NZ" sz="1200" b="0" dirty="0">
                        <a:solidFill>
                          <a:schemeClr val="tx1"/>
                        </a:solidFill>
                      </a:endParaRPr>
                    </a:p>
                  </a:txBody>
                  <a:tcPr anchor="ctr">
                    <a:solidFill>
                      <a:schemeClr val="accent5">
                        <a:lumMod val="20000"/>
                        <a:lumOff val="80000"/>
                      </a:schemeClr>
                    </a:solidFill>
                  </a:tcPr>
                </a:tc>
              </a:tr>
              <a:tr h="314961">
                <a:tc>
                  <a:txBody>
                    <a:bodyPr/>
                    <a:lstStyle/>
                    <a:p>
                      <a:pPr>
                        <a:lnSpc>
                          <a:spcPct val="90000"/>
                        </a:lnSpc>
                      </a:pPr>
                      <a:r>
                        <a:rPr lang="en-NZ" sz="1200" b="1" dirty="0" smtClean="0">
                          <a:solidFill>
                            <a:schemeClr val="tx1"/>
                          </a:solidFill>
                        </a:rPr>
                        <a:t>NS5A only </a:t>
                      </a:r>
                      <a:endParaRPr lang="en-NZ" sz="1200" b="1" dirty="0">
                        <a:solidFill>
                          <a:schemeClr val="tx1"/>
                        </a:solidFill>
                      </a:endParaRPr>
                    </a:p>
                  </a:txBody>
                  <a:tcPr anchor="ctr">
                    <a:solidFill>
                      <a:schemeClr val="accent5">
                        <a:lumMod val="60000"/>
                        <a:lumOff val="40000"/>
                      </a:schemeClr>
                    </a:solidFill>
                  </a:tcPr>
                </a:tc>
                <a:tc>
                  <a:txBody>
                    <a:bodyPr/>
                    <a:lstStyle/>
                    <a:p>
                      <a:pPr algn="ctr">
                        <a:lnSpc>
                          <a:spcPct val="90000"/>
                        </a:lnSpc>
                      </a:pPr>
                      <a:r>
                        <a:rPr lang="en-NZ" sz="1200" b="0" dirty="0" smtClean="0">
                          <a:solidFill>
                            <a:schemeClr val="tx1"/>
                          </a:solidFill>
                        </a:rPr>
                        <a:t>2</a:t>
                      </a:r>
                      <a:endParaRPr lang="en-NZ" sz="1200" b="0" dirty="0">
                        <a:solidFill>
                          <a:schemeClr val="tx1"/>
                        </a:solidFill>
                      </a:endParaRPr>
                    </a:p>
                  </a:txBody>
                  <a:tcPr anchor="ctr">
                    <a:solidFill>
                      <a:schemeClr val="accent5">
                        <a:lumMod val="60000"/>
                        <a:lumOff val="40000"/>
                      </a:schemeClr>
                    </a:solidFill>
                  </a:tcPr>
                </a:tc>
                <a:tc>
                  <a:txBody>
                    <a:bodyPr/>
                    <a:lstStyle/>
                    <a:p>
                      <a:pPr algn="ctr">
                        <a:lnSpc>
                          <a:spcPct val="90000"/>
                        </a:lnSpc>
                      </a:pPr>
                      <a:r>
                        <a:rPr lang="en-NZ" sz="1200" b="0" dirty="0" smtClean="0">
                          <a:solidFill>
                            <a:schemeClr val="tx1"/>
                          </a:solidFill>
                        </a:rPr>
                        <a:t>2/2</a:t>
                      </a:r>
                      <a:endParaRPr lang="en-NZ" sz="1200" b="0" dirty="0">
                        <a:solidFill>
                          <a:schemeClr val="tx1"/>
                        </a:solidFill>
                      </a:endParaRPr>
                    </a:p>
                  </a:txBody>
                  <a:tcPr anchor="ctr">
                    <a:solidFill>
                      <a:schemeClr val="accent5">
                        <a:lumMod val="60000"/>
                        <a:lumOff val="40000"/>
                      </a:schemeClr>
                    </a:solidFill>
                  </a:tcPr>
                </a:tc>
              </a:tr>
              <a:tr h="323076">
                <a:tc>
                  <a:txBody>
                    <a:bodyPr/>
                    <a:lstStyle/>
                    <a:p>
                      <a:pPr>
                        <a:lnSpc>
                          <a:spcPct val="90000"/>
                        </a:lnSpc>
                      </a:pPr>
                      <a:r>
                        <a:rPr lang="en-NZ" sz="1200" b="1" dirty="0" smtClean="0">
                          <a:solidFill>
                            <a:schemeClr val="tx1"/>
                          </a:solidFill>
                        </a:rPr>
                        <a:t>NS3+NSA</a:t>
                      </a:r>
                      <a:endParaRPr lang="en-NZ" sz="1200" b="1" dirty="0">
                        <a:solidFill>
                          <a:schemeClr val="tx1"/>
                        </a:solidFill>
                      </a:endParaRPr>
                    </a:p>
                  </a:txBody>
                  <a:tcPr anchor="ctr">
                    <a:solidFill>
                      <a:schemeClr val="accent5">
                        <a:lumMod val="20000"/>
                        <a:lumOff val="80000"/>
                      </a:schemeClr>
                    </a:solidFill>
                  </a:tcPr>
                </a:tc>
                <a:tc>
                  <a:txBody>
                    <a:bodyPr/>
                    <a:lstStyle/>
                    <a:p>
                      <a:pPr algn="ctr">
                        <a:lnSpc>
                          <a:spcPct val="90000"/>
                        </a:lnSpc>
                      </a:pPr>
                      <a:r>
                        <a:rPr lang="en-NZ" sz="1200" b="0" dirty="0" smtClean="0">
                          <a:solidFill>
                            <a:schemeClr val="tx1"/>
                          </a:solidFill>
                        </a:rPr>
                        <a:t>3</a:t>
                      </a:r>
                      <a:endParaRPr lang="en-NZ" sz="1200" b="0" dirty="0">
                        <a:solidFill>
                          <a:schemeClr val="tx1"/>
                        </a:solidFill>
                      </a:endParaRPr>
                    </a:p>
                  </a:txBody>
                  <a:tcPr anchor="ctr">
                    <a:solidFill>
                      <a:schemeClr val="accent5">
                        <a:lumMod val="20000"/>
                        <a:lumOff val="80000"/>
                      </a:schemeClr>
                    </a:solidFill>
                  </a:tcPr>
                </a:tc>
                <a:tc>
                  <a:txBody>
                    <a:bodyPr/>
                    <a:lstStyle/>
                    <a:p>
                      <a:pPr algn="ctr">
                        <a:lnSpc>
                          <a:spcPct val="90000"/>
                        </a:lnSpc>
                      </a:pPr>
                      <a:r>
                        <a:rPr lang="en-NZ" sz="1200" b="0" dirty="0" smtClean="0">
                          <a:solidFill>
                            <a:schemeClr val="tx1"/>
                          </a:solidFill>
                        </a:rPr>
                        <a:t>2/3</a:t>
                      </a:r>
                      <a:endParaRPr lang="en-NZ" sz="1200" b="0" dirty="0">
                        <a:solidFill>
                          <a:schemeClr val="tx1"/>
                        </a:solidFill>
                      </a:endParaRPr>
                    </a:p>
                  </a:txBody>
                  <a:tcPr anchor="ctr">
                    <a:solidFill>
                      <a:schemeClr val="accent5">
                        <a:lumMod val="20000"/>
                        <a:lumOff val="80000"/>
                      </a:schemeClr>
                    </a:solidFill>
                  </a:tcPr>
                </a:tc>
              </a:tr>
            </a:tbl>
          </a:graphicData>
        </a:graphic>
      </p:graphicFrame>
      <p:sp>
        <p:nvSpPr>
          <p:cNvPr id="39" name="Content Placeholder 4"/>
          <p:cNvSpPr txBox="1">
            <a:spLocks/>
          </p:cNvSpPr>
          <p:nvPr/>
        </p:nvSpPr>
        <p:spPr>
          <a:xfrm>
            <a:off x="113990" y="5438419"/>
            <a:ext cx="4181786" cy="819506"/>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chemeClr val="tx1"/>
              </a:buClr>
              <a:buFont typeface="Arial" panose="020B0604020202020204" pitchFamily="34" charset="0"/>
              <a:buChar char="•"/>
            </a:pPr>
            <a:r>
              <a:rPr lang="en-NZ" sz="1400" dirty="0" smtClean="0">
                <a:solidFill>
                  <a:srgbClr val="000000"/>
                </a:solidFill>
              </a:rPr>
              <a:t>Single relapse in G1a TN patient</a:t>
            </a:r>
          </a:p>
          <a:p>
            <a:pPr lvl="1">
              <a:spcBef>
                <a:spcPts val="0"/>
              </a:spcBef>
              <a:buClrTx/>
              <a:buFont typeface="Arial" panose="020B0604020202020204" pitchFamily="34" charset="0"/>
              <a:buChar char="–"/>
            </a:pPr>
            <a:r>
              <a:rPr lang="en-NZ" sz="1400" dirty="0" smtClean="0">
                <a:solidFill>
                  <a:srgbClr val="000000"/>
                </a:solidFill>
              </a:rPr>
              <a:t>Baseline: I170V (NS3) &amp; L31M (NS5A)</a:t>
            </a:r>
          </a:p>
          <a:p>
            <a:pPr lvl="1">
              <a:spcBef>
                <a:spcPts val="0"/>
              </a:spcBef>
              <a:buClrTx/>
              <a:buFont typeface="Arial" panose="020B0604020202020204" pitchFamily="34" charset="0"/>
              <a:buChar char="–"/>
            </a:pPr>
            <a:r>
              <a:rPr lang="en-NZ" sz="1400" dirty="0" smtClean="0">
                <a:solidFill>
                  <a:srgbClr val="000000"/>
                </a:solidFill>
              </a:rPr>
              <a:t>Relapse:  I170V </a:t>
            </a:r>
            <a:r>
              <a:rPr lang="en-NZ" sz="1400" dirty="0">
                <a:solidFill>
                  <a:srgbClr val="000000"/>
                </a:solidFill>
              </a:rPr>
              <a:t>(NS3) &amp; L31M (NS5A</a:t>
            </a:r>
            <a:r>
              <a:rPr lang="en-NZ" sz="1400" dirty="0" smtClean="0">
                <a:solidFill>
                  <a:srgbClr val="000000"/>
                </a:solidFill>
              </a:rPr>
              <a:t>) &amp; Y93H (195-fold </a:t>
            </a:r>
            <a:r>
              <a:rPr lang="en-NZ" sz="1400" dirty="0" smtClean="0">
                <a:solidFill>
                  <a:srgbClr val="000000"/>
                </a:solidFill>
                <a:sym typeface="Wingdings 3"/>
              </a:rPr>
              <a:t></a:t>
            </a:r>
            <a:r>
              <a:rPr lang="en-NZ" sz="1400" dirty="0" smtClean="0">
                <a:solidFill>
                  <a:srgbClr val="000000"/>
                </a:solidFill>
              </a:rPr>
              <a:t>EC</a:t>
            </a:r>
            <a:r>
              <a:rPr lang="en-NZ" sz="1400" baseline="-25000" dirty="0" smtClean="0">
                <a:solidFill>
                  <a:srgbClr val="000000"/>
                </a:solidFill>
              </a:rPr>
              <a:t>50 </a:t>
            </a:r>
            <a:r>
              <a:rPr lang="en-NZ" sz="1400" dirty="0" smtClean="0">
                <a:solidFill>
                  <a:srgbClr val="000000"/>
                </a:solidFill>
              </a:rPr>
              <a:t>to ABT-530)</a:t>
            </a:r>
            <a:endParaRPr lang="en-NZ" sz="1400" dirty="0">
              <a:solidFill>
                <a:srgbClr val="000000"/>
              </a:solidFill>
            </a:endParaRPr>
          </a:p>
        </p:txBody>
      </p:sp>
      <p:sp>
        <p:nvSpPr>
          <p:cNvPr id="43" name="Content Placeholder 4"/>
          <p:cNvSpPr txBox="1">
            <a:spLocks/>
          </p:cNvSpPr>
          <p:nvPr/>
        </p:nvSpPr>
        <p:spPr>
          <a:xfrm>
            <a:off x="6129643" y="1914992"/>
            <a:ext cx="2834970" cy="856783"/>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buFont typeface="Arial" panose="020B0604020202020204" pitchFamily="34" charset="0"/>
              <a:buChar char="•"/>
            </a:pPr>
            <a:r>
              <a:rPr lang="en-NZ" sz="1400" dirty="0" smtClean="0">
                <a:solidFill>
                  <a:srgbClr val="000000"/>
                </a:solidFill>
                <a:latin typeface="Arial" panose="020B0604020202020204" pitchFamily="34" charset="0"/>
                <a:cs typeface="Arial" panose="020B0604020202020204" pitchFamily="34" charset="0"/>
              </a:rPr>
              <a:t>74% G1a </a:t>
            </a:r>
          </a:p>
          <a:p>
            <a:pPr>
              <a:lnSpc>
                <a:spcPct val="90000"/>
              </a:lnSpc>
              <a:spcBef>
                <a:spcPts val="0"/>
              </a:spcBef>
              <a:buFont typeface="Arial" panose="020B0604020202020204" pitchFamily="34" charset="0"/>
              <a:buChar char="•"/>
            </a:pPr>
            <a:r>
              <a:rPr lang="en-NZ" sz="1400" dirty="0" smtClean="0">
                <a:solidFill>
                  <a:srgbClr val="000000"/>
                </a:solidFill>
                <a:latin typeface="Arial" panose="020B0604020202020204" pitchFamily="34" charset="0"/>
                <a:cs typeface="Arial" panose="020B0604020202020204" pitchFamily="34" charset="0"/>
              </a:rPr>
              <a:t>85% non-CC</a:t>
            </a:r>
          </a:p>
          <a:p>
            <a:pPr>
              <a:lnSpc>
                <a:spcPct val="90000"/>
              </a:lnSpc>
              <a:spcBef>
                <a:spcPts val="0"/>
              </a:spcBef>
              <a:buFont typeface="Arial" panose="020B0604020202020204" pitchFamily="34" charset="0"/>
              <a:buChar char="•"/>
            </a:pPr>
            <a:r>
              <a:rPr lang="en-NZ" sz="1400" dirty="0" smtClean="0">
                <a:solidFill>
                  <a:srgbClr val="000000"/>
                </a:solidFill>
                <a:latin typeface="Arial" panose="020B0604020202020204" pitchFamily="34" charset="0"/>
                <a:cs typeface="Arial" panose="020B0604020202020204" pitchFamily="34" charset="0"/>
              </a:rPr>
              <a:t>22% treatment-experienced </a:t>
            </a:r>
          </a:p>
          <a:p>
            <a:pPr>
              <a:lnSpc>
                <a:spcPct val="90000"/>
              </a:lnSpc>
              <a:spcBef>
                <a:spcPts val="0"/>
              </a:spcBef>
              <a:buFont typeface="Arial" panose="020B0604020202020204" pitchFamily="34" charset="0"/>
              <a:buChar char="•"/>
            </a:pPr>
            <a:r>
              <a:rPr lang="en-NZ" sz="1400" dirty="0" smtClean="0">
                <a:solidFill>
                  <a:srgbClr val="000000"/>
                </a:solidFill>
                <a:latin typeface="Arial" panose="020B0604020202020204" pitchFamily="34" charset="0"/>
                <a:cs typeface="Arial" panose="020B0604020202020204" pitchFamily="34" charset="0"/>
              </a:rPr>
              <a:t>41% BL RAVs </a:t>
            </a:r>
            <a:endParaRPr lang="en-US" sz="1600" dirty="0">
              <a:solidFill>
                <a:srgbClr val="000000"/>
              </a:solidFill>
              <a:latin typeface="Arial" panose="020B0604020202020204" pitchFamily="34" charset="0"/>
              <a:cs typeface="Arial" panose="020B0604020202020204" pitchFamily="34" charset="0"/>
            </a:endParaRPr>
          </a:p>
        </p:txBody>
      </p:sp>
      <p:graphicFrame>
        <p:nvGraphicFramePr>
          <p:cNvPr id="38" name="Chart 37"/>
          <p:cNvGraphicFramePr/>
          <p:nvPr>
            <p:extLst>
              <p:ext uri="{D42A27DB-BD31-4B8C-83A1-F6EECF244321}">
                <p14:modId xmlns:p14="http://schemas.microsoft.com/office/powerpoint/2010/main" val="788025991"/>
              </p:ext>
            </p:extLst>
          </p:nvPr>
        </p:nvGraphicFramePr>
        <p:xfrm>
          <a:off x="229411" y="3265896"/>
          <a:ext cx="2901593" cy="2164663"/>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a:off x="1276624" y="4917747"/>
            <a:ext cx="631904" cy="307777"/>
          </a:xfrm>
          <a:prstGeom prst="rect">
            <a:avLst/>
          </a:prstGeom>
          <a:noFill/>
        </p:spPr>
        <p:txBody>
          <a:bodyPr wrap="none" rtlCol="0">
            <a:spAutoFit/>
          </a:bodyPr>
          <a:lstStyle/>
          <a:p>
            <a:pPr algn="ctr"/>
            <a:r>
              <a:rPr lang="en-GB" sz="1400" b="1" dirty="0" smtClean="0">
                <a:solidFill>
                  <a:srgbClr val="FFFFFF"/>
                </a:solidFill>
              </a:rPr>
              <a:t>26/27</a:t>
            </a:r>
            <a:endParaRPr lang="en-US" sz="1400" b="1" dirty="0">
              <a:solidFill>
                <a:srgbClr val="FFFFFF"/>
              </a:solidFill>
            </a:endParaRPr>
          </a:p>
        </p:txBody>
      </p:sp>
      <p:sp>
        <p:nvSpPr>
          <p:cNvPr id="41" name="TextBox 40"/>
          <p:cNvSpPr txBox="1"/>
          <p:nvPr/>
        </p:nvSpPr>
        <p:spPr>
          <a:xfrm>
            <a:off x="2319038" y="4927272"/>
            <a:ext cx="631904" cy="307777"/>
          </a:xfrm>
          <a:prstGeom prst="rect">
            <a:avLst/>
          </a:prstGeom>
          <a:noFill/>
        </p:spPr>
        <p:txBody>
          <a:bodyPr wrap="none" rtlCol="0">
            <a:spAutoFit/>
          </a:bodyPr>
          <a:lstStyle/>
          <a:p>
            <a:pPr algn="ctr"/>
            <a:r>
              <a:rPr lang="en-GB" sz="1400" b="1" dirty="0" smtClean="0">
                <a:solidFill>
                  <a:srgbClr val="FFFFFF"/>
                </a:solidFill>
              </a:rPr>
              <a:t>26/27</a:t>
            </a:r>
            <a:endParaRPr lang="en-US" sz="1400" b="1" dirty="0">
              <a:solidFill>
                <a:srgbClr val="FFFFFF"/>
              </a:solidFill>
            </a:endParaRPr>
          </a:p>
        </p:txBody>
      </p:sp>
      <p:sp>
        <p:nvSpPr>
          <p:cNvPr id="9" name="Slide Number Placeholder 8"/>
          <p:cNvSpPr>
            <a:spLocks noGrp="1"/>
          </p:cNvSpPr>
          <p:nvPr>
            <p:ph type="sldNum" sz="quarter" idx="12"/>
          </p:nvPr>
        </p:nvSpPr>
        <p:spPr/>
        <p:txBody>
          <a:bodyPr/>
          <a:lstStyle/>
          <a:p>
            <a:fld id="{CE80A222-27A2-499A-9E2A-14884A5A6E9E}" type="slidenum">
              <a:rPr lang="en-US" smtClean="0"/>
              <a:t>19</a:t>
            </a:fld>
            <a:endParaRPr lang="en-US" dirty="0"/>
          </a:p>
        </p:txBody>
      </p:sp>
    </p:spTree>
    <p:extLst>
      <p:ext uri="{BB962C8B-B14F-4D97-AF65-F5344CB8AC3E}">
        <p14:creationId xmlns:p14="http://schemas.microsoft.com/office/powerpoint/2010/main" val="321750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Genotypic Antiviral Activity of Regimen</a:t>
            </a:r>
            <a:endParaRPr lang="en-US" dirty="0"/>
          </a:p>
        </p:txBody>
      </p:sp>
      <p:sp>
        <p:nvSpPr>
          <p:cNvPr id="4" name="Slide Number Placeholder 3"/>
          <p:cNvSpPr>
            <a:spLocks noGrp="1"/>
          </p:cNvSpPr>
          <p:nvPr>
            <p:ph type="sldNum" sz="quarter" idx="12"/>
          </p:nvPr>
        </p:nvSpPr>
        <p:spPr/>
        <p:txBody>
          <a:bodyPr/>
          <a:lstStyle/>
          <a:p>
            <a:fld id="{CE80A222-27A2-499A-9E2A-14884A5A6E9E}" type="slidenum">
              <a:rPr lang="en-US" smtClean="0"/>
              <a:pPr/>
              <a:t>2</a:t>
            </a:fld>
            <a:endParaRPr lang="en-US"/>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1780258493"/>
              </p:ext>
            </p:extLst>
          </p:nvPr>
        </p:nvGraphicFramePr>
        <p:xfrm>
          <a:off x="207963" y="1785938"/>
          <a:ext cx="8735819" cy="4617720"/>
        </p:xfrm>
        <a:graphic>
          <a:graphicData uri="http://schemas.openxmlformats.org/drawingml/2006/table">
            <a:tbl>
              <a:tblPr firstRow="1" bandRow="1">
                <a:tableStyleId>{5C22544A-7EE6-4342-B048-85BDC9FD1C3A}</a:tableStyleId>
              </a:tblPr>
              <a:tblGrid>
                <a:gridCol w="2883035"/>
                <a:gridCol w="975464"/>
                <a:gridCol w="975464"/>
                <a:gridCol w="975464"/>
                <a:gridCol w="975464"/>
                <a:gridCol w="975464"/>
                <a:gridCol w="975464"/>
              </a:tblGrid>
              <a:tr h="370840">
                <a:tc>
                  <a:txBody>
                    <a:bodyPr/>
                    <a:lstStyle/>
                    <a:p>
                      <a:endParaRPr lang="de-DE" sz="1800" dirty="0"/>
                    </a:p>
                  </a:txBody>
                  <a:tcPr>
                    <a:solidFill>
                      <a:schemeClr val="accent5"/>
                    </a:solidFill>
                  </a:tcPr>
                </a:tc>
                <a:tc>
                  <a:txBody>
                    <a:bodyPr/>
                    <a:lstStyle/>
                    <a:p>
                      <a:pPr algn="ctr"/>
                      <a:r>
                        <a:rPr lang="de-DE" sz="1800" dirty="0" smtClean="0"/>
                        <a:t>HCV-1</a:t>
                      </a:r>
                      <a:endParaRPr lang="de-DE" sz="1800" dirty="0"/>
                    </a:p>
                  </a:txBody>
                  <a:tcPr>
                    <a:solidFill>
                      <a:schemeClr val="accent5"/>
                    </a:solidFill>
                  </a:tcPr>
                </a:tc>
                <a:tc>
                  <a:txBody>
                    <a:bodyPr/>
                    <a:lstStyle/>
                    <a:p>
                      <a:pPr algn="ctr"/>
                      <a:r>
                        <a:rPr lang="de-DE" sz="1800" dirty="0" smtClean="0"/>
                        <a:t>HCV-2</a:t>
                      </a:r>
                      <a:endParaRPr lang="de-DE" sz="1800" dirty="0"/>
                    </a:p>
                  </a:txBody>
                  <a:tcPr>
                    <a:solidFill>
                      <a:schemeClr val="accent5"/>
                    </a:solidFill>
                  </a:tcPr>
                </a:tc>
                <a:tc>
                  <a:txBody>
                    <a:bodyPr/>
                    <a:lstStyle/>
                    <a:p>
                      <a:pPr algn="ctr"/>
                      <a:r>
                        <a:rPr lang="de-DE" sz="1800" dirty="0" smtClean="0"/>
                        <a:t>HCV-3</a:t>
                      </a:r>
                      <a:endParaRPr lang="de-DE" sz="1800" dirty="0"/>
                    </a:p>
                  </a:txBody>
                  <a:tcPr>
                    <a:solidFill>
                      <a:schemeClr val="accent5"/>
                    </a:solidFill>
                  </a:tcPr>
                </a:tc>
                <a:tc>
                  <a:txBody>
                    <a:bodyPr/>
                    <a:lstStyle/>
                    <a:p>
                      <a:pPr algn="ctr"/>
                      <a:r>
                        <a:rPr lang="de-DE" sz="1800" dirty="0" smtClean="0"/>
                        <a:t>HCV-4</a:t>
                      </a:r>
                      <a:endParaRPr lang="de-DE" sz="1800" dirty="0"/>
                    </a:p>
                  </a:txBody>
                  <a:tcPr>
                    <a:solidFill>
                      <a:schemeClr val="accent5"/>
                    </a:solidFill>
                  </a:tcPr>
                </a:tc>
                <a:tc>
                  <a:txBody>
                    <a:bodyPr/>
                    <a:lstStyle/>
                    <a:p>
                      <a:pPr algn="ctr"/>
                      <a:r>
                        <a:rPr lang="de-DE" sz="1800" dirty="0" smtClean="0"/>
                        <a:t>HCV-5</a:t>
                      </a:r>
                      <a:endParaRPr lang="de-DE" sz="1800" dirty="0"/>
                    </a:p>
                  </a:txBody>
                  <a:tcPr>
                    <a:solidFill>
                      <a:schemeClr val="accent5"/>
                    </a:solidFill>
                  </a:tcPr>
                </a:tc>
                <a:tc>
                  <a:txBody>
                    <a:bodyPr/>
                    <a:lstStyle/>
                    <a:p>
                      <a:pPr algn="ctr"/>
                      <a:r>
                        <a:rPr lang="de-DE" sz="1800" dirty="0" smtClean="0"/>
                        <a:t>HCV-6</a:t>
                      </a:r>
                      <a:endParaRPr lang="de-DE" sz="1800" dirty="0"/>
                    </a:p>
                  </a:txBody>
                  <a:tcPr>
                    <a:solidFill>
                      <a:schemeClr val="accent5"/>
                    </a:solidFill>
                  </a:tcPr>
                </a:tc>
              </a:tr>
              <a:tr h="370840">
                <a:tc>
                  <a:txBody>
                    <a:bodyPr/>
                    <a:lstStyle/>
                    <a:p>
                      <a:r>
                        <a:rPr lang="de-DE" sz="1800" dirty="0" err="1" smtClean="0"/>
                        <a:t>Sofosbuvir</a:t>
                      </a:r>
                      <a:r>
                        <a:rPr lang="de-DE" sz="1800" dirty="0" smtClean="0"/>
                        <a:t> + RBV</a:t>
                      </a:r>
                      <a:endParaRPr lang="de-DE" sz="1800" dirty="0"/>
                    </a:p>
                  </a:txBody>
                  <a:tcPr>
                    <a:solidFill>
                      <a:schemeClr val="accent5">
                        <a:lumMod val="60000"/>
                        <a:lumOff val="40000"/>
                      </a:schemeClr>
                    </a:solidFill>
                  </a:tcPr>
                </a:tc>
                <a:tc>
                  <a:txBody>
                    <a:bodyPr/>
                    <a:lstStyle/>
                    <a:p>
                      <a:pPr algn="ctr"/>
                      <a:r>
                        <a:rPr lang="de-DE" sz="1800" dirty="0" smtClean="0"/>
                        <a:t>(x)</a:t>
                      </a:r>
                      <a:r>
                        <a:rPr lang="de-DE" sz="1800" baseline="-25000" dirty="0" smtClean="0"/>
                        <a:t>24 </a:t>
                      </a:r>
                      <a:r>
                        <a:rPr lang="de-DE" sz="1800" baseline="-25000" dirty="0" err="1" smtClean="0"/>
                        <a:t>wks</a:t>
                      </a:r>
                      <a:endParaRPr lang="de-DE" sz="1800" baseline="-250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r>
                        <a:rPr lang="de-DE" sz="1800" baseline="-25000" dirty="0" smtClean="0"/>
                        <a:t>24 </a:t>
                      </a:r>
                      <a:r>
                        <a:rPr lang="de-DE" sz="1800" baseline="-25000" dirty="0" err="1" smtClean="0"/>
                        <a:t>wks</a:t>
                      </a:r>
                      <a:endParaRPr lang="de-DE" sz="1800" baseline="-25000" dirty="0"/>
                    </a:p>
                  </a:txBody>
                  <a:tcPr>
                    <a:solidFill>
                      <a:schemeClr val="accent5">
                        <a:lumMod val="60000"/>
                        <a:lumOff val="40000"/>
                      </a:schemeClr>
                    </a:solidFill>
                  </a:tcPr>
                </a:tc>
                <a:tc>
                  <a:txBody>
                    <a:bodyPr/>
                    <a:lstStyle/>
                    <a:p>
                      <a:pPr algn="ctr"/>
                      <a:r>
                        <a:rPr lang="de-DE" sz="1800" dirty="0" smtClean="0"/>
                        <a:t>(x)</a:t>
                      </a:r>
                      <a:r>
                        <a:rPr lang="de-DE" sz="1800" baseline="-25000" dirty="0" smtClean="0"/>
                        <a:t>24 </a:t>
                      </a:r>
                      <a:r>
                        <a:rPr lang="de-DE" sz="1800" baseline="-25000" dirty="0" err="1" smtClean="0"/>
                        <a:t>wks</a:t>
                      </a:r>
                      <a:endParaRPr lang="de-DE" sz="1800" baseline="-25000" dirty="0"/>
                    </a:p>
                  </a:txBody>
                  <a:tcPr>
                    <a:solidFill>
                      <a:schemeClr val="accent5">
                        <a:lumMod val="60000"/>
                        <a:lumOff val="40000"/>
                      </a:schemeClr>
                    </a:solidFill>
                  </a:tcPr>
                </a:tc>
                <a:tc>
                  <a:txBody>
                    <a:bodyPr/>
                    <a:lstStyle/>
                    <a:p>
                      <a:pPr algn="ctr"/>
                      <a:r>
                        <a:rPr lang="de-DE" sz="1800" dirty="0" smtClean="0"/>
                        <a:t>(x)</a:t>
                      </a:r>
                      <a:r>
                        <a:rPr lang="de-DE" sz="1800" baseline="-25000" dirty="0" smtClean="0"/>
                        <a:t>24 </a:t>
                      </a:r>
                      <a:r>
                        <a:rPr lang="de-DE" sz="1800" baseline="-25000" dirty="0" err="1" smtClean="0"/>
                        <a:t>wks</a:t>
                      </a:r>
                      <a:endParaRPr lang="de-DE" sz="1800" baseline="-25000" dirty="0"/>
                    </a:p>
                  </a:txBody>
                  <a:tcPr>
                    <a:solidFill>
                      <a:schemeClr val="accent5">
                        <a:lumMod val="60000"/>
                        <a:lumOff val="40000"/>
                      </a:schemeClr>
                    </a:solidFill>
                  </a:tcPr>
                </a:tc>
                <a:tc>
                  <a:txBody>
                    <a:bodyPr/>
                    <a:lstStyle/>
                    <a:p>
                      <a:pPr algn="ctr"/>
                      <a:r>
                        <a:rPr lang="de-DE" sz="1800" dirty="0" smtClean="0"/>
                        <a:t>(x)</a:t>
                      </a:r>
                      <a:r>
                        <a:rPr lang="de-DE" sz="1800" baseline="-25000" dirty="0" smtClean="0"/>
                        <a:t>24 </a:t>
                      </a:r>
                      <a:r>
                        <a:rPr lang="de-DE" sz="1800" baseline="-25000" dirty="0" err="1" smtClean="0"/>
                        <a:t>wks</a:t>
                      </a:r>
                      <a:endParaRPr lang="de-DE" sz="1800" baseline="-25000" dirty="0"/>
                    </a:p>
                  </a:txBody>
                  <a:tcPr>
                    <a:solidFill>
                      <a:schemeClr val="accent5">
                        <a:lumMod val="60000"/>
                        <a:lumOff val="40000"/>
                      </a:schemeClr>
                    </a:solidFill>
                  </a:tcPr>
                </a:tc>
              </a:tr>
              <a:tr h="370840">
                <a:tc>
                  <a:txBody>
                    <a:bodyPr/>
                    <a:lstStyle/>
                    <a:p>
                      <a:r>
                        <a:rPr lang="de-DE" sz="1800" dirty="0" err="1" smtClean="0"/>
                        <a:t>Sofosbuvir</a:t>
                      </a:r>
                      <a:r>
                        <a:rPr lang="de-DE" sz="1800" dirty="0" smtClean="0"/>
                        <a:t> + PEG-IFN</a:t>
                      </a:r>
                      <a:r>
                        <a:rPr lang="de-DE" sz="1800" baseline="0" dirty="0" smtClean="0"/>
                        <a:t> + RBV</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r>
              <a:tr h="370840">
                <a:tc>
                  <a:txBody>
                    <a:bodyPr/>
                    <a:lstStyle/>
                    <a:p>
                      <a:r>
                        <a:rPr lang="de-DE" sz="1800" dirty="0" err="1" smtClean="0"/>
                        <a:t>Sofosbuvir</a:t>
                      </a:r>
                      <a:r>
                        <a:rPr lang="de-DE" sz="1800" dirty="0" smtClean="0"/>
                        <a:t> + </a:t>
                      </a:r>
                      <a:r>
                        <a:rPr lang="de-DE" sz="1800" dirty="0" err="1" smtClean="0"/>
                        <a:t>Ledipasvir</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r>
              <a:tr h="370840">
                <a:tc>
                  <a:txBody>
                    <a:bodyPr/>
                    <a:lstStyle/>
                    <a:p>
                      <a:r>
                        <a:rPr lang="de-DE" sz="1800" dirty="0" err="1" smtClean="0"/>
                        <a:t>Sofosbuvir</a:t>
                      </a:r>
                      <a:r>
                        <a:rPr lang="de-DE" sz="1800" dirty="0" smtClean="0"/>
                        <a:t> + </a:t>
                      </a:r>
                      <a:r>
                        <a:rPr lang="de-DE" sz="1800" dirty="0" err="1" smtClean="0"/>
                        <a:t>Valpatasvir</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r>
              <a:tr h="370840">
                <a:tc>
                  <a:txBody>
                    <a:bodyPr/>
                    <a:lstStyle/>
                    <a:p>
                      <a:r>
                        <a:rPr lang="de-DE" sz="1800" dirty="0" err="1" smtClean="0"/>
                        <a:t>Sofosbuvir</a:t>
                      </a:r>
                      <a:r>
                        <a:rPr lang="de-DE" sz="1800" dirty="0" smtClean="0"/>
                        <a:t> +</a:t>
                      </a:r>
                      <a:r>
                        <a:rPr lang="de-DE" sz="1800" baseline="0" dirty="0" smtClean="0"/>
                        <a:t> </a:t>
                      </a:r>
                      <a:r>
                        <a:rPr lang="de-DE" sz="1800" baseline="0" dirty="0" err="1" smtClean="0"/>
                        <a:t>Daclatasvir</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r>
              <a:tr h="370840">
                <a:tc>
                  <a:txBody>
                    <a:bodyPr/>
                    <a:lstStyle/>
                    <a:p>
                      <a:r>
                        <a:rPr lang="de-DE" sz="1800" dirty="0" err="1" smtClean="0"/>
                        <a:t>Sofosbuvir</a:t>
                      </a:r>
                      <a:r>
                        <a:rPr lang="de-DE" sz="1800" dirty="0" smtClean="0"/>
                        <a:t> + </a:t>
                      </a:r>
                      <a:r>
                        <a:rPr lang="de-DE" sz="1800" dirty="0" err="1" smtClean="0"/>
                        <a:t>Simeprevir</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r>
              <a:tr h="370840">
                <a:tc>
                  <a:txBody>
                    <a:bodyPr/>
                    <a:lstStyle/>
                    <a:p>
                      <a:r>
                        <a:rPr lang="de-DE" sz="1800" dirty="0" err="1" smtClean="0"/>
                        <a:t>Paritaprevir</a:t>
                      </a:r>
                      <a:r>
                        <a:rPr lang="de-DE" sz="1800" dirty="0" smtClean="0"/>
                        <a:t>/</a:t>
                      </a:r>
                      <a:r>
                        <a:rPr lang="de-DE" sz="1800" dirty="0" err="1" smtClean="0"/>
                        <a:t>r</a:t>
                      </a:r>
                      <a:r>
                        <a:rPr lang="de-DE" sz="1800" dirty="0" smtClean="0"/>
                        <a:t> + </a:t>
                      </a:r>
                      <a:r>
                        <a:rPr lang="de-DE" sz="1800" dirty="0" err="1" smtClean="0"/>
                        <a:t>Ombitasvir</a:t>
                      </a:r>
                      <a:r>
                        <a:rPr lang="de-DE" sz="1800" dirty="0" smtClean="0"/>
                        <a:t> ± RBV</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endParaRPr lang="de-DE" sz="1800"/>
                    </a:p>
                  </a:txBody>
                  <a:tcPr>
                    <a:solidFill>
                      <a:schemeClr val="accent5">
                        <a:lumMod val="60000"/>
                        <a:lumOff val="40000"/>
                      </a:schemeClr>
                    </a:solidFill>
                  </a:tcPr>
                </a:tc>
                <a:tc>
                  <a:txBody>
                    <a:bodyPr/>
                    <a:lstStyle/>
                    <a:p>
                      <a:pPr algn="ctr"/>
                      <a:endParaRPr lang="de-DE" sz="180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endParaRPr lang="de-DE" sz="1800" dirty="0"/>
                    </a:p>
                  </a:txBody>
                  <a:tcPr>
                    <a:solidFill>
                      <a:schemeClr val="accent5">
                        <a:lumMod val="60000"/>
                        <a:lumOff val="40000"/>
                      </a:schemeClr>
                    </a:solidFill>
                  </a:tcPr>
                </a:tc>
                <a:tc>
                  <a:txBody>
                    <a:bodyPr/>
                    <a:lstStyle/>
                    <a:p>
                      <a:pPr algn="ctr"/>
                      <a:endParaRPr lang="de-DE" sz="1800" dirty="0"/>
                    </a:p>
                  </a:txBody>
                  <a:tcPr>
                    <a:solidFill>
                      <a:schemeClr val="accent5">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smtClean="0"/>
                        <a:t>Grazoprevir</a:t>
                      </a:r>
                      <a:r>
                        <a:rPr lang="de-DE" sz="1800" dirty="0" smtClean="0"/>
                        <a:t> +</a:t>
                      </a:r>
                      <a:r>
                        <a:rPr lang="de-DE" sz="1800" baseline="0" dirty="0" smtClean="0"/>
                        <a:t> </a:t>
                      </a:r>
                      <a:r>
                        <a:rPr lang="de-DE" sz="1800" baseline="0" dirty="0" err="1" smtClean="0"/>
                        <a:t>Elbasvir</a:t>
                      </a:r>
                      <a:endParaRPr lang="de-DE" sz="1800" dirty="0" smtClean="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endParaRPr lang="de-DE" sz="1800" dirty="0"/>
                    </a:p>
                  </a:txBody>
                  <a:tcPr>
                    <a:solidFill>
                      <a:schemeClr val="accent5">
                        <a:lumMod val="20000"/>
                        <a:lumOff val="80000"/>
                      </a:schemeClr>
                    </a:solidFill>
                  </a:tcPr>
                </a:tc>
                <a:tc>
                  <a:txBody>
                    <a:bodyPr/>
                    <a:lstStyle/>
                    <a:p>
                      <a:pPr algn="ct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Glecaprevir</a:t>
                      </a:r>
                      <a:r>
                        <a:rPr lang="en-GB" sz="1800" dirty="0" smtClean="0"/>
                        <a:t> + </a:t>
                      </a:r>
                      <a:r>
                        <a:rPr lang="en-GB" sz="1800" dirty="0" err="1" smtClean="0"/>
                        <a:t>Biprentasvir</a:t>
                      </a:r>
                      <a:endParaRPr lang="en-US" sz="1800" dirty="0" smtClean="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c>
                  <a:txBody>
                    <a:bodyPr/>
                    <a:lstStyle/>
                    <a:p>
                      <a:pPr algn="ctr"/>
                      <a:r>
                        <a:rPr lang="de-DE" sz="1800" dirty="0" smtClean="0"/>
                        <a:t>x</a:t>
                      </a:r>
                      <a:endParaRPr lang="de-DE" sz="1800" dirty="0"/>
                    </a:p>
                  </a:txBody>
                  <a:tcPr>
                    <a:solidFill>
                      <a:schemeClr val="accent5">
                        <a:lumMod val="60000"/>
                        <a:lumOff val="40000"/>
                      </a:schemeClr>
                    </a:solidFill>
                  </a:tcPr>
                </a:tc>
              </a:tr>
              <a:tr h="370840">
                <a:tc>
                  <a:txBody>
                    <a:bodyPr/>
                    <a:lstStyle/>
                    <a:p>
                      <a:r>
                        <a:rPr lang="de-DE" sz="1800" dirty="0" smtClean="0"/>
                        <a:t>Triple </a:t>
                      </a:r>
                      <a:r>
                        <a:rPr lang="de-DE" sz="1800" dirty="0" err="1" smtClean="0"/>
                        <a:t>Therapies</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c>
                  <a:txBody>
                    <a:bodyPr/>
                    <a:lstStyle/>
                    <a:p>
                      <a:pPr algn="ctr"/>
                      <a:r>
                        <a:rPr lang="de-DE" sz="1800" dirty="0" smtClean="0"/>
                        <a:t>x</a:t>
                      </a:r>
                      <a:endParaRPr lang="de-DE" sz="18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402525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8151236"/>
              </p:ext>
            </p:extLst>
          </p:nvPr>
        </p:nvGraphicFramePr>
        <p:xfrm>
          <a:off x="186367" y="2259026"/>
          <a:ext cx="4386548" cy="3848400"/>
        </p:xfrm>
        <a:graphic>
          <a:graphicData uri="http://schemas.openxmlformats.org/drawingml/2006/table">
            <a:tbl>
              <a:tblPr firstRow="1" bandRow="1">
                <a:tableStyleId>{5C22544A-7EE6-4342-B048-85BDC9FD1C3A}</a:tableStyleId>
              </a:tblPr>
              <a:tblGrid>
                <a:gridCol w="2612611"/>
                <a:gridCol w="1773937"/>
              </a:tblGrid>
              <a:tr h="0">
                <a:tc>
                  <a:txBody>
                    <a:bodyPr/>
                    <a:lstStyle/>
                    <a:p>
                      <a:r>
                        <a:rPr lang="en-GB" sz="1400" dirty="0" smtClean="0">
                          <a:solidFill>
                            <a:schemeClr val="bg1"/>
                          </a:solidFill>
                        </a:rPr>
                        <a:t>Demographics</a:t>
                      </a:r>
                      <a:endParaRPr lang="en-GB" sz="1400" dirty="0">
                        <a:solidFill>
                          <a:schemeClr val="bg1"/>
                        </a:solidFill>
                      </a:endParaRPr>
                    </a:p>
                  </a:txBody>
                  <a:tcPr marL="72000" marR="0" marT="36000" marB="36000" anchor="b">
                    <a:solidFill>
                      <a:schemeClr val="accent5"/>
                    </a:solidFill>
                  </a:tcPr>
                </a:tc>
                <a:tc>
                  <a:txBody>
                    <a:bodyPr/>
                    <a:lstStyle/>
                    <a:p>
                      <a:pPr algn="ctr"/>
                      <a:r>
                        <a:rPr lang="en-GB" sz="1400" dirty="0" smtClean="0"/>
                        <a:t>ABT-493 + ABT-530</a:t>
                      </a:r>
                    </a:p>
                    <a:p>
                      <a:pPr algn="ctr"/>
                      <a:r>
                        <a:rPr lang="en-GB" sz="1400" dirty="0" smtClean="0"/>
                        <a:t>N=29</a:t>
                      </a:r>
                      <a:endParaRPr lang="en-GB" sz="1400" dirty="0"/>
                    </a:p>
                  </a:txBody>
                  <a:tcPr marL="0" marR="0" marT="36000" marB="36000" anchor="b">
                    <a:solidFill>
                      <a:schemeClr val="accent5"/>
                    </a:solidFill>
                  </a:tcPr>
                </a:tc>
              </a:tr>
              <a:tr h="0">
                <a:tc>
                  <a:txBody>
                    <a:bodyPr/>
                    <a:lstStyle/>
                    <a:p>
                      <a:r>
                        <a:rPr lang="en-GB" sz="1400" dirty="0" smtClean="0"/>
                        <a:t>Male, n (%)</a:t>
                      </a:r>
                      <a:endParaRPr lang="en-GB" sz="1400" dirty="0"/>
                    </a:p>
                  </a:txBody>
                  <a:tcPr marL="72000" marR="0" marT="36000" marB="36000" anchor="ctr">
                    <a:solidFill>
                      <a:schemeClr val="accent5">
                        <a:lumMod val="60000"/>
                        <a:lumOff val="40000"/>
                      </a:schemeClr>
                    </a:solidFill>
                  </a:tcPr>
                </a:tc>
                <a:tc>
                  <a:txBody>
                    <a:bodyPr/>
                    <a:lstStyle/>
                    <a:p>
                      <a:pPr algn="ctr"/>
                      <a:r>
                        <a:rPr lang="en-GB" sz="1400" dirty="0" smtClean="0"/>
                        <a:t>15 (52)</a:t>
                      </a:r>
                      <a:endParaRPr lang="en-GB" sz="1400" dirty="0"/>
                    </a:p>
                  </a:txBody>
                  <a:tcPr marL="0" marR="0" marT="36000" marB="36000" anchor="ctr">
                    <a:solidFill>
                      <a:schemeClr val="accent5">
                        <a:lumMod val="60000"/>
                        <a:lumOff val="40000"/>
                      </a:schemeClr>
                    </a:solidFill>
                  </a:tcPr>
                </a:tc>
              </a:tr>
              <a:tr h="0">
                <a:tc>
                  <a:txBody>
                    <a:bodyPr/>
                    <a:lstStyle/>
                    <a:p>
                      <a:r>
                        <a:rPr lang="en-GB" sz="1400" dirty="0" smtClean="0"/>
                        <a:t>White, n (%)</a:t>
                      </a:r>
                    </a:p>
                    <a:p>
                      <a:r>
                        <a:rPr lang="en-GB" sz="1400" dirty="0" smtClean="0"/>
                        <a:t>Black, n (%)</a:t>
                      </a:r>
                      <a:endParaRPr lang="en-GB" sz="1400" dirty="0"/>
                    </a:p>
                  </a:txBody>
                  <a:tcPr marL="72000" marR="0" marT="36000" marB="36000" anchor="ctr">
                    <a:solidFill>
                      <a:schemeClr val="accent5">
                        <a:lumMod val="20000"/>
                        <a:lumOff val="80000"/>
                      </a:schemeClr>
                    </a:solidFill>
                  </a:tcPr>
                </a:tc>
                <a:tc>
                  <a:txBody>
                    <a:bodyPr/>
                    <a:lstStyle/>
                    <a:p>
                      <a:pPr algn="ctr"/>
                      <a:r>
                        <a:rPr lang="en-GB" sz="1400" dirty="0" smtClean="0"/>
                        <a:t>26 (90)</a:t>
                      </a:r>
                    </a:p>
                    <a:p>
                      <a:pPr algn="ctr"/>
                      <a:r>
                        <a:rPr lang="en-GB" sz="1400" dirty="0" smtClean="0"/>
                        <a:t>1 (3)</a:t>
                      </a:r>
                      <a:endParaRPr lang="en-GB" sz="1400" dirty="0"/>
                    </a:p>
                  </a:txBody>
                  <a:tcPr marL="0" marR="0" marT="36000" marB="36000" anchor="ctr">
                    <a:solidFill>
                      <a:schemeClr val="accent5">
                        <a:lumMod val="20000"/>
                        <a:lumOff val="80000"/>
                      </a:schemeClr>
                    </a:solidFill>
                  </a:tcPr>
                </a:tc>
              </a:tr>
              <a:tr h="0">
                <a:tc>
                  <a:txBody>
                    <a:bodyPr/>
                    <a:lstStyle/>
                    <a:p>
                      <a:r>
                        <a:rPr lang="en-GB" sz="1400" dirty="0" smtClean="0"/>
                        <a:t>Hispanic/Latino, n (%)</a:t>
                      </a:r>
                      <a:endParaRPr lang="en-GB" sz="1400" dirty="0"/>
                    </a:p>
                  </a:txBody>
                  <a:tcPr marL="72000" marR="0" marT="36000" marB="36000" anchor="ctr">
                    <a:solidFill>
                      <a:schemeClr val="accent5">
                        <a:lumMod val="60000"/>
                        <a:lumOff val="40000"/>
                      </a:schemeClr>
                    </a:solidFill>
                  </a:tcPr>
                </a:tc>
                <a:tc>
                  <a:txBody>
                    <a:bodyPr/>
                    <a:lstStyle/>
                    <a:p>
                      <a:pPr algn="ctr"/>
                      <a:r>
                        <a:rPr lang="en-GB" sz="1400" dirty="0" smtClean="0"/>
                        <a:t>2 (7)</a:t>
                      </a:r>
                      <a:endParaRPr lang="en-GB" sz="1400" dirty="0"/>
                    </a:p>
                  </a:txBody>
                  <a:tcPr marL="0" marR="0" marT="36000" marB="36000" anchor="ctr">
                    <a:solidFill>
                      <a:schemeClr val="accent5">
                        <a:lumMod val="60000"/>
                        <a:lumOff val="40000"/>
                      </a:schemeClr>
                    </a:solidFill>
                  </a:tcPr>
                </a:tc>
              </a:tr>
              <a:tr h="0">
                <a:tc>
                  <a:txBody>
                    <a:bodyPr/>
                    <a:lstStyle/>
                    <a:p>
                      <a:r>
                        <a:rPr lang="en-GB" sz="1400" dirty="0" smtClean="0"/>
                        <a:t>Age, mean years (range)</a:t>
                      </a:r>
                      <a:endParaRPr lang="en-GB" sz="1400" dirty="0"/>
                    </a:p>
                  </a:txBody>
                  <a:tcPr marL="72000" marR="0" marT="36000" marB="36000" anchor="ctr">
                    <a:solidFill>
                      <a:schemeClr val="accent5">
                        <a:lumMod val="20000"/>
                        <a:lumOff val="80000"/>
                      </a:schemeClr>
                    </a:solidFill>
                  </a:tcPr>
                </a:tc>
                <a:tc>
                  <a:txBody>
                    <a:bodyPr/>
                    <a:lstStyle/>
                    <a:p>
                      <a:pPr algn="ctr"/>
                      <a:r>
                        <a:rPr lang="en-GB" sz="1400" dirty="0" smtClean="0"/>
                        <a:t>47 (27–66)</a:t>
                      </a:r>
                      <a:endParaRPr lang="en-GB" sz="1400" dirty="0"/>
                    </a:p>
                  </a:txBody>
                  <a:tcPr marL="0" marR="0" marT="36000" marB="36000" anchor="ctr">
                    <a:solidFill>
                      <a:schemeClr val="accent5">
                        <a:lumMod val="20000"/>
                        <a:lumOff val="80000"/>
                      </a:schemeClr>
                    </a:solidFill>
                  </a:tcPr>
                </a:tc>
              </a:tr>
              <a:tr h="0">
                <a:tc>
                  <a:txBody>
                    <a:bodyPr/>
                    <a:lstStyle/>
                    <a:p>
                      <a:r>
                        <a:rPr lang="en-GB" sz="1400" dirty="0" smtClean="0"/>
                        <a:t>BMI, mean kg/m</a:t>
                      </a:r>
                      <a:r>
                        <a:rPr lang="en-GB" sz="1400" baseline="30000" dirty="0" smtClean="0"/>
                        <a:t>2</a:t>
                      </a:r>
                      <a:r>
                        <a:rPr lang="en-GB" sz="1400" baseline="0" dirty="0" smtClean="0"/>
                        <a:t>,</a:t>
                      </a:r>
                      <a:r>
                        <a:rPr lang="en-GB" sz="1400" baseline="-25000" dirty="0" smtClean="0"/>
                        <a:t> </a:t>
                      </a:r>
                      <a:r>
                        <a:rPr lang="en-GB" sz="1400" baseline="0" dirty="0" smtClean="0"/>
                        <a:t>± SD</a:t>
                      </a:r>
                      <a:endParaRPr lang="en-GB" sz="1400" baseline="0" dirty="0"/>
                    </a:p>
                  </a:txBody>
                  <a:tcPr marL="72000" marR="0" marT="36000" marB="36000" anchor="ctr">
                    <a:solidFill>
                      <a:schemeClr val="accent5">
                        <a:lumMod val="60000"/>
                        <a:lumOff val="40000"/>
                      </a:schemeClr>
                    </a:solidFill>
                  </a:tcPr>
                </a:tc>
                <a:tc>
                  <a:txBody>
                    <a:bodyPr/>
                    <a:lstStyle/>
                    <a:p>
                      <a:pPr algn="ctr"/>
                      <a:r>
                        <a:rPr lang="en-GB" sz="1400" dirty="0" smtClean="0"/>
                        <a:t>26 ± 3.8</a:t>
                      </a:r>
                      <a:endParaRPr lang="en-GB" sz="1400" dirty="0"/>
                    </a:p>
                  </a:txBody>
                  <a:tcPr marL="0" marR="0" marT="36000" marB="36000" anchor="ctr">
                    <a:solidFill>
                      <a:schemeClr val="accent5">
                        <a:lumMod val="60000"/>
                        <a:lumOff val="40000"/>
                      </a:schemeClr>
                    </a:solidFill>
                  </a:tcPr>
                </a:tc>
              </a:tr>
              <a:tr h="0">
                <a:tc>
                  <a:txBody>
                    <a:bodyPr/>
                    <a:lstStyle/>
                    <a:p>
                      <a:r>
                        <a:rPr lang="en-GB" sz="1400" dirty="0" smtClean="0"/>
                        <a:t>HCV RNA, median log</a:t>
                      </a:r>
                      <a:r>
                        <a:rPr lang="en-GB" sz="1400" baseline="-25000" dirty="0" smtClean="0"/>
                        <a:t>10 </a:t>
                      </a:r>
                      <a:r>
                        <a:rPr lang="en-GB" sz="1400" baseline="0" dirty="0" smtClean="0"/>
                        <a:t>IU/mL (range)</a:t>
                      </a:r>
                      <a:endParaRPr lang="en-GB" sz="1400" baseline="-25000" dirty="0"/>
                    </a:p>
                  </a:txBody>
                  <a:tcPr marL="72000" marR="0" marT="36000" marB="36000" anchor="ctr">
                    <a:solidFill>
                      <a:schemeClr val="accent5">
                        <a:lumMod val="20000"/>
                        <a:lumOff val="80000"/>
                      </a:schemeClr>
                    </a:solidFill>
                  </a:tcPr>
                </a:tc>
                <a:tc>
                  <a:txBody>
                    <a:bodyPr/>
                    <a:lstStyle/>
                    <a:p>
                      <a:pPr algn="ctr"/>
                      <a:r>
                        <a:rPr lang="en-GB" sz="1400" dirty="0" smtClean="0"/>
                        <a:t>6.5 (5.0–7.5)</a:t>
                      </a:r>
                      <a:endParaRPr lang="en-GB" sz="1400" dirty="0"/>
                    </a:p>
                  </a:txBody>
                  <a:tcPr marL="0" marR="0" marT="36000" marB="36000" anchor="ctr">
                    <a:solidFill>
                      <a:schemeClr val="accent5">
                        <a:lumMod val="20000"/>
                        <a:lumOff val="80000"/>
                      </a:schemeClr>
                    </a:solidFill>
                  </a:tcPr>
                </a:tc>
              </a:tr>
              <a:tr h="0">
                <a:tc>
                  <a:txBody>
                    <a:bodyPr/>
                    <a:lstStyle/>
                    <a:p>
                      <a:r>
                        <a:rPr lang="en-GB" sz="1400" dirty="0" smtClean="0"/>
                        <a:t>HCV G3a, n (%)</a:t>
                      </a:r>
                      <a:endParaRPr lang="en-GB" sz="1400" dirty="0"/>
                    </a:p>
                  </a:txBody>
                  <a:tcPr marL="72000" marR="0" marT="36000" marB="36000" anchor="ctr">
                    <a:solidFill>
                      <a:schemeClr val="accent5">
                        <a:lumMod val="60000"/>
                        <a:lumOff val="40000"/>
                      </a:schemeClr>
                    </a:solidFill>
                  </a:tcPr>
                </a:tc>
                <a:tc>
                  <a:txBody>
                    <a:bodyPr/>
                    <a:lstStyle/>
                    <a:p>
                      <a:pPr algn="ctr"/>
                      <a:r>
                        <a:rPr lang="en-GB" sz="1400" dirty="0" smtClean="0"/>
                        <a:t>25 (86)</a:t>
                      </a:r>
                      <a:endParaRPr lang="en-GB" sz="1400" dirty="0"/>
                    </a:p>
                  </a:txBody>
                  <a:tcPr marL="0" marR="0" marT="36000" marB="36000" anchor="ctr">
                    <a:solidFill>
                      <a:schemeClr val="accent5">
                        <a:lumMod val="60000"/>
                        <a:lumOff val="40000"/>
                      </a:schemeClr>
                    </a:solidFill>
                  </a:tcPr>
                </a:tc>
              </a:tr>
              <a:tr h="0">
                <a:tc>
                  <a:txBody>
                    <a:bodyPr/>
                    <a:lstStyle/>
                    <a:p>
                      <a:r>
                        <a:rPr lang="en-GB" sz="1400" dirty="0" smtClean="0"/>
                        <a:t>Baseline fibrosis stage, n (%)</a:t>
                      </a:r>
                    </a:p>
                    <a:p>
                      <a:pPr marL="180000"/>
                      <a:r>
                        <a:rPr lang="en-GB" sz="1400" dirty="0" smtClean="0"/>
                        <a:t>F0–F1</a:t>
                      </a:r>
                    </a:p>
                    <a:p>
                      <a:pPr marL="180000"/>
                      <a:r>
                        <a:rPr lang="en-GB" sz="1400" dirty="0" smtClean="0"/>
                        <a:t>F2</a:t>
                      </a:r>
                    </a:p>
                    <a:p>
                      <a:pPr marL="180000"/>
                      <a:r>
                        <a:rPr lang="en-GB" sz="1400" dirty="0" smtClean="0"/>
                        <a:t>F3</a:t>
                      </a:r>
                      <a:endParaRPr lang="en-GB" sz="1400" dirty="0"/>
                    </a:p>
                  </a:txBody>
                  <a:tcPr marL="72000" marR="0" marT="36000" marB="36000" anchor="ctr">
                    <a:solidFill>
                      <a:schemeClr val="accent5">
                        <a:lumMod val="20000"/>
                        <a:lumOff val="80000"/>
                      </a:schemeClr>
                    </a:solidFill>
                  </a:tcPr>
                </a:tc>
                <a:tc>
                  <a:txBody>
                    <a:bodyPr/>
                    <a:lstStyle/>
                    <a:p>
                      <a:pPr algn="ctr"/>
                      <a:endParaRPr lang="en-GB" sz="1400" dirty="0" smtClean="0"/>
                    </a:p>
                    <a:p>
                      <a:pPr algn="ctr"/>
                      <a:r>
                        <a:rPr lang="en-GB" sz="1400" dirty="0" smtClean="0"/>
                        <a:t>20 (69)</a:t>
                      </a:r>
                    </a:p>
                    <a:p>
                      <a:pPr algn="ctr"/>
                      <a:r>
                        <a:rPr lang="en-GB" sz="1400" dirty="0" smtClean="0"/>
                        <a:t>2 (7)</a:t>
                      </a:r>
                    </a:p>
                    <a:p>
                      <a:pPr algn="ctr"/>
                      <a:r>
                        <a:rPr lang="en-GB" sz="1400" dirty="0" smtClean="0"/>
                        <a:t>7 (24)</a:t>
                      </a:r>
                      <a:endParaRPr lang="en-GB" sz="1400" dirty="0"/>
                    </a:p>
                  </a:txBody>
                  <a:tcPr marL="0" marR="0" marT="36000" marB="36000" anchor="ctr">
                    <a:solidFill>
                      <a:schemeClr val="accent5">
                        <a:lumMod val="20000"/>
                        <a:lumOff val="80000"/>
                      </a:schemeClr>
                    </a:solidFill>
                  </a:tcPr>
                </a:tc>
              </a:tr>
            </a:tbl>
          </a:graphicData>
        </a:graphic>
      </p:graphicFrame>
      <p:sp>
        <p:nvSpPr>
          <p:cNvPr id="2" name="Title 1"/>
          <p:cNvSpPr>
            <a:spLocks noGrp="1"/>
          </p:cNvSpPr>
          <p:nvPr>
            <p:ph type="title"/>
          </p:nvPr>
        </p:nvSpPr>
        <p:spPr/>
        <p:txBody>
          <a:bodyPr>
            <a:normAutofit fontScale="90000"/>
          </a:bodyPr>
          <a:lstStyle/>
          <a:p>
            <a:r>
              <a:rPr lang="en-GB" smtClean="0"/>
              <a:t>High SVR rates with ABT-493 + ABT-530 co-administered for 8 weeks in non-cirrhotic patients with HCV G3 infection</a:t>
            </a:r>
            <a:endParaRPr lang="en-GB" dirty="0"/>
          </a:p>
        </p:txBody>
      </p:sp>
      <p:sp>
        <p:nvSpPr>
          <p:cNvPr id="8" name="Content Placeholder 7"/>
          <p:cNvSpPr>
            <a:spLocks noGrp="1"/>
          </p:cNvSpPr>
          <p:nvPr>
            <p:ph sz="half" idx="1"/>
          </p:nvPr>
        </p:nvSpPr>
        <p:spPr>
          <a:xfrm>
            <a:off x="197984" y="1600200"/>
            <a:ext cx="4316413" cy="390525"/>
          </a:xfrm>
        </p:spPr>
        <p:txBody>
          <a:bodyPr/>
          <a:lstStyle/>
          <a:p>
            <a:r>
              <a:rPr lang="en-GB" dirty="0" smtClean="0"/>
              <a:t>8 weeks in G3 </a:t>
            </a:r>
            <a:r>
              <a:rPr lang="en-GB" dirty="0" err="1" smtClean="0"/>
              <a:t>tx</a:t>
            </a:r>
            <a:r>
              <a:rPr lang="en-GB" dirty="0" smtClean="0"/>
              <a:t>-naive patients</a:t>
            </a:r>
          </a:p>
        </p:txBody>
      </p:sp>
      <p:sp>
        <p:nvSpPr>
          <p:cNvPr id="20" name="Content Placeholder 19"/>
          <p:cNvSpPr>
            <a:spLocks noGrp="1"/>
          </p:cNvSpPr>
          <p:nvPr>
            <p:ph sz="half" idx="2"/>
          </p:nvPr>
        </p:nvSpPr>
        <p:spPr>
          <a:xfrm>
            <a:off x="4608004" y="4314825"/>
            <a:ext cx="4316413" cy="1870076"/>
          </a:xfrm>
        </p:spPr>
        <p:txBody>
          <a:bodyPr/>
          <a:lstStyle/>
          <a:p>
            <a:r>
              <a:rPr lang="en-GB" sz="1600" dirty="0" smtClean="0"/>
              <a:t>No virologic failures</a:t>
            </a:r>
          </a:p>
          <a:p>
            <a:r>
              <a:rPr lang="en-GB" sz="1600" dirty="0" smtClean="0"/>
              <a:t>No AEs leading to d/c, no </a:t>
            </a:r>
            <a:r>
              <a:rPr lang="en-GB" sz="1600" dirty="0" err="1" smtClean="0"/>
              <a:t>SAEs</a:t>
            </a:r>
            <a:endParaRPr lang="en-GB" sz="1600" dirty="0" smtClean="0"/>
          </a:p>
          <a:p>
            <a:r>
              <a:rPr lang="en-GB" sz="1600" dirty="0" smtClean="0"/>
              <a:t>Common AEs: Headache (17%), fatigue (10%), </a:t>
            </a:r>
            <a:r>
              <a:rPr lang="en-GB" sz="1600" dirty="0" err="1" smtClean="0"/>
              <a:t>diarrhea</a:t>
            </a:r>
            <a:r>
              <a:rPr lang="en-GB" sz="1600" dirty="0" smtClean="0"/>
              <a:t> (10%), insomnia (10%), oropharyngeal pain (10%), toothache (10%)</a:t>
            </a:r>
          </a:p>
          <a:p>
            <a:r>
              <a:rPr lang="en-GB" sz="1600" dirty="0" smtClean="0"/>
              <a:t>No Grade ≥3 laboratory abnormalities </a:t>
            </a:r>
            <a:endParaRPr lang="en-GB" sz="1600" dirty="0"/>
          </a:p>
        </p:txBody>
      </p:sp>
      <p:sp>
        <p:nvSpPr>
          <p:cNvPr id="4" name="Text Placeholder 3"/>
          <p:cNvSpPr>
            <a:spLocks noGrp="1"/>
          </p:cNvSpPr>
          <p:nvPr>
            <p:ph type="body" sz="quarter" idx="10"/>
          </p:nvPr>
        </p:nvSpPr>
        <p:spPr/>
        <p:txBody>
          <a:bodyPr/>
          <a:lstStyle/>
          <a:p>
            <a:r>
              <a:rPr lang="en-GB" smtClean="0"/>
              <a:t>Muir AJ, et al. EASL 2016, Barcelona. PS098</a:t>
            </a:r>
            <a:endParaRPr lang="en-GB" dirty="0"/>
          </a:p>
        </p:txBody>
      </p:sp>
      <p:graphicFrame>
        <p:nvGraphicFramePr>
          <p:cNvPr id="15" name="Chart 14"/>
          <p:cNvGraphicFramePr/>
          <p:nvPr>
            <p:extLst>
              <p:ext uri="{D42A27DB-BD31-4B8C-83A1-F6EECF244321}">
                <p14:modId xmlns:p14="http://schemas.microsoft.com/office/powerpoint/2010/main" val="1801382804"/>
              </p:ext>
            </p:extLst>
          </p:nvPr>
        </p:nvGraphicFramePr>
        <p:xfrm>
          <a:off x="4849091" y="2009775"/>
          <a:ext cx="4294909" cy="237099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5802960" y="1660663"/>
            <a:ext cx="2369490" cy="276999"/>
          </a:xfrm>
          <a:prstGeom prst="rect">
            <a:avLst/>
          </a:prstGeom>
          <a:noFill/>
        </p:spPr>
        <p:txBody>
          <a:bodyPr wrap="square" lIns="0" tIns="0" rIns="0" bIns="0" rtlCol="0">
            <a:spAutoFit/>
          </a:bodyPr>
          <a:lstStyle/>
          <a:p>
            <a:pPr algn="ctr"/>
            <a:r>
              <a:rPr lang="en-GB" b="1" dirty="0" err="1" smtClean="0"/>
              <a:t>Virologic</a:t>
            </a:r>
            <a:r>
              <a:rPr lang="en-GB" b="1" dirty="0" smtClean="0"/>
              <a:t> response</a:t>
            </a:r>
          </a:p>
        </p:txBody>
      </p:sp>
      <p:sp>
        <p:nvSpPr>
          <p:cNvPr id="18" name="TextBox 17"/>
          <p:cNvSpPr txBox="1"/>
          <p:nvPr/>
        </p:nvSpPr>
        <p:spPr>
          <a:xfrm>
            <a:off x="6303255" y="3665885"/>
            <a:ext cx="447238" cy="215444"/>
          </a:xfrm>
          <a:prstGeom prst="rect">
            <a:avLst/>
          </a:prstGeom>
          <a:noFill/>
        </p:spPr>
        <p:txBody>
          <a:bodyPr wrap="none" lIns="0" tIns="0" rIns="0" bIns="0" rtlCol="0">
            <a:spAutoFit/>
          </a:bodyPr>
          <a:lstStyle/>
          <a:p>
            <a:pPr algn="ctr"/>
            <a:r>
              <a:rPr lang="en-GB" sz="1400" b="1" dirty="0" smtClean="0"/>
              <a:t>28/29</a:t>
            </a:r>
          </a:p>
        </p:txBody>
      </p:sp>
      <p:sp>
        <p:nvSpPr>
          <p:cNvPr id="19" name="TextBox 18"/>
          <p:cNvSpPr txBox="1"/>
          <p:nvPr/>
        </p:nvSpPr>
        <p:spPr>
          <a:xfrm>
            <a:off x="8006469" y="3675409"/>
            <a:ext cx="447238" cy="215444"/>
          </a:xfrm>
          <a:prstGeom prst="rect">
            <a:avLst/>
          </a:prstGeom>
          <a:noFill/>
        </p:spPr>
        <p:txBody>
          <a:bodyPr wrap="none" lIns="0" tIns="0" rIns="0" bIns="0" rtlCol="0">
            <a:spAutoFit/>
          </a:bodyPr>
          <a:lstStyle/>
          <a:p>
            <a:pPr algn="ctr"/>
            <a:r>
              <a:rPr lang="en-GB" sz="1400" b="1" dirty="0" smtClean="0">
                <a:solidFill>
                  <a:schemeClr val="bg1"/>
                </a:solidFill>
              </a:rPr>
              <a:t>28/28</a:t>
            </a:r>
          </a:p>
        </p:txBody>
      </p:sp>
      <p:sp>
        <p:nvSpPr>
          <p:cNvPr id="21" name="Rectangle 20"/>
          <p:cNvSpPr/>
          <p:nvPr/>
        </p:nvSpPr>
        <p:spPr>
          <a:xfrm>
            <a:off x="5948099" y="2812133"/>
            <a:ext cx="1405202" cy="693264"/>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r>
              <a:rPr lang="en-GB" sz="1050" b="1" dirty="0">
                <a:solidFill>
                  <a:schemeClr val="tx1"/>
                </a:solidFill>
              </a:rPr>
              <a:t>1 patient withdrew </a:t>
            </a:r>
            <a:r>
              <a:rPr lang="en-GB" sz="1050" b="1" dirty="0" smtClean="0">
                <a:solidFill>
                  <a:schemeClr val="tx1"/>
                </a:solidFill>
              </a:rPr>
              <a:t>consent </a:t>
            </a:r>
            <a:r>
              <a:rPr lang="en-GB" sz="1050" b="1" dirty="0">
                <a:solidFill>
                  <a:schemeClr val="tx1"/>
                </a:solidFill>
              </a:rPr>
              <a:t>after </a:t>
            </a:r>
            <a:r>
              <a:rPr lang="en-GB" sz="1050" b="1" dirty="0" smtClean="0">
                <a:solidFill>
                  <a:schemeClr val="tx1"/>
                </a:solidFill>
              </a:rPr>
              <a:t>TW6: UND </a:t>
            </a:r>
            <a:r>
              <a:rPr lang="en-GB" sz="1050" b="1" dirty="0">
                <a:solidFill>
                  <a:schemeClr val="tx1"/>
                </a:solidFill>
              </a:rPr>
              <a:t>HCV RNA at time of d/c</a:t>
            </a:r>
          </a:p>
        </p:txBody>
      </p:sp>
      <p:sp>
        <p:nvSpPr>
          <p:cNvPr id="10" name="Slide Number Placeholder 9"/>
          <p:cNvSpPr>
            <a:spLocks noGrp="1"/>
          </p:cNvSpPr>
          <p:nvPr>
            <p:ph type="sldNum" sz="quarter" idx="12"/>
          </p:nvPr>
        </p:nvSpPr>
        <p:spPr/>
        <p:txBody>
          <a:bodyPr/>
          <a:lstStyle/>
          <a:p>
            <a:fld id="{CE80A222-27A2-499A-9E2A-14884A5A6E9E}" type="slidenum">
              <a:rPr lang="en-US" smtClean="0"/>
              <a:t>20</a:t>
            </a:fld>
            <a:endParaRPr lang="en-US" dirty="0"/>
          </a:p>
        </p:txBody>
      </p:sp>
    </p:spTree>
    <p:extLst>
      <p:ext uri="{BB962C8B-B14F-4D97-AF65-F5344CB8AC3E}">
        <p14:creationId xmlns:p14="http://schemas.microsoft.com/office/powerpoint/2010/main" val="350033030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ABT-493 and ABT-530 ± RBV in treatment-naive HCV G3 patients </a:t>
            </a:r>
            <a:br>
              <a:rPr lang="en-GB" dirty="0" smtClean="0"/>
            </a:br>
            <a:r>
              <a:rPr lang="en-GB" dirty="0" smtClean="0"/>
              <a:t>with cirrhosis</a:t>
            </a:r>
            <a:endParaRPr lang="en-US" dirty="0"/>
          </a:p>
        </p:txBody>
      </p:sp>
      <p:sp>
        <p:nvSpPr>
          <p:cNvPr id="5" name="Content Placeholder 4"/>
          <p:cNvSpPr>
            <a:spLocks noGrp="1"/>
          </p:cNvSpPr>
          <p:nvPr>
            <p:ph idx="1"/>
          </p:nvPr>
        </p:nvSpPr>
        <p:spPr>
          <a:xfrm>
            <a:off x="457200" y="1524000"/>
            <a:ext cx="8229600" cy="409575"/>
          </a:xfrm>
        </p:spPr>
        <p:txBody>
          <a:bodyPr>
            <a:normAutofit fontScale="92500" lnSpcReduction="20000"/>
          </a:bodyPr>
          <a:lstStyle/>
          <a:p>
            <a:r>
              <a:rPr lang="en-US" sz="1400" dirty="0" smtClean="0"/>
              <a:t>Aim: </a:t>
            </a:r>
            <a:r>
              <a:rPr lang="en-NZ" sz="1400" dirty="0" smtClean="0"/>
              <a:t>Evaluate ABT-493 + ABT-530 in difficult-to-treat treatment-naive G3-infected patients with cirrhosis and assess whether RBV improves response rates (SURVEYOR-II)</a:t>
            </a:r>
          </a:p>
          <a:p>
            <a:endParaRPr lang="en-US" sz="1400" dirty="0"/>
          </a:p>
        </p:txBody>
      </p:sp>
      <p:sp>
        <p:nvSpPr>
          <p:cNvPr id="39" name="Text Placeholder 5"/>
          <p:cNvSpPr>
            <a:spLocks noGrp="1"/>
          </p:cNvSpPr>
          <p:nvPr>
            <p:ph type="body" sz="quarter" idx="10"/>
          </p:nvPr>
        </p:nvSpPr>
        <p:spPr/>
        <p:txBody>
          <a:bodyPr/>
          <a:lstStyle/>
          <a:p>
            <a:r>
              <a:rPr lang="en-GB" smtClean="0"/>
              <a:t>Kwo P, et al. EASL 2016, Barcelona. #LB01</a:t>
            </a:r>
            <a:endParaRPr lang="en-US" dirty="0"/>
          </a:p>
        </p:txBody>
      </p:sp>
      <p:grpSp>
        <p:nvGrpSpPr>
          <p:cNvPr id="41" name="Group 40"/>
          <p:cNvGrpSpPr/>
          <p:nvPr/>
        </p:nvGrpSpPr>
        <p:grpSpPr>
          <a:xfrm>
            <a:off x="411484" y="1991656"/>
            <a:ext cx="7621712" cy="1052038"/>
            <a:chOff x="411484" y="2010929"/>
            <a:chExt cx="7621712" cy="1092467"/>
          </a:xfrm>
        </p:grpSpPr>
        <p:cxnSp>
          <p:nvCxnSpPr>
            <p:cNvPr id="13" name="Straight Connector 12"/>
            <p:cNvCxnSpPr/>
            <p:nvPr/>
          </p:nvCxnSpPr>
          <p:spPr>
            <a:xfrm>
              <a:off x="7586964" y="2279031"/>
              <a:ext cx="0" cy="84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57114" y="2304565"/>
              <a:ext cx="0" cy="65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3620" y="2060120"/>
              <a:ext cx="561372" cy="271663"/>
            </a:xfrm>
            <a:prstGeom prst="rect">
              <a:avLst/>
            </a:prstGeom>
            <a:noFill/>
          </p:spPr>
          <p:txBody>
            <a:bodyPr wrap="none" rtlCol="0">
              <a:spAutoFit/>
            </a:bodyPr>
            <a:lstStyle/>
            <a:p>
              <a:r>
                <a:rPr lang="en-US" sz="1100" b="1" dirty="0" smtClean="0">
                  <a:solidFill>
                    <a:srgbClr val="070605"/>
                  </a:solidFill>
                </a:rPr>
                <a:t>Day 1</a:t>
              </a:r>
              <a:endParaRPr lang="en-US" sz="1100" b="1" dirty="0">
                <a:solidFill>
                  <a:srgbClr val="070605"/>
                </a:solidFill>
              </a:endParaRPr>
            </a:p>
          </p:txBody>
        </p:sp>
        <p:sp>
          <p:nvSpPr>
            <p:cNvPr id="16" name="TextBox 15"/>
            <p:cNvSpPr txBox="1"/>
            <p:nvPr/>
          </p:nvSpPr>
          <p:spPr>
            <a:xfrm>
              <a:off x="4608410" y="2060120"/>
              <a:ext cx="591829" cy="271663"/>
            </a:xfrm>
            <a:prstGeom prst="rect">
              <a:avLst/>
            </a:prstGeom>
            <a:noFill/>
          </p:spPr>
          <p:txBody>
            <a:bodyPr wrap="none" rtlCol="0">
              <a:spAutoFit/>
            </a:bodyPr>
            <a:lstStyle/>
            <a:p>
              <a:r>
                <a:rPr lang="en-US" sz="1100" b="1" dirty="0" err="1" smtClean="0">
                  <a:solidFill>
                    <a:srgbClr val="070605"/>
                  </a:solidFill>
                </a:rPr>
                <a:t>Wk</a:t>
              </a:r>
              <a:r>
                <a:rPr lang="en-US" sz="1100" b="1" dirty="0" smtClean="0">
                  <a:solidFill>
                    <a:srgbClr val="070605"/>
                  </a:solidFill>
                </a:rPr>
                <a:t> 12</a:t>
              </a:r>
              <a:endParaRPr lang="en-US" sz="1100" b="1" dirty="0">
                <a:solidFill>
                  <a:srgbClr val="070605"/>
                </a:solidFill>
              </a:endParaRPr>
            </a:p>
          </p:txBody>
        </p:sp>
        <p:sp>
          <p:nvSpPr>
            <p:cNvPr id="17" name="TextBox 16"/>
            <p:cNvSpPr txBox="1"/>
            <p:nvPr/>
          </p:nvSpPr>
          <p:spPr>
            <a:xfrm>
              <a:off x="7221755" y="2060120"/>
              <a:ext cx="811441" cy="271663"/>
            </a:xfrm>
            <a:prstGeom prst="rect">
              <a:avLst/>
            </a:prstGeom>
            <a:noFill/>
          </p:spPr>
          <p:txBody>
            <a:bodyPr wrap="none" rtlCol="0">
              <a:spAutoFit/>
            </a:bodyPr>
            <a:lstStyle/>
            <a:p>
              <a:r>
                <a:rPr lang="en-US" sz="1100" b="1" dirty="0" smtClean="0">
                  <a:solidFill>
                    <a:srgbClr val="070605"/>
                  </a:solidFill>
                </a:rPr>
                <a:t>PT </a:t>
              </a:r>
              <a:r>
                <a:rPr lang="en-US" sz="1100" b="1" dirty="0" err="1" smtClean="0">
                  <a:solidFill>
                    <a:srgbClr val="070605"/>
                  </a:solidFill>
                </a:rPr>
                <a:t>Wk</a:t>
              </a:r>
              <a:r>
                <a:rPr lang="en-US" sz="1100" b="1" dirty="0" smtClean="0">
                  <a:solidFill>
                    <a:srgbClr val="070605"/>
                  </a:solidFill>
                </a:rPr>
                <a:t> 24</a:t>
              </a:r>
              <a:endParaRPr lang="en-US" sz="1100" b="1" dirty="0">
                <a:solidFill>
                  <a:srgbClr val="070605"/>
                </a:solidFill>
              </a:endParaRPr>
            </a:p>
          </p:txBody>
        </p:sp>
        <p:sp>
          <p:nvSpPr>
            <p:cNvPr id="18" name="TextBox 17"/>
            <p:cNvSpPr txBox="1"/>
            <p:nvPr/>
          </p:nvSpPr>
          <p:spPr>
            <a:xfrm>
              <a:off x="5174736" y="2010929"/>
              <a:ext cx="2125903" cy="287644"/>
            </a:xfrm>
            <a:prstGeom prst="rect">
              <a:avLst/>
            </a:prstGeom>
            <a:noFill/>
          </p:spPr>
          <p:txBody>
            <a:bodyPr wrap="none" rtlCol="0">
              <a:spAutoFit/>
            </a:bodyPr>
            <a:lstStyle/>
            <a:p>
              <a:r>
                <a:rPr lang="en-US" sz="1200" b="1" dirty="0" smtClean="0">
                  <a:solidFill>
                    <a:srgbClr val="070605"/>
                  </a:solidFill>
                </a:rPr>
                <a:t>Post-treatment (PT) period</a:t>
              </a:r>
              <a:endParaRPr lang="en-US" sz="1200" b="1" dirty="0">
                <a:solidFill>
                  <a:srgbClr val="070605"/>
                </a:solidFill>
              </a:endParaRPr>
            </a:p>
          </p:txBody>
        </p:sp>
        <p:sp>
          <p:nvSpPr>
            <p:cNvPr id="19" name="TextBox 18"/>
            <p:cNvSpPr txBox="1"/>
            <p:nvPr/>
          </p:nvSpPr>
          <p:spPr>
            <a:xfrm>
              <a:off x="2090480" y="2010929"/>
              <a:ext cx="1432956" cy="287644"/>
            </a:xfrm>
            <a:prstGeom prst="rect">
              <a:avLst/>
            </a:prstGeom>
            <a:noFill/>
          </p:spPr>
          <p:txBody>
            <a:bodyPr wrap="none" rtlCol="0">
              <a:spAutoFit/>
            </a:bodyPr>
            <a:lstStyle/>
            <a:p>
              <a:r>
                <a:rPr lang="en-US" sz="1200" b="1" dirty="0" smtClean="0">
                  <a:solidFill>
                    <a:srgbClr val="070605"/>
                  </a:solidFill>
                </a:rPr>
                <a:t>Treatment period</a:t>
              </a:r>
              <a:endParaRPr lang="en-US" sz="1200" b="1" dirty="0">
                <a:solidFill>
                  <a:srgbClr val="070605"/>
                </a:solidFill>
              </a:endParaRPr>
            </a:p>
          </p:txBody>
        </p:sp>
        <p:cxnSp>
          <p:nvCxnSpPr>
            <p:cNvPr id="20" name="Straight Connector 19"/>
            <p:cNvCxnSpPr/>
            <p:nvPr/>
          </p:nvCxnSpPr>
          <p:spPr>
            <a:xfrm>
              <a:off x="4866174" y="2279031"/>
              <a:ext cx="0" cy="84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20805" y="2758971"/>
              <a:ext cx="7144578" cy="344425"/>
              <a:chOff x="721393" y="2082538"/>
              <a:chExt cx="7938420" cy="485006"/>
            </a:xfrm>
          </p:grpSpPr>
          <p:sp>
            <p:nvSpPr>
              <p:cNvPr id="26" name="TextBox 25"/>
              <p:cNvSpPr txBox="1"/>
              <p:nvPr/>
            </p:nvSpPr>
            <p:spPr>
              <a:xfrm>
                <a:off x="721393" y="2117489"/>
                <a:ext cx="662931" cy="450055"/>
              </a:xfrm>
              <a:prstGeom prst="rect">
                <a:avLst/>
              </a:prstGeom>
              <a:noFill/>
            </p:spPr>
            <p:txBody>
              <a:bodyPr wrap="none" rtlCol="0">
                <a:spAutoFit/>
              </a:bodyPr>
              <a:lstStyle/>
              <a:p>
                <a:r>
                  <a:rPr lang="en-US" sz="1400" b="1" dirty="0" smtClean="0">
                    <a:solidFill>
                      <a:srgbClr val="070605"/>
                    </a:solidFill>
                  </a:rPr>
                  <a:t>n=24</a:t>
                </a:r>
                <a:endParaRPr lang="en-US" sz="1400" b="1" dirty="0">
                  <a:solidFill>
                    <a:srgbClr val="070605"/>
                  </a:solidFill>
                </a:endParaRPr>
              </a:p>
            </p:txBody>
          </p:sp>
          <p:sp>
            <p:nvSpPr>
              <p:cNvPr id="27" name="Rectangle 26"/>
              <p:cNvSpPr/>
              <p:nvPr/>
            </p:nvSpPr>
            <p:spPr bwMode="auto">
              <a:xfrm>
                <a:off x="1309163" y="2082538"/>
                <a:ext cx="4434263" cy="408454"/>
              </a:xfrm>
              <a:prstGeom prst="rect">
                <a:avLst/>
              </a:prstGeom>
              <a:solidFill>
                <a:schemeClr val="accent3"/>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sz="1200" b="1" dirty="0" smtClean="0">
                    <a:solidFill>
                      <a:srgbClr val="FFFFFF"/>
                    </a:solidFill>
                  </a:rPr>
                  <a:t>ABT-493 </a:t>
                </a:r>
                <a:r>
                  <a:rPr lang="en-US" sz="1200" b="1" dirty="0" smtClean="0">
                    <a:solidFill>
                      <a:schemeClr val="bg1"/>
                    </a:solidFill>
                  </a:rPr>
                  <a:t>300 </a:t>
                </a:r>
                <a:r>
                  <a:rPr lang="en-US" sz="1200" b="1" dirty="0" smtClean="0">
                    <a:solidFill>
                      <a:srgbClr val="FFFFFF"/>
                    </a:solidFill>
                  </a:rPr>
                  <a:t>mg + ABT-530 120 mg + RBV 800 mg </a:t>
                </a:r>
                <a:r>
                  <a:rPr lang="en-US" sz="1200" b="1" dirty="0">
                    <a:solidFill>
                      <a:srgbClr val="FFFFFF"/>
                    </a:solidFill>
                  </a:rPr>
                  <a:t>Q</a:t>
                </a:r>
                <a:r>
                  <a:rPr lang="en-US" sz="1200" b="1" dirty="0" smtClean="0">
                    <a:solidFill>
                      <a:srgbClr val="FFFFFF"/>
                    </a:solidFill>
                  </a:rPr>
                  <a:t>D</a:t>
                </a:r>
              </a:p>
            </p:txBody>
          </p:sp>
          <p:cxnSp>
            <p:nvCxnSpPr>
              <p:cNvPr id="28" name="Straight Arrow Connector 27"/>
              <p:cNvCxnSpPr>
                <a:stCxn id="27" idx="3"/>
              </p:cNvCxnSpPr>
              <p:nvPr/>
            </p:nvCxnSpPr>
            <p:spPr>
              <a:xfrm>
                <a:off x="5743426" y="2286765"/>
                <a:ext cx="2916387" cy="0"/>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11484" y="2405473"/>
              <a:ext cx="7177304" cy="344574"/>
              <a:chOff x="711036" y="2731440"/>
              <a:chExt cx="7974782" cy="485214"/>
            </a:xfrm>
          </p:grpSpPr>
          <p:sp>
            <p:nvSpPr>
              <p:cNvPr id="23" name="TextBox 22"/>
              <p:cNvSpPr txBox="1"/>
              <p:nvPr/>
            </p:nvSpPr>
            <p:spPr>
              <a:xfrm>
                <a:off x="711036" y="2766600"/>
                <a:ext cx="662931" cy="450054"/>
              </a:xfrm>
              <a:prstGeom prst="rect">
                <a:avLst/>
              </a:prstGeom>
              <a:noFill/>
            </p:spPr>
            <p:txBody>
              <a:bodyPr wrap="none" rtlCol="0">
                <a:spAutoFit/>
              </a:bodyPr>
              <a:lstStyle/>
              <a:p>
                <a:r>
                  <a:rPr lang="en-US" sz="1400" b="1" dirty="0" smtClean="0">
                    <a:solidFill>
                      <a:srgbClr val="070605"/>
                    </a:solidFill>
                  </a:rPr>
                  <a:t>n=24</a:t>
                </a:r>
                <a:endParaRPr lang="en-US" sz="1400" b="1" dirty="0">
                  <a:solidFill>
                    <a:srgbClr val="070605"/>
                  </a:solidFill>
                </a:endParaRPr>
              </a:p>
            </p:txBody>
          </p:sp>
          <p:sp>
            <p:nvSpPr>
              <p:cNvPr id="24" name="Rectangle 23"/>
              <p:cNvSpPr/>
              <p:nvPr/>
            </p:nvSpPr>
            <p:spPr bwMode="auto">
              <a:xfrm>
                <a:off x="1309163" y="2731440"/>
                <a:ext cx="4434263" cy="408453"/>
              </a:xfrm>
              <a:prstGeom prst="rect">
                <a:avLst/>
              </a:prstGeom>
              <a:solidFill>
                <a:schemeClr val="accent4"/>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sz="1200" b="1" dirty="0" smtClean="0">
                    <a:solidFill>
                      <a:srgbClr val="FFFFFF"/>
                    </a:solidFill>
                  </a:rPr>
                  <a:t>ABT-493 </a:t>
                </a:r>
                <a:r>
                  <a:rPr lang="en-US" sz="1200" b="1" dirty="0" smtClean="0">
                    <a:solidFill>
                      <a:schemeClr val="bg1"/>
                    </a:solidFill>
                  </a:rPr>
                  <a:t>300 </a:t>
                </a:r>
                <a:r>
                  <a:rPr lang="en-US" sz="1200" b="1" dirty="0" smtClean="0">
                    <a:solidFill>
                      <a:srgbClr val="FFFFFF"/>
                    </a:solidFill>
                  </a:rPr>
                  <a:t>mg + ABT-530 120 mg</a:t>
                </a:r>
              </a:p>
            </p:txBody>
          </p:sp>
          <p:cxnSp>
            <p:nvCxnSpPr>
              <p:cNvPr id="25" name="Straight Arrow Connector 24"/>
              <p:cNvCxnSpPr>
                <a:stCxn id="24" idx="3"/>
              </p:cNvCxnSpPr>
              <p:nvPr/>
            </p:nvCxnSpPr>
            <p:spPr>
              <a:xfrm>
                <a:off x="5743426" y="2935667"/>
                <a:ext cx="2942392" cy="0"/>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957114" y="2363854"/>
              <a:ext cx="4403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53007" y="2363854"/>
              <a:ext cx="1389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88935" y="2279031"/>
              <a:ext cx="137372" cy="1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86137" y="2292325"/>
              <a:ext cx="137372" cy="173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66698" y="2363854"/>
              <a:ext cx="7220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7" name="Table 36"/>
          <p:cNvGraphicFramePr>
            <a:graphicFrameLocks noGrp="1"/>
          </p:cNvGraphicFramePr>
          <p:nvPr>
            <p:extLst>
              <p:ext uri="{D42A27DB-BD31-4B8C-83A1-F6EECF244321}">
                <p14:modId xmlns:p14="http://schemas.microsoft.com/office/powerpoint/2010/main" val="2377339068"/>
              </p:ext>
            </p:extLst>
          </p:nvPr>
        </p:nvGraphicFramePr>
        <p:xfrm>
          <a:off x="4362450" y="3515885"/>
          <a:ext cx="4650177" cy="3037187"/>
        </p:xfrm>
        <a:graphic>
          <a:graphicData uri="http://schemas.openxmlformats.org/drawingml/2006/table">
            <a:tbl>
              <a:tblPr firstRow="1" bandRow="1">
                <a:tableStyleId>{5C22544A-7EE6-4342-B048-85BDC9FD1C3A}</a:tableStyleId>
              </a:tblPr>
              <a:tblGrid>
                <a:gridCol w="2147342"/>
                <a:gridCol w="983622"/>
                <a:gridCol w="1519213"/>
              </a:tblGrid>
              <a:tr h="400247">
                <a:tc>
                  <a:txBody>
                    <a:bodyPr/>
                    <a:lstStyle/>
                    <a:p>
                      <a:pPr algn="l">
                        <a:lnSpc>
                          <a:spcPct val="100000"/>
                        </a:lnSpc>
                      </a:pPr>
                      <a:r>
                        <a:rPr lang="en-US" sz="1400" dirty="0" smtClean="0">
                          <a:effectLst/>
                        </a:rPr>
                        <a:t>Event</a:t>
                      </a:r>
                      <a:endParaRPr lang="en-US" sz="1400" dirty="0">
                        <a:solidFill>
                          <a:schemeClr val="tx1"/>
                        </a:solidFill>
                        <a:effectLst/>
                        <a:latin typeface="+mj-lt"/>
                        <a:cs typeface="Times New Roman"/>
                      </a:endParaRPr>
                    </a:p>
                  </a:txBody>
                  <a:tcPr marL="61349" marR="61349" anchor="b">
                    <a:solidFill>
                      <a:schemeClr val="accent5"/>
                    </a:solidFill>
                  </a:tcPr>
                </a:tc>
                <a:tc>
                  <a:txBody>
                    <a:bodyPr/>
                    <a:lstStyle/>
                    <a:p>
                      <a:pPr marL="0" marR="0" algn="ctr">
                        <a:lnSpc>
                          <a:spcPct val="100000"/>
                        </a:lnSpc>
                        <a:spcBef>
                          <a:spcPts val="0"/>
                        </a:spcBef>
                        <a:spcAft>
                          <a:spcPts val="0"/>
                        </a:spcAft>
                      </a:pPr>
                      <a:r>
                        <a:rPr lang="en-US" sz="1400" kern="0" spc="0" baseline="0" dirty="0" smtClean="0">
                          <a:effectLst/>
                        </a:rPr>
                        <a:t>   ABT-493</a:t>
                      </a:r>
                    </a:p>
                    <a:p>
                      <a:pPr marL="0" marR="0" algn="ctr">
                        <a:lnSpc>
                          <a:spcPct val="100000"/>
                        </a:lnSpc>
                        <a:spcBef>
                          <a:spcPts val="0"/>
                        </a:spcBef>
                        <a:spcAft>
                          <a:spcPts val="0"/>
                        </a:spcAft>
                      </a:pPr>
                      <a:r>
                        <a:rPr lang="en-US" sz="1400" kern="0" spc="0" baseline="0" dirty="0" smtClean="0">
                          <a:effectLst/>
                        </a:rPr>
                        <a:t>+ ABT-530</a:t>
                      </a:r>
                      <a:endParaRPr lang="en-US" sz="1400" b="0" kern="0" spc="0" baseline="0" dirty="0" smtClean="0">
                        <a:solidFill>
                          <a:schemeClr val="bg1"/>
                        </a:solidFill>
                        <a:effectLst/>
                        <a:latin typeface="+mj-lt"/>
                      </a:endParaRPr>
                    </a:p>
                  </a:txBody>
                  <a:tcPr marL="61349" marR="61349" anchor="b">
                    <a:solidFill>
                      <a:schemeClr val="accent5"/>
                    </a:solidFill>
                  </a:tcPr>
                </a:tc>
                <a:tc>
                  <a:txBody>
                    <a:bodyPr/>
                    <a:lstStyle/>
                    <a:p>
                      <a:pPr marL="0" marR="0" algn="ctr">
                        <a:lnSpc>
                          <a:spcPct val="100000"/>
                        </a:lnSpc>
                        <a:spcBef>
                          <a:spcPts val="0"/>
                        </a:spcBef>
                        <a:spcAft>
                          <a:spcPts val="0"/>
                        </a:spcAft>
                      </a:pPr>
                      <a:r>
                        <a:rPr lang="en-US" sz="1400" kern="0" spc="0" baseline="0" dirty="0" smtClean="0">
                          <a:effectLst/>
                        </a:rPr>
                        <a:t>   ABT-493</a:t>
                      </a:r>
                    </a:p>
                    <a:p>
                      <a:pPr marL="0" marR="0" algn="ctr">
                        <a:lnSpc>
                          <a:spcPct val="100000"/>
                        </a:lnSpc>
                        <a:spcBef>
                          <a:spcPts val="0"/>
                        </a:spcBef>
                        <a:spcAft>
                          <a:spcPts val="0"/>
                        </a:spcAft>
                      </a:pPr>
                      <a:r>
                        <a:rPr lang="en-US" sz="1400" kern="0" spc="0" baseline="0" dirty="0" smtClean="0">
                          <a:effectLst/>
                        </a:rPr>
                        <a:t>+ ABT-530 + RBV</a:t>
                      </a:r>
                      <a:endParaRPr lang="en-US" sz="1400" b="0" kern="0" spc="0" baseline="0" dirty="0" smtClean="0">
                        <a:solidFill>
                          <a:schemeClr val="bg1"/>
                        </a:solidFill>
                        <a:effectLst/>
                        <a:latin typeface="+mj-lt"/>
                        <a:ea typeface="+mn-ea"/>
                        <a:cs typeface="+mn-cs"/>
                      </a:endParaRPr>
                    </a:p>
                  </a:txBody>
                  <a:tcPr marL="61349" marR="61349" anchor="b">
                    <a:solidFill>
                      <a:schemeClr val="accent5"/>
                    </a:solidFill>
                  </a:tcPr>
                </a:tc>
              </a:tr>
              <a:tr h="204102">
                <a:tc>
                  <a:txBody>
                    <a:bodyPr/>
                    <a:lstStyle/>
                    <a:p>
                      <a:pPr marL="0" marR="0">
                        <a:lnSpc>
                          <a:spcPct val="100000"/>
                        </a:lnSpc>
                        <a:spcBef>
                          <a:spcPts val="0"/>
                        </a:spcBef>
                        <a:spcAft>
                          <a:spcPts val="0"/>
                        </a:spcAft>
                      </a:pPr>
                      <a:r>
                        <a:rPr lang="en-US" sz="1400" dirty="0" smtClean="0">
                          <a:effectLst/>
                        </a:rPr>
                        <a:t>Any AE, n (%)</a:t>
                      </a:r>
                      <a:endParaRPr lang="en-US" sz="1400" b="0" dirty="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400" dirty="0" smtClean="0">
                          <a:effectLst/>
                        </a:rPr>
                        <a:t>21 (88)</a:t>
                      </a:r>
                      <a:endParaRPr lang="en-US" sz="1400" dirty="0">
                        <a:effectLst/>
                        <a:latin typeface="+mj-lt"/>
                        <a:ea typeface="Calibri"/>
                        <a:cs typeface="Times New Roman"/>
                      </a:endParaRPr>
                    </a:p>
                  </a:txBody>
                  <a:tcPr marL="68580" marR="68580"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400" dirty="0" smtClean="0">
                          <a:effectLst/>
                        </a:rPr>
                        <a:t>20 (83)</a:t>
                      </a:r>
                      <a:endParaRPr lang="en-US" sz="1400" dirty="0">
                        <a:effectLst/>
                        <a:latin typeface="+mj-lt"/>
                        <a:ea typeface="Calibri"/>
                        <a:cs typeface="Times New Roman"/>
                      </a:endParaRPr>
                    </a:p>
                  </a:txBody>
                  <a:tcPr marL="68580" marR="68580" marT="0" marB="0" anchor="ctr">
                    <a:solidFill>
                      <a:schemeClr val="accent5">
                        <a:lumMod val="60000"/>
                        <a:lumOff val="40000"/>
                      </a:schemeClr>
                    </a:solidFill>
                  </a:tcPr>
                </a:tc>
              </a:tr>
              <a:tr h="204102">
                <a:tc>
                  <a:txBody>
                    <a:bodyPr/>
                    <a:lstStyle/>
                    <a:p>
                      <a:pPr marL="0" marR="0">
                        <a:lnSpc>
                          <a:spcPct val="100000"/>
                        </a:lnSpc>
                        <a:spcBef>
                          <a:spcPts val="0"/>
                        </a:spcBef>
                        <a:spcAft>
                          <a:spcPts val="0"/>
                        </a:spcAft>
                      </a:pPr>
                      <a:r>
                        <a:rPr lang="en-US" sz="1400" dirty="0" smtClean="0">
                          <a:effectLst/>
                        </a:rPr>
                        <a:t>Serious</a:t>
                      </a:r>
                      <a:r>
                        <a:rPr lang="en-US" sz="1400" baseline="0" dirty="0" smtClean="0">
                          <a:effectLst/>
                        </a:rPr>
                        <a:t> AE, n (%)</a:t>
                      </a:r>
                      <a:endParaRPr lang="en-US" sz="1400" b="0" dirty="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algn="ctr">
                        <a:lnSpc>
                          <a:spcPct val="100000"/>
                        </a:lnSpc>
                      </a:pPr>
                      <a:r>
                        <a:rPr lang="en-US" sz="1400" dirty="0" smtClean="0">
                          <a:effectLst/>
                        </a:rPr>
                        <a:t>1 (4)</a:t>
                      </a:r>
                      <a:endParaRPr lang="en-US" sz="1400" baseline="30000" dirty="0">
                        <a:effectLst/>
                        <a:latin typeface="+mj-lt"/>
                      </a:endParaRPr>
                    </a:p>
                  </a:txBody>
                  <a:tcPr marL="68580" marR="68580" marT="0" marB="0" anchor="ctr">
                    <a:solidFill>
                      <a:schemeClr val="accent5">
                        <a:lumMod val="20000"/>
                        <a:lumOff val="80000"/>
                      </a:schemeClr>
                    </a:solidFill>
                  </a:tcPr>
                </a:tc>
                <a:tc>
                  <a:txBody>
                    <a:bodyPr/>
                    <a:lstStyle/>
                    <a:p>
                      <a:pPr algn="ctr">
                        <a:lnSpc>
                          <a:spcPct val="100000"/>
                        </a:lnSpc>
                      </a:pPr>
                      <a:r>
                        <a:rPr lang="en-US" sz="1400" dirty="0" smtClean="0">
                          <a:effectLst/>
                        </a:rPr>
                        <a:t>2 (8)</a:t>
                      </a:r>
                      <a:endParaRPr lang="en-US" sz="1400" baseline="30000" dirty="0">
                        <a:effectLst/>
                        <a:latin typeface="+mj-lt"/>
                      </a:endParaRPr>
                    </a:p>
                  </a:txBody>
                  <a:tcPr marL="68580" marR="68580" marT="0" marB="0" anchor="ctr">
                    <a:solidFill>
                      <a:schemeClr val="accent5">
                        <a:lumMod val="20000"/>
                        <a:lumOff val="80000"/>
                      </a:schemeClr>
                    </a:solidFill>
                  </a:tcPr>
                </a:tc>
              </a:tr>
              <a:tr h="204102">
                <a:tc>
                  <a:txBody>
                    <a:bodyPr/>
                    <a:lstStyle/>
                    <a:p>
                      <a:pPr marL="0" marR="0" indent="0">
                        <a:lnSpc>
                          <a:spcPct val="100000"/>
                        </a:lnSpc>
                        <a:spcBef>
                          <a:spcPts val="0"/>
                        </a:spcBef>
                        <a:spcAft>
                          <a:spcPts val="0"/>
                        </a:spcAft>
                      </a:pPr>
                      <a:r>
                        <a:rPr lang="en-US" sz="1400" dirty="0" smtClean="0">
                          <a:effectLst/>
                        </a:rPr>
                        <a:t>AE leading to study d/c, n</a:t>
                      </a:r>
                      <a:endParaRPr lang="en-US" sz="1400" b="0" dirty="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400" dirty="0" smtClean="0">
                          <a:effectLst/>
                        </a:rPr>
                        <a:t>0</a:t>
                      </a:r>
                      <a:endParaRPr lang="en-US" sz="1400" dirty="0">
                        <a:solidFill>
                          <a:schemeClr val="tx1"/>
                        </a:solidFill>
                        <a:effectLst/>
                        <a:latin typeface="+mj-lt"/>
                        <a:ea typeface="Calibri"/>
                        <a:cs typeface="Times New Roman"/>
                      </a:endParaRPr>
                    </a:p>
                  </a:txBody>
                  <a:tcPr marL="68580" marR="68580" marT="0" marB="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dirty="0" smtClean="0">
                          <a:effectLst/>
                        </a:rPr>
                        <a:t>0</a:t>
                      </a:r>
                      <a:endParaRPr lang="en-US" sz="1400" kern="1200" dirty="0" smtClean="0">
                        <a:solidFill>
                          <a:schemeClr val="tx1"/>
                        </a:solidFill>
                        <a:effectLst/>
                        <a:latin typeface="+mj-lt"/>
                        <a:ea typeface="Calibri"/>
                        <a:cs typeface="Times New Roman"/>
                      </a:endParaRPr>
                    </a:p>
                  </a:txBody>
                  <a:tcPr marL="68580" marR="68580" marT="0" marB="0" anchor="ctr">
                    <a:solidFill>
                      <a:schemeClr val="accent5">
                        <a:lumMod val="60000"/>
                        <a:lumOff val="40000"/>
                      </a:schemeClr>
                    </a:solidFill>
                  </a:tcPr>
                </a:tc>
              </a:tr>
              <a:tr h="247110">
                <a:tc>
                  <a:txBody>
                    <a:bodyPr/>
                    <a:lstStyle/>
                    <a:p>
                      <a:pPr>
                        <a:lnSpc>
                          <a:spcPct val="100000"/>
                        </a:lnSpc>
                      </a:pPr>
                      <a:r>
                        <a:rPr lang="en-US" sz="1400" kern="1200" dirty="0" smtClean="0">
                          <a:effectLst/>
                        </a:rPr>
                        <a:t>ALT/AST</a:t>
                      </a:r>
                      <a:r>
                        <a:rPr lang="en-US" sz="1400" kern="1200" baseline="0" dirty="0" smtClean="0">
                          <a:effectLst/>
                        </a:rPr>
                        <a:t> &gt;3 </a:t>
                      </a:r>
                      <a:r>
                        <a:rPr lang="en-US" sz="1400" kern="1200" baseline="0" dirty="0" smtClean="0">
                          <a:effectLst/>
                          <a:sym typeface="Symbol"/>
                        </a:rPr>
                        <a:t> ULN, n</a:t>
                      </a:r>
                      <a:endParaRPr lang="en-US" sz="1400" b="0" kern="1200" dirty="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algn="ctr">
                        <a:lnSpc>
                          <a:spcPct val="100000"/>
                        </a:lnSpc>
                        <a:spcBef>
                          <a:spcPts val="0"/>
                        </a:spcBef>
                        <a:spcAft>
                          <a:spcPts val="0"/>
                        </a:spcAft>
                        <a:tabLst>
                          <a:tab pos="1428750" algn="l"/>
                        </a:tabLst>
                      </a:pPr>
                      <a:r>
                        <a:rPr lang="en-US" sz="1400" baseline="0" dirty="0" smtClean="0">
                          <a:effectLst/>
                        </a:rPr>
                        <a:t>0</a:t>
                      </a:r>
                      <a:endParaRPr lang="en-US" sz="1400" kern="1200" baseline="0" dirty="0">
                        <a:solidFill>
                          <a:srgbClr val="FF0000"/>
                        </a:solidFill>
                        <a:effectLst/>
                        <a:latin typeface="+mj-lt"/>
                        <a:ea typeface="Calibri"/>
                        <a:cs typeface="Times New Roman"/>
                      </a:endParaRPr>
                    </a:p>
                  </a:txBody>
                  <a:tcPr marL="68580" marR="68580" marT="0" marB="0" anchor="ctr">
                    <a:solidFill>
                      <a:schemeClr val="accent5">
                        <a:lumMod val="20000"/>
                        <a:lumOff val="80000"/>
                      </a:schemeClr>
                    </a:solidFill>
                  </a:tcPr>
                </a:tc>
                <a:tc>
                  <a:txBody>
                    <a:bodyPr/>
                    <a:lstStyle/>
                    <a:p>
                      <a:pPr marL="0" marR="0" algn="ctr">
                        <a:lnSpc>
                          <a:spcPct val="100000"/>
                        </a:lnSpc>
                        <a:spcBef>
                          <a:spcPts val="0"/>
                        </a:spcBef>
                        <a:spcAft>
                          <a:spcPts val="0"/>
                        </a:spcAft>
                        <a:tabLst>
                          <a:tab pos="1428750" algn="l"/>
                        </a:tabLst>
                      </a:pPr>
                      <a:r>
                        <a:rPr lang="en-US" sz="1400" kern="1200" baseline="0" dirty="0" smtClean="0">
                          <a:effectLst/>
                        </a:rPr>
                        <a:t>0</a:t>
                      </a:r>
                      <a:endParaRPr lang="en-US" sz="1400" kern="1200" baseline="0" dirty="0">
                        <a:solidFill>
                          <a:schemeClr val="tx1"/>
                        </a:solidFill>
                        <a:effectLst/>
                        <a:latin typeface="+mj-lt"/>
                        <a:ea typeface="Calibri"/>
                        <a:cs typeface="Times New Roman"/>
                      </a:endParaRPr>
                    </a:p>
                  </a:txBody>
                  <a:tcPr marL="68580" marR="68580" marT="0" marB="0" anchor="ctr">
                    <a:solidFill>
                      <a:schemeClr val="accent5">
                        <a:lumMod val="20000"/>
                        <a:lumOff val="80000"/>
                      </a:schemeClr>
                    </a:solidFill>
                  </a:tcPr>
                </a:tc>
              </a:tr>
              <a:tr h="24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Bili</a:t>
                      </a:r>
                      <a:r>
                        <a:rPr lang="en-US" sz="1400" kern="1200" baseline="0" dirty="0" smtClean="0">
                          <a:effectLst/>
                        </a:rPr>
                        <a:t> &gt;1.5–3x ULN, n</a:t>
                      </a:r>
                      <a:endParaRPr lang="en-US" sz="1400" b="0" kern="1200" dirty="0" smtClean="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1</a:t>
                      </a:r>
                      <a:endParaRPr lang="en-US" sz="1400" kern="1200" baseline="0" dirty="0" smtClean="0">
                        <a:solidFill>
                          <a:schemeClr val="tx1"/>
                        </a:solidFill>
                        <a:effectLst/>
                        <a:latin typeface="+mj-lt"/>
                        <a:ea typeface="Calibri"/>
                        <a:cs typeface="Times New Roman"/>
                      </a:endParaRPr>
                    </a:p>
                  </a:txBody>
                  <a:tcPr marL="68580" marR="68580" marT="0" marB="0"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7</a:t>
                      </a:r>
                      <a:endParaRPr lang="en-US" sz="1400" kern="1200" baseline="0" dirty="0" smtClean="0">
                        <a:solidFill>
                          <a:schemeClr val="tx1"/>
                        </a:solidFill>
                        <a:effectLst/>
                        <a:latin typeface="+mj-lt"/>
                        <a:ea typeface="Calibri"/>
                        <a:cs typeface="Times New Roman"/>
                      </a:endParaRPr>
                    </a:p>
                  </a:txBody>
                  <a:tcPr marL="68580" marR="68580" marT="0" marB="0" anchor="ctr">
                    <a:solidFill>
                      <a:schemeClr val="accent5">
                        <a:lumMod val="60000"/>
                        <a:lumOff val="40000"/>
                      </a:schemeClr>
                    </a:solidFill>
                  </a:tcPr>
                </a:tc>
              </a:tr>
              <a:tr h="24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Bili &gt;3x ULN, n</a:t>
                      </a:r>
                      <a:endParaRPr lang="en-US" sz="1400" b="0" kern="1200" dirty="0" smtClean="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1</a:t>
                      </a:r>
                      <a:endParaRPr lang="en-US" sz="1400" kern="1200" baseline="0" dirty="0" smtClean="0">
                        <a:solidFill>
                          <a:schemeClr val="tx1"/>
                        </a:solidFill>
                        <a:effectLst/>
                        <a:latin typeface="+mj-lt"/>
                        <a:ea typeface="Calibri"/>
                        <a:cs typeface="Times New Roman"/>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0</a:t>
                      </a:r>
                      <a:endParaRPr lang="en-US" sz="1400" kern="1200" baseline="0" dirty="0" smtClean="0">
                        <a:solidFill>
                          <a:schemeClr val="tx1"/>
                        </a:solidFill>
                        <a:effectLst/>
                        <a:latin typeface="+mj-lt"/>
                        <a:ea typeface="Calibri"/>
                        <a:cs typeface="Times New Roman"/>
                      </a:endParaRPr>
                    </a:p>
                  </a:txBody>
                  <a:tcPr marL="68580" marR="68580" marT="0" marB="0" anchor="ctr">
                    <a:solidFill>
                      <a:schemeClr val="accent5">
                        <a:lumMod val="20000"/>
                        <a:lumOff val="80000"/>
                      </a:schemeClr>
                    </a:solidFill>
                  </a:tcPr>
                </a:tc>
              </a:tr>
              <a:tr h="284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effectLst/>
                        </a:rPr>
                        <a:t>Hb</a:t>
                      </a:r>
                      <a:r>
                        <a:rPr lang="en-US" sz="1400" kern="1200" dirty="0" smtClean="0">
                          <a:effectLst/>
                        </a:rPr>
                        <a:t> 8–10g/</a:t>
                      </a:r>
                      <a:r>
                        <a:rPr lang="en-US" sz="1400" kern="1200" dirty="0" err="1" smtClean="0">
                          <a:effectLst/>
                        </a:rPr>
                        <a:t>dL</a:t>
                      </a:r>
                      <a:r>
                        <a:rPr lang="en-US" sz="1400" kern="1200" dirty="0" smtClean="0">
                          <a:effectLst/>
                        </a:rPr>
                        <a:t>, n</a:t>
                      </a:r>
                      <a:endParaRPr lang="en-US" sz="1400" b="0" kern="1200" dirty="0" smtClean="0">
                        <a:solidFill>
                          <a:schemeClr val="tx1"/>
                        </a:solidFill>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400" dirty="0" smtClean="0">
                          <a:effectLst/>
                        </a:rPr>
                        <a:t>0</a:t>
                      </a:r>
                      <a:endParaRPr lang="en-US" sz="1400" dirty="0" smtClean="0">
                        <a:effectLst/>
                        <a:latin typeface="+mj-lt"/>
                        <a:ea typeface="Calibri"/>
                        <a:cs typeface="Times New Roman"/>
                      </a:endParaRPr>
                    </a:p>
                  </a:txBody>
                  <a:tcPr marT="0" marB="0" anchor="ctr">
                    <a:solidFill>
                      <a:schemeClr val="accent5">
                        <a:lumMod val="60000"/>
                        <a:lumOff val="40000"/>
                      </a:schemeClr>
                    </a:solidFill>
                  </a:tcPr>
                </a:tc>
                <a:tc>
                  <a:txBody>
                    <a:bodyPr/>
                    <a:lstStyle/>
                    <a:p>
                      <a:pPr marL="0" marR="0" algn="ctr">
                        <a:lnSpc>
                          <a:spcPct val="100000"/>
                        </a:lnSpc>
                        <a:spcBef>
                          <a:spcPts val="0"/>
                        </a:spcBef>
                        <a:spcAft>
                          <a:spcPts val="0"/>
                        </a:spcAft>
                        <a:tabLst>
                          <a:tab pos="1428750" algn="l"/>
                        </a:tabLst>
                      </a:pPr>
                      <a:r>
                        <a:rPr lang="en-US" sz="1400" dirty="0" smtClean="0">
                          <a:effectLst/>
                        </a:rPr>
                        <a:t>1</a:t>
                      </a:r>
                      <a:endParaRPr lang="en-US" sz="1400" dirty="0" smtClean="0">
                        <a:effectLst/>
                        <a:latin typeface="+mj-lt"/>
                        <a:ea typeface="Calibri"/>
                        <a:cs typeface="Times New Roman"/>
                      </a:endParaRPr>
                    </a:p>
                  </a:txBody>
                  <a:tcPr marT="0" marB="0" anchor="ctr">
                    <a:solidFill>
                      <a:schemeClr val="accent5">
                        <a:lumMod val="60000"/>
                        <a:lumOff val="40000"/>
                      </a:schemeClr>
                    </a:solidFill>
                  </a:tcPr>
                </a:tc>
              </a:tr>
              <a:tr h="21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err="1" smtClean="0">
                          <a:effectLst/>
                        </a:rPr>
                        <a:t>Hb</a:t>
                      </a:r>
                      <a:r>
                        <a:rPr lang="en-US" sz="1400" kern="1200" baseline="0" dirty="0" smtClean="0">
                          <a:effectLst/>
                        </a:rPr>
                        <a:t> &lt;8 g/</a:t>
                      </a:r>
                      <a:r>
                        <a:rPr lang="en-US" sz="1400" kern="1200" baseline="0" dirty="0" err="1" smtClean="0">
                          <a:effectLst/>
                        </a:rPr>
                        <a:t>dL</a:t>
                      </a:r>
                      <a:r>
                        <a:rPr lang="en-US" sz="1400" kern="1200" baseline="0" dirty="0" smtClean="0">
                          <a:effectLst/>
                        </a:rPr>
                        <a:t>, n</a:t>
                      </a:r>
                      <a:endParaRPr lang="en-US" sz="1400" b="0" kern="1200" dirty="0" smtClean="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0</a:t>
                      </a:r>
                      <a:endParaRPr lang="en-US" sz="1400" kern="1200" baseline="0" dirty="0" smtClean="0">
                        <a:solidFill>
                          <a:schemeClr val="tx1"/>
                        </a:solidFill>
                        <a:effectLst/>
                        <a:latin typeface="+mj-lt"/>
                        <a:ea typeface="Calibri"/>
                        <a:cs typeface="Times New Roman"/>
                      </a:endParaRPr>
                    </a:p>
                  </a:txBody>
                  <a:tcPr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1400" kern="1200" baseline="0" dirty="0" smtClean="0">
                          <a:effectLst/>
                        </a:rPr>
                        <a:t>0</a:t>
                      </a:r>
                      <a:endParaRPr lang="en-US" sz="1400" kern="1200" baseline="0" dirty="0" smtClean="0">
                        <a:solidFill>
                          <a:schemeClr val="tx1"/>
                        </a:solidFill>
                        <a:effectLst/>
                        <a:latin typeface="+mj-lt"/>
                        <a:ea typeface="Calibri"/>
                        <a:cs typeface="Times New Roman"/>
                      </a:endParaRPr>
                    </a:p>
                  </a:txBody>
                  <a:tcPr marT="0" marB="0" anchor="ctr">
                    <a:solidFill>
                      <a:schemeClr val="accent5">
                        <a:lumMod val="20000"/>
                        <a:lumOff val="80000"/>
                      </a:schemeClr>
                    </a:solidFill>
                  </a:tcPr>
                </a:tc>
              </a:tr>
            </a:tbl>
          </a:graphicData>
        </a:graphic>
      </p:graphicFrame>
      <p:sp>
        <p:nvSpPr>
          <p:cNvPr id="42" name="Content Placeholder 2"/>
          <p:cNvSpPr txBox="1">
            <a:spLocks/>
          </p:cNvSpPr>
          <p:nvPr/>
        </p:nvSpPr>
        <p:spPr>
          <a:xfrm>
            <a:off x="229411" y="3154741"/>
            <a:ext cx="2488389" cy="470343"/>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b="1" kern="0" dirty="0" smtClean="0">
                <a:solidFill>
                  <a:srgbClr val="000000"/>
                </a:solidFill>
              </a:rPr>
              <a:t>Efficacy (SVR12, %)</a:t>
            </a:r>
            <a:endParaRPr lang="en-US" sz="1600" dirty="0" smtClean="0">
              <a:solidFill>
                <a:srgbClr val="000000"/>
              </a:solidFill>
            </a:endParaRPr>
          </a:p>
        </p:txBody>
      </p:sp>
      <p:sp>
        <p:nvSpPr>
          <p:cNvPr id="43" name="Content Placeholder 2"/>
          <p:cNvSpPr txBox="1">
            <a:spLocks/>
          </p:cNvSpPr>
          <p:nvPr/>
        </p:nvSpPr>
        <p:spPr>
          <a:xfrm>
            <a:off x="4608411" y="3140784"/>
            <a:ext cx="4027590" cy="470343"/>
          </a:xfrm>
          <a:prstGeom prst="rect">
            <a:avLst/>
          </a:prstGeom>
        </p:spPr>
        <p:txBody>
          <a:bodyPr vert="horz" lIns="91440" tIns="45720" rIns="91440" bIns="45720" rtlCol="0">
            <a:noAutofit/>
          </a:bodyPr>
          <a:lstStyle>
            <a:lvl1pPr marL="185738" indent="-185738"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20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b="1" kern="0" dirty="0" smtClean="0">
                <a:solidFill>
                  <a:srgbClr val="000000"/>
                </a:solidFill>
              </a:rPr>
              <a:t>Safety (AEs and lab abnormalities)</a:t>
            </a:r>
            <a:endParaRPr lang="en-US" sz="1600" dirty="0" smtClean="0">
              <a:solidFill>
                <a:srgbClr val="000000"/>
              </a:solidFill>
            </a:endParaRPr>
          </a:p>
        </p:txBody>
      </p:sp>
      <p:graphicFrame>
        <p:nvGraphicFramePr>
          <p:cNvPr id="34" name="Chart 33"/>
          <p:cNvGraphicFramePr/>
          <p:nvPr>
            <p:extLst>
              <p:ext uri="{D42A27DB-BD31-4B8C-83A1-F6EECF244321}">
                <p14:modId xmlns:p14="http://schemas.microsoft.com/office/powerpoint/2010/main" val="91291211"/>
              </p:ext>
            </p:extLst>
          </p:nvPr>
        </p:nvGraphicFramePr>
        <p:xfrm>
          <a:off x="70168" y="3437419"/>
          <a:ext cx="4237854" cy="3108179"/>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1213264" y="5453427"/>
            <a:ext cx="631904" cy="307777"/>
          </a:xfrm>
          <a:prstGeom prst="rect">
            <a:avLst/>
          </a:prstGeom>
          <a:noFill/>
        </p:spPr>
        <p:txBody>
          <a:bodyPr wrap="none" rtlCol="0">
            <a:spAutoFit/>
          </a:bodyPr>
          <a:lstStyle/>
          <a:p>
            <a:pPr algn="ctr"/>
            <a:r>
              <a:rPr lang="en-GB" sz="1400" b="1" dirty="0" smtClean="0">
                <a:solidFill>
                  <a:schemeClr val="bg1"/>
                </a:solidFill>
              </a:rPr>
              <a:t>24/24</a:t>
            </a:r>
            <a:endParaRPr lang="en-US" sz="1400" b="1" dirty="0">
              <a:solidFill>
                <a:schemeClr val="bg1"/>
              </a:solidFill>
            </a:endParaRPr>
          </a:p>
        </p:txBody>
      </p:sp>
      <p:sp>
        <p:nvSpPr>
          <p:cNvPr id="44" name="TextBox 43"/>
          <p:cNvSpPr txBox="1"/>
          <p:nvPr/>
        </p:nvSpPr>
        <p:spPr>
          <a:xfrm>
            <a:off x="2973897" y="5453427"/>
            <a:ext cx="631904" cy="307777"/>
          </a:xfrm>
          <a:prstGeom prst="rect">
            <a:avLst/>
          </a:prstGeom>
          <a:noFill/>
        </p:spPr>
        <p:txBody>
          <a:bodyPr wrap="none" rtlCol="0">
            <a:spAutoFit/>
          </a:bodyPr>
          <a:lstStyle/>
          <a:p>
            <a:pPr algn="ctr"/>
            <a:r>
              <a:rPr lang="en-GB" sz="1400" b="1" dirty="0" smtClean="0">
                <a:solidFill>
                  <a:schemeClr val="bg1"/>
                </a:solidFill>
              </a:rPr>
              <a:t>24/24</a:t>
            </a:r>
            <a:endParaRPr lang="en-US" sz="1400" b="1" dirty="0">
              <a:solidFill>
                <a:schemeClr val="bg1"/>
              </a:solidFill>
            </a:endParaRPr>
          </a:p>
        </p:txBody>
      </p:sp>
      <p:sp>
        <p:nvSpPr>
          <p:cNvPr id="7" name="Slide Number Placeholder 6"/>
          <p:cNvSpPr>
            <a:spLocks noGrp="1"/>
          </p:cNvSpPr>
          <p:nvPr>
            <p:ph type="sldNum" sz="quarter" idx="12"/>
          </p:nvPr>
        </p:nvSpPr>
        <p:spPr/>
        <p:txBody>
          <a:bodyPr/>
          <a:lstStyle/>
          <a:p>
            <a:fld id="{CE80A222-27A2-499A-9E2A-14884A5A6E9E}" type="slidenum">
              <a:rPr lang="en-US" smtClean="0"/>
              <a:t>21</a:t>
            </a:fld>
            <a:endParaRPr lang="en-US" dirty="0"/>
          </a:p>
        </p:txBody>
      </p:sp>
    </p:spTree>
    <p:extLst>
      <p:ext uri="{BB962C8B-B14F-4D97-AF65-F5344CB8AC3E}">
        <p14:creationId xmlns:p14="http://schemas.microsoft.com/office/powerpoint/2010/main" val="418980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SURVEYOR-I: 100% SVR4 and favorable safety of ABT-493 + ABT-530 for 12 wks in non-cirrhotic patients with G4, 5, or 6</a:t>
            </a:r>
            <a:endParaRPr lang="en-GB" dirty="0"/>
          </a:p>
        </p:txBody>
      </p:sp>
      <p:sp>
        <p:nvSpPr>
          <p:cNvPr id="4" name="Text Placeholder 3"/>
          <p:cNvSpPr>
            <a:spLocks noGrp="1"/>
          </p:cNvSpPr>
          <p:nvPr>
            <p:ph type="body" sz="quarter" idx="11"/>
          </p:nvPr>
        </p:nvSpPr>
        <p:spPr>
          <a:xfrm>
            <a:off x="134938" y="1628775"/>
            <a:ext cx="4040187" cy="3143250"/>
          </a:xfrm>
        </p:spPr>
        <p:txBody>
          <a:bodyPr>
            <a:noAutofit/>
          </a:bodyPr>
          <a:lstStyle/>
          <a:p>
            <a:r>
              <a:rPr lang="en-US" sz="1800" dirty="0" smtClean="0"/>
              <a:t>12 weeks of treatment with:</a:t>
            </a:r>
          </a:p>
          <a:p>
            <a:pPr lvl="1"/>
            <a:r>
              <a:rPr lang="en-US" sz="1600" b="1" dirty="0" smtClean="0"/>
              <a:t>ABT-493 300 mg </a:t>
            </a:r>
            <a:r>
              <a:rPr lang="en-US" sz="1600" b="1" dirty="0" err="1" smtClean="0"/>
              <a:t>QD</a:t>
            </a:r>
            <a:r>
              <a:rPr lang="en-US" sz="1600" b="1" dirty="0" smtClean="0"/>
              <a:t> </a:t>
            </a:r>
            <a:br>
              <a:rPr lang="en-US" sz="1600" b="1" dirty="0" smtClean="0"/>
            </a:br>
            <a:r>
              <a:rPr lang="en-US" sz="1600" b="1" dirty="0" smtClean="0"/>
              <a:t>ABT-530 120 mg </a:t>
            </a:r>
            <a:r>
              <a:rPr lang="en-US" sz="1600" b="1" dirty="0" err="1" smtClean="0"/>
              <a:t>QD</a:t>
            </a:r>
            <a:r>
              <a:rPr lang="en-US" sz="1600" b="1" dirty="0" smtClean="0"/>
              <a:t> </a:t>
            </a:r>
          </a:p>
          <a:p>
            <a:r>
              <a:rPr lang="en-US" sz="1800" dirty="0" smtClean="0"/>
              <a:t>Part of the </a:t>
            </a:r>
            <a:r>
              <a:rPr lang="en-US" sz="1800" b="1" dirty="0" smtClean="0"/>
              <a:t>SURVEYOR-I</a:t>
            </a:r>
            <a:r>
              <a:rPr lang="en-US" sz="1800" dirty="0" smtClean="0"/>
              <a:t> study</a:t>
            </a:r>
          </a:p>
          <a:p>
            <a:pPr lvl="1"/>
            <a:r>
              <a:rPr lang="en-US" sz="1600" dirty="0" smtClean="0"/>
              <a:t>34 patients</a:t>
            </a:r>
          </a:p>
          <a:p>
            <a:pPr lvl="2"/>
            <a:r>
              <a:rPr lang="en-US" sz="1400" dirty="0" smtClean="0"/>
              <a:t>G4 (n=22), 5 (n=1), and 6 (n=11)</a:t>
            </a:r>
          </a:p>
          <a:p>
            <a:pPr lvl="2"/>
            <a:r>
              <a:rPr lang="en-US" sz="1400" dirty="0" smtClean="0"/>
              <a:t>No cirrhosis </a:t>
            </a:r>
          </a:p>
          <a:p>
            <a:pPr lvl="2"/>
            <a:r>
              <a:rPr lang="en-US" sz="1400" dirty="0" smtClean="0"/>
              <a:t>Platelet count ≥120 x109/L</a:t>
            </a:r>
          </a:p>
          <a:p>
            <a:pPr lvl="2"/>
            <a:r>
              <a:rPr lang="en-US" sz="1400" dirty="0" smtClean="0"/>
              <a:t>No prior </a:t>
            </a:r>
            <a:r>
              <a:rPr lang="en-US" sz="1400" dirty="0" err="1" smtClean="0"/>
              <a:t>DAA</a:t>
            </a:r>
            <a:r>
              <a:rPr lang="en-US" sz="1400" dirty="0" smtClean="0"/>
              <a:t> treatment</a:t>
            </a:r>
          </a:p>
          <a:p>
            <a:r>
              <a:rPr lang="en-US" sz="1800" dirty="0" err="1" smtClean="0"/>
              <a:t>SVR</a:t>
            </a:r>
            <a:r>
              <a:rPr lang="en-US" sz="1800" dirty="0" smtClean="0"/>
              <a:t> achieved in all 34 patients </a:t>
            </a:r>
          </a:p>
          <a:p>
            <a:r>
              <a:rPr lang="en-US" sz="1800" dirty="0" smtClean="0"/>
              <a:t>AEs included headache (24%), </a:t>
            </a:r>
            <a:br>
              <a:rPr lang="en-US" sz="1800" dirty="0" smtClean="0"/>
            </a:br>
            <a:r>
              <a:rPr lang="en-US" sz="1800" dirty="0" smtClean="0"/>
              <a:t>diarrhea (15%), and fatigue (12%)</a:t>
            </a:r>
          </a:p>
          <a:p>
            <a:pPr lvl="1"/>
            <a:r>
              <a:rPr lang="en-US" sz="1600" dirty="0" smtClean="0"/>
              <a:t>No </a:t>
            </a:r>
            <a:r>
              <a:rPr lang="en-US" sz="1600" dirty="0" err="1" smtClean="0"/>
              <a:t>SAEs</a:t>
            </a:r>
            <a:r>
              <a:rPr lang="en-US" sz="1600" dirty="0" smtClean="0"/>
              <a:t> or d/c</a:t>
            </a:r>
            <a:endParaRPr lang="en-US" sz="1600" dirty="0"/>
          </a:p>
        </p:txBody>
      </p:sp>
      <p:sp>
        <p:nvSpPr>
          <p:cNvPr id="9" name="Text Placeholder 8"/>
          <p:cNvSpPr>
            <a:spLocks noGrp="1"/>
          </p:cNvSpPr>
          <p:nvPr>
            <p:ph type="body" sz="quarter" idx="13"/>
          </p:nvPr>
        </p:nvSpPr>
        <p:spPr/>
        <p:txBody>
          <a:bodyPr/>
          <a:lstStyle/>
          <a:p>
            <a:r>
              <a:rPr lang="en-GB" dirty="0" err="1" smtClean="0"/>
              <a:t>Gane</a:t>
            </a:r>
            <a:r>
              <a:rPr lang="en-GB" dirty="0" smtClean="0"/>
              <a:t> E, et al. </a:t>
            </a:r>
            <a:r>
              <a:rPr lang="en-GB" dirty="0" err="1" smtClean="0"/>
              <a:t>EASL</a:t>
            </a:r>
            <a:r>
              <a:rPr lang="en-GB" dirty="0" smtClean="0"/>
              <a:t> 2016, Barcelona. #SAT-137</a:t>
            </a:r>
            <a:endParaRPr lang="en-GB" dirty="0"/>
          </a:p>
        </p:txBody>
      </p:sp>
      <p:sp>
        <p:nvSpPr>
          <p:cNvPr id="13" name="TextBox 12"/>
          <p:cNvSpPr txBox="1"/>
          <p:nvPr/>
        </p:nvSpPr>
        <p:spPr>
          <a:xfrm>
            <a:off x="5936461" y="1846145"/>
            <a:ext cx="1832297" cy="369332"/>
          </a:xfrm>
          <a:prstGeom prst="rect">
            <a:avLst/>
          </a:prstGeom>
          <a:noFill/>
        </p:spPr>
        <p:txBody>
          <a:bodyPr wrap="none" rtlCol="0">
            <a:spAutoFit/>
          </a:bodyPr>
          <a:lstStyle/>
          <a:p>
            <a:pPr algn="ctr"/>
            <a:r>
              <a:rPr lang="en-GB" b="1" dirty="0" smtClean="0">
                <a:solidFill>
                  <a:srgbClr val="000000"/>
                </a:solidFill>
              </a:rPr>
              <a:t>Viral load decline</a:t>
            </a:r>
            <a:endParaRPr lang="en-GB" b="1" dirty="0">
              <a:solidFill>
                <a:srgbClr val="000000"/>
              </a:solidFill>
            </a:endParaRPr>
          </a:p>
        </p:txBody>
      </p:sp>
      <p:grpSp>
        <p:nvGrpSpPr>
          <p:cNvPr id="143" name="Group 142"/>
          <p:cNvGrpSpPr/>
          <p:nvPr/>
        </p:nvGrpSpPr>
        <p:grpSpPr>
          <a:xfrm>
            <a:off x="4203854" y="2301055"/>
            <a:ext cx="4712627" cy="3610247"/>
            <a:chOff x="4203854" y="2301055"/>
            <a:chExt cx="4712627" cy="3610247"/>
          </a:xfrm>
        </p:grpSpPr>
        <p:cxnSp>
          <p:nvCxnSpPr>
            <p:cNvPr id="15" name="Straight Connector 14"/>
            <p:cNvCxnSpPr/>
            <p:nvPr/>
          </p:nvCxnSpPr>
          <p:spPr>
            <a:xfrm>
              <a:off x="5266174" y="4159545"/>
              <a:ext cx="0" cy="108461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02465" y="5190212"/>
              <a:ext cx="3655785"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3078"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7392" y="5234940"/>
              <a:ext cx="91372" cy="215444"/>
            </a:xfrm>
            <a:prstGeom prst="rect">
              <a:avLst/>
            </a:prstGeom>
            <a:noFill/>
          </p:spPr>
          <p:txBody>
            <a:bodyPr wrap="none" lIns="0" tIns="0" rIns="0" bIns="0" rtlCol="0">
              <a:spAutoFit/>
            </a:bodyPr>
            <a:lstStyle/>
            <a:p>
              <a:pPr algn="ctr"/>
              <a:r>
                <a:rPr lang="en-GB" sz="1400" dirty="0" smtClean="0">
                  <a:solidFill>
                    <a:srgbClr val="000000"/>
                  </a:solidFill>
                </a:rPr>
                <a:t>1</a:t>
              </a:r>
              <a:endParaRPr lang="en-GB" sz="1400" dirty="0">
                <a:solidFill>
                  <a:srgbClr val="000000"/>
                </a:solidFill>
              </a:endParaRPr>
            </a:p>
          </p:txBody>
        </p:sp>
        <p:cxnSp>
          <p:nvCxnSpPr>
            <p:cNvPr id="19" name="Straight Connector 18"/>
            <p:cNvCxnSpPr/>
            <p:nvPr/>
          </p:nvCxnSpPr>
          <p:spPr>
            <a:xfrm>
              <a:off x="5854177"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04484" y="5234940"/>
              <a:ext cx="99386" cy="215444"/>
            </a:xfrm>
            <a:prstGeom prst="rect">
              <a:avLst/>
            </a:prstGeom>
            <a:noFill/>
          </p:spPr>
          <p:txBody>
            <a:bodyPr wrap="none" lIns="0" tIns="0" rIns="0" bIns="0" rtlCol="0">
              <a:spAutoFit/>
            </a:bodyPr>
            <a:lstStyle/>
            <a:p>
              <a:pPr algn="ctr"/>
              <a:r>
                <a:rPr lang="en-GB" sz="1400" b="1" dirty="0" smtClean="0">
                  <a:solidFill>
                    <a:srgbClr val="000000"/>
                  </a:solidFill>
                </a:rPr>
                <a:t>4</a:t>
              </a:r>
              <a:endParaRPr lang="en-GB" sz="1400" b="1" dirty="0">
                <a:solidFill>
                  <a:srgbClr val="000000"/>
                </a:solidFill>
              </a:endParaRPr>
            </a:p>
          </p:txBody>
        </p:sp>
        <p:cxnSp>
          <p:nvCxnSpPr>
            <p:cNvPr id="21" name="Straight Connector 20"/>
            <p:cNvCxnSpPr/>
            <p:nvPr/>
          </p:nvCxnSpPr>
          <p:spPr>
            <a:xfrm>
              <a:off x="6444186"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94493" y="5234940"/>
              <a:ext cx="99386" cy="215444"/>
            </a:xfrm>
            <a:prstGeom prst="rect">
              <a:avLst/>
            </a:prstGeom>
            <a:noFill/>
          </p:spPr>
          <p:txBody>
            <a:bodyPr wrap="none" lIns="0" tIns="0" rIns="0" bIns="0" rtlCol="0">
              <a:spAutoFit/>
            </a:bodyPr>
            <a:lstStyle/>
            <a:p>
              <a:pPr algn="ctr"/>
              <a:r>
                <a:rPr lang="en-GB" sz="1400" b="1" dirty="0" smtClean="0">
                  <a:solidFill>
                    <a:srgbClr val="000000"/>
                  </a:solidFill>
                </a:rPr>
                <a:t>8</a:t>
              </a:r>
              <a:endParaRPr lang="en-GB" sz="1400" b="1" dirty="0">
                <a:solidFill>
                  <a:srgbClr val="000000"/>
                </a:solidFill>
              </a:endParaRPr>
            </a:p>
          </p:txBody>
        </p:sp>
        <p:sp>
          <p:nvSpPr>
            <p:cNvPr id="23" name="TextBox 22"/>
            <p:cNvSpPr txBox="1"/>
            <p:nvPr/>
          </p:nvSpPr>
          <p:spPr>
            <a:xfrm>
              <a:off x="6629689"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10</a:t>
              </a:r>
              <a:endParaRPr lang="en-GB" sz="1400" b="1" dirty="0">
                <a:solidFill>
                  <a:srgbClr val="000000"/>
                </a:solidFill>
              </a:endParaRPr>
            </a:p>
          </p:txBody>
        </p:sp>
        <p:cxnSp>
          <p:nvCxnSpPr>
            <p:cNvPr id="24" name="Straight Connector 23"/>
            <p:cNvCxnSpPr/>
            <p:nvPr/>
          </p:nvCxnSpPr>
          <p:spPr>
            <a:xfrm>
              <a:off x="7033231"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845"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12</a:t>
              </a:r>
              <a:endParaRPr lang="en-GB" sz="1400" b="1" dirty="0">
                <a:solidFill>
                  <a:srgbClr val="000000"/>
                </a:solidFill>
              </a:endParaRPr>
            </a:p>
          </p:txBody>
        </p:sp>
        <p:sp>
          <p:nvSpPr>
            <p:cNvPr id="26" name="TextBox 25"/>
            <p:cNvSpPr txBox="1"/>
            <p:nvPr/>
          </p:nvSpPr>
          <p:spPr>
            <a:xfrm>
              <a:off x="7514009"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16</a:t>
              </a:r>
              <a:endParaRPr lang="en-GB" sz="1400" b="1" dirty="0">
                <a:solidFill>
                  <a:srgbClr val="000000"/>
                </a:solidFill>
              </a:endParaRPr>
            </a:p>
          </p:txBody>
        </p:sp>
        <p:cxnSp>
          <p:nvCxnSpPr>
            <p:cNvPr id="27" name="Straight Connector 26"/>
            <p:cNvCxnSpPr/>
            <p:nvPr/>
          </p:nvCxnSpPr>
          <p:spPr>
            <a:xfrm>
              <a:off x="6737556"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19571"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02465" y="493480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64262" y="4827085"/>
              <a:ext cx="198772" cy="215444"/>
            </a:xfrm>
            <a:prstGeom prst="rect">
              <a:avLst/>
            </a:prstGeom>
            <a:noFill/>
          </p:spPr>
          <p:txBody>
            <a:bodyPr wrap="none" lIns="0" tIns="0" rIns="0" bIns="0" rtlCol="0">
              <a:spAutoFit/>
            </a:bodyPr>
            <a:lstStyle/>
            <a:p>
              <a:pPr algn="r"/>
              <a:r>
                <a:rPr lang="en-GB" sz="1400" b="1" dirty="0" smtClean="0">
                  <a:solidFill>
                    <a:srgbClr val="000000"/>
                  </a:solidFill>
                </a:rPr>
                <a:t>25</a:t>
              </a:r>
              <a:endParaRPr lang="en-GB" sz="1400" b="1" dirty="0">
                <a:solidFill>
                  <a:srgbClr val="000000"/>
                </a:solidFill>
              </a:endParaRPr>
            </a:p>
          </p:txBody>
        </p:sp>
        <p:cxnSp>
          <p:nvCxnSpPr>
            <p:cNvPr id="31" name="Straight Connector 30"/>
            <p:cNvCxnSpPr/>
            <p:nvPr/>
          </p:nvCxnSpPr>
          <p:spPr>
            <a:xfrm flipH="1">
              <a:off x="5202465" y="441664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64262" y="4308925"/>
              <a:ext cx="198772" cy="215444"/>
            </a:xfrm>
            <a:prstGeom prst="rect">
              <a:avLst/>
            </a:prstGeom>
            <a:noFill/>
          </p:spPr>
          <p:txBody>
            <a:bodyPr wrap="none" lIns="0" tIns="0" rIns="0" bIns="0" rtlCol="0">
              <a:spAutoFit/>
            </a:bodyPr>
            <a:lstStyle/>
            <a:p>
              <a:pPr algn="r"/>
              <a:r>
                <a:rPr lang="en-GB" sz="1400" b="1" dirty="0" smtClean="0">
                  <a:solidFill>
                    <a:srgbClr val="000000"/>
                  </a:solidFill>
                </a:rPr>
                <a:t>75</a:t>
              </a:r>
              <a:endParaRPr lang="en-GB" sz="1400" b="1" dirty="0">
                <a:solidFill>
                  <a:srgbClr val="000000"/>
                </a:solidFill>
              </a:endParaRPr>
            </a:p>
          </p:txBody>
        </p:sp>
        <p:cxnSp>
          <p:nvCxnSpPr>
            <p:cNvPr id="33" name="Straight Connector 32"/>
            <p:cNvCxnSpPr/>
            <p:nvPr/>
          </p:nvCxnSpPr>
          <p:spPr>
            <a:xfrm flipH="1">
              <a:off x="5202465" y="416137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64875" y="4053655"/>
              <a:ext cx="298159" cy="215444"/>
            </a:xfrm>
            <a:prstGeom prst="rect">
              <a:avLst/>
            </a:prstGeom>
            <a:noFill/>
          </p:spPr>
          <p:txBody>
            <a:bodyPr wrap="none" lIns="0" tIns="0" rIns="0" bIns="0" rtlCol="0">
              <a:spAutoFit/>
            </a:bodyPr>
            <a:lstStyle/>
            <a:p>
              <a:pPr algn="r"/>
              <a:r>
                <a:rPr lang="en-GB" sz="1400" b="1" dirty="0" smtClean="0">
                  <a:solidFill>
                    <a:srgbClr val="000000"/>
                  </a:solidFill>
                </a:rPr>
                <a:t>100</a:t>
              </a:r>
              <a:endParaRPr lang="en-GB" sz="1400" b="1" dirty="0">
                <a:solidFill>
                  <a:srgbClr val="000000"/>
                </a:solidFill>
              </a:endParaRPr>
            </a:p>
          </p:txBody>
        </p:sp>
        <p:cxnSp>
          <p:nvCxnSpPr>
            <p:cNvPr id="35" name="Straight Connector 34"/>
            <p:cNvCxnSpPr/>
            <p:nvPr/>
          </p:nvCxnSpPr>
          <p:spPr>
            <a:xfrm flipH="1">
              <a:off x="5202465" y="3469862"/>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65489" y="3362140"/>
              <a:ext cx="397545" cy="215444"/>
            </a:xfrm>
            <a:prstGeom prst="rect">
              <a:avLst/>
            </a:prstGeom>
            <a:noFill/>
          </p:spPr>
          <p:txBody>
            <a:bodyPr wrap="none" lIns="0" tIns="0" rIns="0" bIns="0" rtlCol="0">
              <a:spAutoFit/>
            </a:bodyPr>
            <a:lstStyle/>
            <a:p>
              <a:pPr algn="r"/>
              <a:r>
                <a:rPr lang="en-GB" sz="1400" b="1" dirty="0" smtClean="0">
                  <a:solidFill>
                    <a:srgbClr val="000000"/>
                  </a:solidFill>
                </a:rPr>
                <a:t>1500</a:t>
              </a:r>
              <a:endParaRPr lang="en-GB" sz="1400" b="1" dirty="0">
                <a:solidFill>
                  <a:srgbClr val="000000"/>
                </a:solidFill>
              </a:endParaRPr>
            </a:p>
          </p:txBody>
        </p:sp>
        <p:cxnSp>
          <p:nvCxnSpPr>
            <p:cNvPr id="37" name="Straight Connector 36"/>
            <p:cNvCxnSpPr/>
            <p:nvPr/>
          </p:nvCxnSpPr>
          <p:spPr>
            <a:xfrm flipH="1">
              <a:off x="5202465" y="240877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49083" y="2301055"/>
              <a:ext cx="613951" cy="215444"/>
            </a:xfrm>
            <a:prstGeom prst="rect">
              <a:avLst/>
            </a:prstGeom>
            <a:noFill/>
          </p:spPr>
          <p:txBody>
            <a:bodyPr wrap="none" lIns="0" tIns="0" rIns="0" bIns="0" rtlCol="0">
              <a:spAutoFit/>
            </a:bodyPr>
            <a:lstStyle/>
            <a:p>
              <a:pPr algn="r"/>
              <a:r>
                <a:rPr lang="en-GB" sz="1400" b="1" dirty="0" smtClean="0">
                  <a:solidFill>
                    <a:srgbClr val="000000"/>
                  </a:solidFill>
                </a:rPr>
                <a:t>2.0x10</a:t>
              </a:r>
              <a:r>
                <a:rPr lang="en-GB" sz="1400" b="1" baseline="30000" dirty="0" smtClean="0">
                  <a:solidFill>
                    <a:srgbClr val="000000"/>
                  </a:solidFill>
                </a:rPr>
                <a:t>7</a:t>
              </a:r>
              <a:endParaRPr lang="en-GB" sz="1400" b="1" baseline="30000" dirty="0">
                <a:solidFill>
                  <a:srgbClr val="000000"/>
                </a:solidFill>
              </a:endParaRPr>
            </a:p>
          </p:txBody>
        </p:sp>
        <p:sp>
          <p:nvSpPr>
            <p:cNvPr id="39" name="TextBox 38"/>
            <p:cNvSpPr txBox="1"/>
            <p:nvPr/>
          </p:nvSpPr>
          <p:spPr>
            <a:xfrm rot="16200000">
              <a:off x="2755632" y="3800895"/>
              <a:ext cx="3111888" cy="215444"/>
            </a:xfrm>
            <a:prstGeom prst="rect">
              <a:avLst/>
            </a:prstGeom>
            <a:noFill/>
          </p:spPr>
          <p:txBody>
            <a:bodyPr wrap="square" lIns="0" tIns="0" rIns="0" bIns="0" rtlCol="0">
              <a:spAutoFit/>
            </a:bodyPr>
            <a:lstStyle/>
            <a:p>
              <a:pPr algn="ctr"/>
              <a:r>
                <a:rPr lang="en-GB" sz="1400" b="1" dirty="0" smtClean="0">
                  <a:solidFill>
                    <a:srgbClr val="000000"/>
                  </a:solidFill>
                </a:rPr>
                <a:t>Mean HCV RNA viral load (IU/mL)</a:t>
              </a:r>
              <a:endParaRPr lang="en-GB" sz="1400" b="1" dirty="0">
                <a:solidFill>
                  <a:srgbClr val="000000"/>
                </a:solidFill>
              </a:endParaRPr>
            </a:p>
          </p:txBody>
        </p:sp>
        <p:sp>
          <p:nvSpPr>
            <p:cNvPr id="40" name="TextBox 39"/>
            <p:cNvSpPr txBox="1"/>
            <p:nvPr/>
          </p:nvSpPr>
          <p:spPr>
            <a:xfrm>
              <a:off x="5894283" y="5695858"/>
              <a:ext cx="2412456" cy="215444"/>
            </a:xfrm>
            <a:prstGeom prst="rect">
              <a:avLst/>
            </a:prstGeom>
            <a:noFill/>
          </p:spPr>
          <p:txBody>
            <a:bodyPr wrap="none" lIns="0" tIns="0" rIns="0" bIns="0" rtlCol="0">
              <a:spAutoFit/>
            </a:bodyPr>
            <a:lstStyle/>
            <a:p>
              <a:pPr algn="ctr"/>
              <a:r>
                <a:rPr lang="en-GB" sz="1400" b="1" dirty="0" smtClean="0">
                  <a:solidFill>
                    <a:srgbClr val="000000"/>
                  </a:solidFill>
                </a:rPr>
                <a:t>Time after first dose (weeks)</a:t>
              </a:r>
              <a:endParaRPr lang="en-GB" sz="1400" b="1" dirty="0">
                <a:solidFill>
                  <a:srgbClr val="000000"/>
                </a:solidFill>
              </a:endParaRPr>
            </a:p>
          </p:txBody>
        </p:sp>
        <p:grpSp>
          <p:nvGrpSpPr>
            <p:cNvPr id="41" name="Group 40"/>
            <p:cNvGrpSpPr/>
            <p:nvPr/>
          </p:nvGrpSpPr>
          <p:grpSpPr>
            <a:xfrm>
              <a:off x="7583442" y="4994760"/>
              <a:ext cx="76200" cy="91964"/>
              <a:chOff x="6172200" y="3190875"/>
              <a:chExt cx="76200" cy="283845"/>
            </a:xfrm>
          </p:grpSpPr>
          <p:cxnSp>
            <p:nvCxnSpPr>
              <p:cNvPr id="138" name="Straight Connector 137"/>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5202465" y="2597372"/>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49083" y="2489650"/>
              <a:ext cx="613951" cy="215444"/>
            </a:xfrm>
            <a:prstGeom prst="rect">
              <a:avLst/>
            </a:prstGeom>
            <a:noFill/>
          </p:spPr>
          <p:txBody>
            <a:bodyPr wrap="none" lIns="0" tIns="0" rIns="0" bIns="0" rtlCol="0">
              <a:spAutoFit/>
            </a:bodyPr>
            <a:lstStyle/>
            <a:p>
              <a:pPr algn="r"/>
              <a:r>
                <a:rPr lang="en-GB" sz="1400" b="1" dirty="0" smtClean="0">
                  <a:solidFill>
                    <a:srgbClr val="000000"/>
                  </a:solidFill>
                </a:rPr>
                <a:t>1.5x10</a:t>
              </a:r>
              <a:r>
                <a:rPr lang="en-GB" sz="1400" b="1" baseline="30000" dirty="0" smtClean="0">
                  <a:solidFill>
                    <a:srgbClr val="000000"/>
                  </a:solidFill>
                </a:rPr>
                <a:t>7</a:t>
              </a:r>
              <a:endParaRPr lang="en-GB" sz="1400" b="1" baseline="30000" dirty="0">
                <a:solidFill>
                  <a:srgbClr val="000000"/>
                </a:solidFill>
              </a:endParaRPr>
            </a:p>
          </p:txBody>
        </p:sp>
        <p:cxnSp>
          <p:nvCxnSpPr>
            <p:cNvPr id="44" name="Straight Connector 43"/>
            <p:cNvCxnSpPr/>
            <p:nvPr/>
          </p:nvCxnSpPr>
          <p:spPr>
            <a:xfrm flipH="1">
              <a:off x="5202465" y="279358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49083" y="2685865"/>
              <a:ext cx="613951" cy="215444"/>
            </a:xfrm>
            <a:prstGeom prst="rect">
              <a:avLst/>
            </a:prstGeom>
            <a:noFill/>
          </p:spPr>
          <p:txBody>
            <a:bodyPr wrap="none" lIns="0" tIns="0" rIns="0" bIns="0" rtlCol="0">
              <a:spAutoFit/>
            </a:bodyPr>
            <a:lstStyle/>
            <a:p>
              <a:pPr algn="r"/>
              <a:r>
                <a:rPr lang="en-GB" sz="1400" b="1" dirty="0" smtClean="0">
                  <a:solidFill>
                    <a:srgbClr val="000000"/>
                  </a:solidFill>
                </a:rPr>
                <a:t>1.0x10</a:t>
              </a:r>
              <a:r>
                <a:rPr lang="en-GB" sz="1400" b="1" baseline="30000" dirty="0" smtClean="0">
                  <a:solidFill>
                    <a:srgbClr val="000000"/>
                  </a:solidFill>
                </a:rPr>
                <a:t>7</a:t>
              </a:r>
              <a:endParaRPr lang="en-GB" sz="1400" b="1" baseline="30000" dirty="0">
                <a:solidFill>
                  <a:srgbClr val="000000"/>
                </a:solidFill>
              </a:endParaRPr>
            </a:p>
          </p:txBody>
        </p:sp>
        <p:cxnSp>
          <p:nvCxnSpPr>
            <p:cNvPr id="46" name="Straight Connector 45"/>
            <p:cNvCxnSpPr/>
            <p:nvPr/>
          </p:nvCxnSpPr>
          <p:spPr>
            <a:xfrm flipH="1">
              <a:off x="5202465" y="2985992"/>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49083" y="2878270"/>
              <a:ext cx="613951" cy="215444"/>
            </a:xfrm>
            <a:prstGeom prst="rect">
              <a:avLst/>
            </a:prstGeom>
            <a:noFill/>
          </p:spPr>
          <p:txBody>
            <a:bodyPr wrap="none" lIns="0" tIns="0" rIns="0" bIns="0" rtlCol="0">
              <a:spAutoFit/>
            </a:bodyPr>
            <a:lstStyle/>
            <a:p>
              <a:pPr algn="r"/>
              <a:r>
                <a:rPr lang="en-GB" sz="1400" b="1" dirty="0" smtClean="0">
                  <a:solidFill>
                    <a:srgbClr val="000000"/>
                  </a:solidFill>
                </a:rPr>
                <a:t>5.0x10</a:t>
              </a:r>
              <a:r>
                <a:rPr lang="en-GB" sz="1400" b="1" baseline="30000" dirty="0" smtClean="0">
                  <a:solidFill>
                    <a:srgbClr val="000000"/>
                  </a:solidFill>
                </a:rPr>
                <a:t>6</a:t>
              </a:r>
              <a:endParaRPr lang="en-GB" sz="1400" b="1" baseline="30000" dirty="0">
                <a:solidFill>
                  <a:srgbClr val="000000"/>
                </a:solidFill>
              </a:endParaRPr>
            </a:p>
          </p:txBody>
        </p:sp>
        <p:cxnSp>
          <p:nvCxnSpPr>
            <p:cNvPr id="48" name="Straight Connector 47"/>
            <p:cNvCxnSpPr/>
            <p:nvPr/>
          </p:nvCxnSpPr>
          <p:spPr>
            <a:xfrm flipH="1">
              <a:off x="5202465" y="3264122"/>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765489" y="3156400"/>
              <a:ext cx="397545" cy="215444"/>
            </a:xfrm>
            <a:prstGeom prst="rect">
              <a:avLst/>
            </a:prstGeom>
            <a:noFill/>
          </p:spPr>
          <p:txBody>
            <a:bodyPr wrap="none" lIns="0" tIns="0" rIns="0" bIns="0" rtlCol="0">
              <a:spAutoFit/>
            </a:bodyPr>
            <a:lstStyle/>
            <a:p>
              <a:pPr algn="r"/>
              <a:r>
                <a:rPr lang="en-GB" sz="1400" b="1" dirty="0" smtClean="0">
                  <a:solidFill>
                    <a:srgbClr val="000000"/>
                  </a:solidFill>
                </a:rPr>
                <a:t>2000</a:t>
              </a:r>
              <a:endParaRPr lang="en-GB" sz="1400" b="1" baseline="30000" dirty="0">
                <a:solidFill>
                  <a:srgbClr val="000000"/>
                </a:solidFill>
              </a:endParaRPr>
            </a:p>
          </p:txBody>
        </p:sp>
        <p:cxnSp>
          <p:nvCxnSpPr>
            <p:cNvPr id="50" name="Straight Connector 49"/>
            <p:cNvCxnSpPr/>
            <p:nvPr/>
          </p:nvCxnSpPr>
          <p:spPr>
            <a:xfrm flipH="1">
              <a:off x="5202465" y="314029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202465" y="367369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65489" y="3565975"/>
              <a:ext cx="397545" cy="215444"/>
            </a:xfrm>
            <a:prstGeom prst="rect">
              <a:avLst/>
            </a:prstGeom>
            <a:noFill/>
          </p:spPr>
          <p:txBody>
            <a:bodyPr wrap="none" lIns="0" tIns="0" rIns="0" bIns="0" rtlCol="0">
              <a:spAutoFit/>
            </a:bodyPr>
            <a:lstStyle/>
            <a:p>
              <a:pPr algn="r"/>
              <a:r>
                <a:rPr lang="en-GB" sz="1400" b="1" dirty="0" smtClean="0">
                  <a:solidFill>
                    <a:srgbClr val="000000"/>
                  </a:solidFill>
                </a:rPr>
                <a:t>1000</a:t>
              </a:r>
              <a:endParaRPr lang="en-GB" sz="1400" b="1" dirty="0">
                <a:solidFill>
                  <a:srgbClr val="000000"/>
                </a:solidFill>
              </a:endParaRPr>
            </a:p>
          </p:txBody>
        </p:sp>
        <p:cxnSp>
          <p:nvCxnSpPr>
            <p:cNvPr id="53" name="Straight Connector 52"/>
            <p:cNvCxnSpPr/>
            <p:nvPr/>
          </p:nvCxnSpPr>
          <p:spPr>
            <a:xfrm flipH="1">
              <a:off x="5202465" y="387562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64875" y="3767905"/>
              <a:ext cx="298159" cy="215444"/>
            </a:xfrm>
            <a:prstGeom prst="rect">
              <a:avLst/>
            </a:prstGeom>
            <a:noFill/>
          </p:spPr>
          <p:txBody>
            <a:bodyPr wrap="none" lIns="0" tIns="0" rIns="0" bIns="0" rtlCol="0">
              <a:spAutoFit/>
            </a:bodyPr>
            <a:lstStyle/>
            <a:p>
              <a:pPr algn="r"/>
              <a:r>
                <a:rPr lang="en-GB" sz="1400" b="1" dirty="0">
                  <a:solidFill>
                    <a:srgbClr val="000000"/>
                  </a:solidFill>
                </a:rPr>
                <a:t>5</a:t>
              </a:r>
              <a:r>
                <a:rPr lang="en-GB" sz="1400" b="1" dirty="0" smtClean="0">
                  <a:solidFill>
                    <a:srgbClr val="000000"/>
                  </a:solidFill>
                </a:rPr>
                <a:t>00</a:t>
              </a:r>
              <a:endParaRPr lang="en-GB" sz="1400" b="1" dirty="0">
                <a:solidFill>
                  <a:srgbClr val="000000"/>
                </a:solidFill>
              </a:endParaRPr>
            </a:p>
          </p:txBody>
        </p:sp>
        <p:cxnSp>
          <p:nvCxnSpPr>
            <p:cNvPr id="55" name="Straight Connector 54"/>
            <p:cNvCxnSpPr/>
            <p:nvPr/>
          </p:nvCxnSpPr>
          <p:spPr>
            <a:xfrm flipH="1">
              <a:off x="5202465" y="4033742"/>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202465" y="4675727"/>
              <a:ext cx="648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64262" y="4568005"/>
              <a:ext cx="198772" cy="215444"/>
            </a:xfrm>
            <a:prstGeom prst="rect">
              <a:avLst/>
            </a:prstGeom>
            <a:noFill/>
          </p:spPr>
          <p:txBody>
            <a:bodyPr wrap="none" lIns="0" tIns="0" rIns="0" bIns="0" rtlCol="0">
              <a:spAutoFit/>
            </a:bodyPr>
            <a:lstStyle/>
            <a:p>
              <a:pPr algn="r"/>
              <a:r>
                <a:rPr lang="en-GB" sz="1400" b="1" dirty="0" smtClean="0">
                  <a:solidFill>
                    <a:srgbClr val="000000"/>
                  </a:solidFill>
                </a:rPr>
                <a:t>50</a:t>
              </a:r>
              <a:endParaRPr lang="en-GB" sz="1400" b="1" dirty="0">
                <a:solidFill>
                  <a:srgbClr val="000000"/>
                </a:solidFill>
              </a:endParaRPr>
            </a:p>
          </p:txBody>
        </p:sp>
        <p:sp>
          <p:nvSpPr>
            <p:cNvPr id="58" name="TextBox 57"/>
            <p:cNvSpPr txBox="1"/>
            <p:nvPr/>
          </p:nvSpPr>
          <p:spPr>
            <a:xfrm>
              <a:off x="5071663" y="5080450"/>
              <a:ext cx="91371" cy="215444"/>
            </a:xfrm>
            <a:prstGeom prst="rect">
              <a:avLst/>
            </a:prstGeom>
            <a:noFill/>
          </p:spPr>
          <p:txBody>
            <a:bodyPr wrap="none" lIns="0" tIns="0" rIns="0" bIns="0" rtlCol="0">
              <a:spAutoFit/>
            </a:bodyPr>
            <a:lstStyle/>
            <a:p>
              <a:pPr algn="r"/>
              <a:r>
                <a:rPr lang="en-GB" sz="1400" dirty="0" smtClean="0">
                  <a:solidFill>
                    <a:srgbClr val="000000"/>
                  </a:solidFill>
                </a:rPr>
                <a:t>0</a:t>
              </a:r>
              <a:endParaRPr lang="en-GB" sz="1400" dirty="0">
                <a:solidFill>
                  <a:srgbClr val="000000"/>
                </a:solidFill>
              </a:endParaRPr>
            </a:p>
          </p:txBody>
        </p:sp>
        <p:cxnSp>
          <p:nvCxnSpPr>
            <p:cNvPr id="59" name="Straight Connector 58"/>
            <p:cNvCxnSpPr/>
            <p:nvPr/>
          </p:nvCxnSpPr>
          <p:spPr>
            <a:xfrm>
              <a:off x="5266174" y="3264195"/>
              <a:ext cx="0" cy="77219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266174" y="2406945"/>
              <a:ext cx="0" cy="73599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216897" y="5234940"/>
              <a:ext cx="91372" cy="215444"/>
            </a:xfrm>
            <a:prstGeom prst="rect">
              <a:avLst/>
            </a:prstGeom>
            <a:noFill/>
          </p:spPr>
          <p:txBody>
            <a:bodyPr wrap="none" lIns="0" tIns="0" rIns="0" bIns="0" rtlCol="0">
              <a:spAutoFit/>
            </a:bodyPr>
            <a:lstStyle/>
            <a:p>
              <a:pPr algn="ctr"/>
              <a:r>
                <a:rPr lang="en-GB" sz="1400" dirty="0" smtClean="0">
                  <a:solidFill>
                    <a:srgbClr val="000000"/>
                  </a:solidFill>
                </a:rPr>
                <a:t>0</a:t>
              </a:r>
              <a:endParaRPr lang="en-GB" sz="1400" dirty="0">
                <a:solidFill>
                  <a:srgbClr val="000000"/>
                </a:solidFill>
              </a:endParaRPr>
            </a:p>
          </p:txBody>
        </p:sp>
        <p:cxnSp>
          <p:nvCxnSpPr>
            <p:cNvPr id="62" name="Straight Connector 61"/>
            <p:cNvCxnSpPr/>
            <p:nvPr/>
          </p:nvCxnSpPr>
          <p:spPr>
            <a:xfrm>
              <a:off x="5557858"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512172" y="5234940"/>
              <a:ext cx="91372" cy="215444"/>
            </a:xfrm>
            <a:prstGeom prst="rect">
              <a:avLst/>
            </a:prstGeom>
            <a:noFill/>
          </p:spPr>
          <p:txBody>
            <a:bodyPr wrap="none" lIns="0" tIns="0" rIns="0" bIns="0" rtlCol="0">
              <a:spAutoFit/>
            </a:bodyPr>
            <a:lstStyle/>
            <a:p>
              <a:pPr algn="ctr"/>
              <a:r>
                <a:rPr lang="en-GB" sz="1400" dirty="0" smtClean="0">
                  <a:solidFill>
                    <a:srgbClr val="000000"/>
                  </a:solidFill>
                </a:rPr>
                <a:t>2</a:t>
              </a:r>
              <a:endParaRPr lang="en-GB" sz="1400" dirty="0">
                <a:solidFill>
                  <a:srgbClr val="000000"/>
                </a:solidFill>
              </a:endParaRPr>
            </a:p>
          </p:txBody>
        </p:sp>
        <p:cxnSp>
          <p:nvCxnSpPr>
            <p:cNvPr id="64" name="Straight Connector 63"/>
            <p:cNvCxnSpPr/>
            <p:nvPr/>
          </p:nvCxnSpPr>
          <p:spPr>
            <a:xfrm>
              <a:off x="6148408"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98715" y="5234940"/>
              <a:ext cx="99386" cy="215444"/>
            </a:xfrm>
            <a:prstGeom prst="rect">
              <a:avLst/>
            </a:prstGeom>
            <a:noFill/>
          </p:spPr>
          <p:txBody>
            <a:bodyPr wrap="none" lIns="0" tIns="0" rIns="0" bIns="0" rtlCol="0">
              <a:spAutoFit/>
            </a:bodyPr>
            <a:lstStyle/>
            <a:p>
              <a:pPr algn="ctr"/>
              <a:r>
                <a:rPr lang="en-GB" sz="1400" b="1" dirty="0" smtClean="0">
                  <a:solidFill>
                    <a:srgbClr val="000000"/>
                  </a:solidFill>
                </a:rPr>
                <a:t>6</a:t>
              </a:r>
              <a:endParaRPr lang="en-GB" sz="1400" b="1" dirty="0">
                <a:solidFill>
                  <a:srgbClr val="000000"/>
                </a:solidFill>
              </a:endParaRPr>
            </a:p>
          </p:txBody>
        </p:sp>
        <p:sp>
          <p:nvSpPr>
            <p:cNvPr id="66" name="TextBox 65"/>
            <p:cNvSpPr txBox="1"/>
            <p:nvPr/>
          </p:nvSpPr>
          <p:spPr>
            <a:xfrm>
              <a:off x="7220639"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14</a:t>
              </a:r>
              <a:endParaRPr lang="en-GB" sz="1400" b="1" dirty="0">
                <a:solidFill>
                  <a:srgbClr val="000000"/>
                </a:solidFill>
              </a:endParaRPr>
            </a:p>
          </p:txBody>
        </p:sp>
        <p:cxnSp>
          <p:nvCxnSpPr>
            <p:cNvPr id="67" name="Straight Connector 66"/>
            <p:cNvCxnSpPr/>
            <p:nvPr/>
          </p:nvCxnSpPr>
          <p:spPr>
            <a:xfrm>
              <a:off x="7326201"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104559"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20</a:t>
              </a:r>
              <a:endParaRPr lang="en-GB" sz="1400" b="1" dirty="0">
                <a:solidFill>
                  <a:srgbClr val="000000"/>
                </a:solidFill>
              </a:endParaRPr>
            </a:p>
          </p:txBody>
        </p:sp>
        <p:cxnSp>
          <p:nvCxnSpPr>
            <p:cNvPr id="69" name="Straight Connector 68"/>
            <p:cNvCxnSpPr/>
            <p:nvPr/>
          </p:nvCxnSpPr>
          <p:spPr>
            <a:xfrm>
              <a:off x="8210121"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695109" y="5234940"/>
              <a:ext cx="198772" cy="215444"/>
            </a:xfrm>
            <a:prstGeom prst="rect">
              <a:avLst/>
            </a:prstGeom>
            <a:noFill/>
          </p:spPr>
          <p:txBody>
            <a:bodyPr wrap="none" lIns="0" tIns="0" rIns="0" bIns="0" rtlCol="0">
              <a:spAutoFit/>
            </a:bodyPr>
            <a:lstStyle/>
            <a:p>
              <a:pPr algn="ctr"/>
              <a:r>
                <a:rPr lang="en-GB" sz="1400" b="1" dirty="0" smtClean="0">
                  <a:solidFill>
                    <a:srgbClr val="000000"/>
                  </a:solidFill>
                </a:rPr>
                <a:t>24</a:t>
              </a:r>
              <a:endParaRPr lang="en-GB" sz="1400" b="1" dirty="0">
                <a:solidFill>
                  <a:srgbClr val="000000"/>
                </a:solidFill>
              </a:endParaRPr>
            </a:p>
          </p:txBody>
        </p:sp>
        <p:cxnSp>
          <p:nvCxnSpPr>
            <p:cNvPr id="71" name="Straight Connector 70"/>
            <p:cNvCxnSpPr/>
            <p:nvPr/>
          </p:nvCxnSpPr>
          <p:spPr>
            <a:xfrm>
              <a:off x="8800671" y="5187515"/>
              <a:ext cx="0" cy="566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422380" y="5513070"/>
              <a:ext cx="1452065" cy="215444"/>
            </a:xfrm>
            <a:prstGeom prst="rect">
              <a:avLst/>
            </a:prstGeom>
            <a:noFill/>
          </p:spPr>
          <p:txBody>
            <a:bodyPr wrap="none" lIns="0" tIns="0" rIns="0" bIns="0" rtlCol="0">
              <a:spAutoFit/>
            </a:bodyPr>
            <a:lstStyle/>
            <a:p>
              <a:pPr algn="ctr"/>
              <a:r>
                <a:rPr lang="en-GB" sz="1400" b="1" dirty="0" smtClean="0">
                  <a:solidFill>
                    <a:srgbClr val="000000"/>
                  </a:solidFill>
                </a:rPr>
                <a:t>Treatment period</a:t>
              </a:r>
              <a:endParaRPr lang="en-GB" sz="1400" b="1" dirty="0">
                <a:solidFill>
                  <a:srgbClr val="000000"/>
                </a:solidFill>
              </a:endParaRPr>
            </a:p>
          </p:txBody>
        </p:sp>
        <p:sp>
          <p:nvSpPr>
            <p:cNvPr id="73" name="TextBox 72"/>
            <p:cNvSpPr txBox="1"/>
            <p:nvPr/>
          </p:nvSpPr>
          <p:spPr>
            <a:xfrm>
              <a:off x="7056997" y="5513070"/>
              <a:ext cx="1859484" cy="215444"/>
            </a:xfrm>
            <a:prstGeom prst="rect">
              <a:avLst/>
            </a:prstGeom>
            <a:noFill/>
          </p:spPr>
          <p:txBody>
            <a:bodyPr wrap="none" lIns="0" tIns="0" rIns="0" bIns="0" rtlCol="0">
              <a:spAutoFit/>
            </a:bodyPr>
            <a:lstStyle/>
            <a:p>
              <a:pPr algn="ctr"/>
              <a:r>
                <a:rPr lang="en-GB" sz="1400" b="1" dirty="0" smtClean="0">
                  <a:solidFill>
                    <a:srgbClr val="000000"/>
                  </a:solidFill>
                </a:rPr>
                <a:t>Post-treatment period</a:t>
              </a:r>
              <a:endParaRPr lang="en-GB" sz="1400" b="1" dirty="0">
                <a:solidFill>
                  <a:srgbClr val="000000"/>
                </a:solidFill>
              </a:endParaRPr>
            </a:p>
          </p:txBody>
        </p:sp>
        <p:sp>
          <p:nvSpPr>
            <p:cNvPr id="74" name="Right Bracket 73"/>
            <p:cNvSpPr/>
            <p:nvPr/>
          </p:nvSpPr>
          <p:spPr>
            <a:xfrm rot="5400000">
              <a:off x="6211923" y="4695132"/>
              <a:ext cx="72000" cy="1589722"/>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solidFill>
                  <a:srgbClr val="000000"/>
                </a:solidFill>
              </a:endParaRPr>
            </a:p>
          </p:txBody>
        </p:sp>
        <p:sp>
          <p:nvSpPr>
            <p:cNvPr id="75" name="Right Bracket 74"/>
            <p:cNvSpPr/>
            <p:nvPr/>
          </p:nvSpPr>
          <p:spPr>
            <a:xfrm rot="5400000">
              <a:off x="7952141" y="4669414"/>
              <a:ext cx="72000" cy="1641158"/>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solidFill>
                  <a:srgbClr val="000000"/>
                </a:solidFill>
              </a:endParaRPr>
            </a:p>
          </p:txBody>
        </p:sp>
        <p:sp>
          <p:nvSpPr>
            <p:cNvPr id="76" name="Freeform 75"/>
            <p:cNvSpPr/>
            <p:nvPr/>
          </p:nvSpPr>
          <p:spPr>
            <a:xfrm>
              <a:off x="5261919" y="2966191"/>
              <a:ext cx="3544330" cy="2075935"/>
            </a:xfrm>
            <a:custGeom>
              <a:avLst/>
              <a:gdLst>
                <a:gd name="connsiteX0" fmla="*/ 0 w 3544330"/>
                <a:gd name="connsiteY0" fmla="*/ 0 h 2075935"/>
                <a:gd name="connsiteX1" fmla="*/ 65903 w 3544330"/>
                <a:gd name="connsiteY1" fmla="*/ 883508 h 2075935"/>
                <a:gd name="connsiteX2" fmla="*/ 150340 w 3544330"/>
                <a:gd name="connsiteY2" fmla="*/ 1433384 h 2075935"/>
                <a:gd name="connsiteX3" fmla="*/ 296562 w 3544330"/>
                <a:gd name="connsiteY3" fmla="*/ 1983260 h 2075935"/>
                <a:gd name="connsiteX4" fmla="*/ 593124 w 3544330"/>
                <a:gd name="connsiteY4" fmla="*/ 2057400 h 2075935"/>
                <a:gd name="connsiteX5" fmla="*/ 889686 w 3544330"/>
                <a:gd name="connsiteY5" fmla="*/ 2073876 h 2075935"/>
                <a:gd name="connsiteX6" fmla="*/ 1180070 w 3544330"/>
                <a:gd name="connsiteY6" fmla="*/ 2071816 h 2075935"/>
                <a:gd name="connsiteX7" fmla="*/ 1474573 w 3544330"/>
                <a:gd name="connsiteY7" fmla="*/ 2073876 h 2075935"/>
                <a:gd name="connsiteX8" fmla="*/ 1773195 w 3544330"/>
                <a:gd name="connsiteY8" fmla="*/ 2073876 h 2075935"/>
                <a:gd name="connsiteX9" fmla="*/ 2063578 w 3544330"/>
                <a:gd name="connsiteY9" fmla="*/ 2075935 h 2075935"/>
                <a:gd name="connsiteX10" fmla="*/ 2362200 w 3544330"/>
                <a:gd name="connsiteY10" fmla="*/ 2071816 h 2075935"/>
                <a:gd name="connsiteX11" fmla="*/ 2955324 w 3544330"/>
                <a:gd name="connsiteY11" fmla="*/ 2073876 h 2075935"/>
                <a:gd name="connsiteX12" fmla="*/ 3544330 w 3544330"/>
                <a:gd name="connsiteY12" fmla="*/ 2075935 h 20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4330" h="2075935">
                  <a:moveTo>
                    <a:pt x="0" y="0"/>
                  </a:moveTo>
                  <a:lnTo>
                    <a:pt x="65903" y="883508"/>
                  </a:lnTo>
                  <a:lnTo>
                    <a:pt x="150340" y="1433384"/>
                  </a:lnTo>
                  <a:lnTo>
                    <a:pt x="296562" y="1983260"/>
                  </a:lnTo>
                  <a:lnTo>
                    <a:pt x="593124" y="2057400"/>
                  </a:lnTo>
                  <a:lnTo>
                    <a:pt x="889686" y="2073876"/>
                  </a:lnTo>
                  <a:lnTo>
                    <a:pt x="1180070" y="2071816"/>
                  </a:lnTo>
                  <a:lnTo>
                    <a:pt x="1474573" y="2073876"/>
                  </a:lnTo>
                  <a:lnTo>
                    <a:pt x="1773195" y="2073876"/>
                  </a:lnTo>
                  <a:lnTo>
                    <a:pt x="2063578" y="2075935"/>
                  </a:lnTo>
                  <a:lnTo>
                    <a:pt x="2362200" y="2071816"/>
                  </a:lnTo>
                  <a:lnTo>
                    <a:pt x="2955324" y="2073876"/>
                  </a:lnTo>
                  <a:lnTo>
                    <a:pt x="3544330" y="2075935"/>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77" name="Group 76"/>
            <p:cNvGrpSpPr/>
            <p:nvPr/>
          </p:nvGrpSpPr>
          <p:grpSpPr>
            <a:xfrm>
              <a:off x="8172137" y="4992737"/>
              <a:ext cx="76200" cy="91964"/>
              <a:chOff x="6172200" y="3190875"/>
              <a:chExt cx="76200" cy="283845"/>
            </a:xfrm>
          </p:grpSpPr>
          <p:cxnSp>
            <p:nvCxnSpPr>
              <p:cNvPr id="135" name="Straight Connector 134"/>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762856" y="4992737"/>
              <a:ext cx="76200" cy="91964"/>
              <a:chOff x="6172200" y="3190875"/>
              <a:chExt cx="76200" cy="283845"/>
            </a:xfrm>
          </p:grpSpPr>
          <p:cxnSp>
            <p:nvCxnSpPr>
              <p:cNvPr id="132" name="Straight Connector 131"/>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288082" y="4994760"/>
              <a:ext cx="76200" cy="91964"/>
              <a:chOff x="6172200" y="3190875"/>
              <a:chExt cx="76200" cy="283845"/>
            </a:xfrm>
          </p:grpSpPr>
          <p:cxnSp>
            <p:nvCxnSpPr>
              <p:cNvPr id="129" name="Straight Connector 128"/>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6996769" y="4992737"/>
              <a:ext cx="76200" cy="91964"/>
              <a:chOff x="6172200" y="3190875"/>
              <a:chExt cx="76200" cy="283845"/>
            </a:xfrm>
          </p:grpSpPr>
          <p:cxnSp>
            <p:nvCxnSpPr>
              <p:cNvPr id="126" name="Straight Connector 125"/>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699386" y="4998806"/>
              <a:ext cx="76200" cy="91964"/>
              <a:chOff x="6172200" y="3190875"/>
              <a:chExt cx="76200" cy="283845"/>
            </a:xfrm>
          </p:grpSpPr>
          <p:cxnSp>
            <p:nvCxnSpPr>
              <p:cNvPr id="123" name="Straight Connector 122"/>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406049" y="4994760"/>
              <a:ext cx="76200" cy="91964"/>
              <a:chOff x="6172200" y="3190875"/>
              <a:chExt cx="76200" cy="283845"/>
            </a:xfrm>
          </p:grpSpPr>
          <p:cxnSp>
            <p:nvCxnSpPr>
              <p:cNvPr id="120" name="Straight Connector 119"/>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6112713" y="4998806"/>
              <a:ext cx="76200" cy="91964"/>
              <a:chOff x="6172200" y="3190875"/>
              <a:chExt cx="76200" cy="283845"/>
            </a:xfrm>
          </p:grpSpPr>
          <p:cxnSp>
            <p:nvCxnSpPr>
              <p:cNvPr id="117" name="Straight Connector 116"/>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5817354" y="4978575"/>
              <a:ext cx="76200" cy="91964"/>
              <a:chOff x="6172200" y="3190875"/>
              <a:chExt cx="76200" cy="283845"/>
            </a:xfrm>
          </p:grpSpPr>
          <p:cxnSp>
            <p:nvCxnSpPr>
              <p:cNvPr id="114" name="Straight Connector 113"/>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519971" y="4862170"/>
              <a:ext cx="76200" cy="171026"/>
              <a:chOff x="6172200" y="3190875"/>
              <a:chExt cx="76200" cy="283845"/>
            </a:xfrm>
          </p:grpSpPr>
          <p:cxnSp>
            <p:nvCxnSpPr>
              <p:cNvPr id="111" name="Straight Connector 110"/>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210300" y="3190875"/>
                <a:ext cx="0" cy="2838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376338" y="4025666"/>
              <a:ext cx="76200" cy="749518"/>
              <a:chOff x="6172200" y="3192780"/>
              <a:chExt cx="76200" cy="281940"/>
            </a:xfrm>
          </p:grpSpPr>
          <p:cxnSp>
            <p:nvCxnSpPr>
              <p:cNvPr id="108" name="Straight Connector 107"/>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210300" y="3193919"/>
                <a:ext cx="0" cy="2808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291371" y="3481476"/>
              <a:ext cx="76200" cy="727262"/>
              <a:chOff x="6172200" y="3192780"/>
              <a:chExt cx="76200" cy="281940"/>
            </a:xfrm>
          </p:grpSpPr>
          <p:cxnSp>
            <p:nvCxnSpPr>
              <p:cNvPr id="105" name="Straight Connector 104"/>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172200" y="347472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210300" y="3193919"/>
                <a:ext cx="0" cy="2808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230681" y="2731941"/>
              <a:ext cx="76200" cy="479454"/>
              <a:chOff x="6172200" y="3192780"/>
              <a:chExt cx="76200" cy="281940"/>
            </a:xfrm>
          </p:grpSpPr>
          <p:cxnSp>
            <p:nvCxnSpPr>
              <p:cNvPr id="103" name="Straight Connector 102"/>
              <p:cNvCxnSpPr/>
              <p:nvPr/>
            </p:nvCxnSpPr>
            <p:spPr>
              <a:xfrm>
                <a:off x="6172200" y="3192780"/>
                <a:ext cx="76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210300" y="3193919"/>
                <a:ext cx="0" cy="2808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232477" y="2936984"/>
              <a:ext cx="3604783" cy="2143241"/>
              <a:chOff x="5232477" y="1890209"/>
              <a:chExt cx="3604783" cy="2143241"/>
            </a:xfrm>
            <a:solidFill>
              <a:schemeClr val="accent5"/>
            </a:solidFill>
          </p:grpSpPr>
          <p:sp>
            <p:nvSpPr>
              <p:cNvPr id="90" name="Oval 89"/>
              <p:cNvSpPr/>
              <p:nvPr/>
            </p:nvSpPr>
            <p:spPr>
              <a:xfrm>
                <a:off x="7585238" y="3956796"/>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1" name="Oval 90"/>
              <p:cNvSpPr/>
              <p:nvPr/>
            </p:nvSpPr>
            <p:spPr>
              <a:xfrm>
                <a:off x="8173933" y="3954773"/>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2" name="Oval 91"/>
              <p:cNvSpPr/>
              <p:nvPr/>
            </p:nvSpPr>
            <p:spPr>
              <a:xfrm>
                <a:off x="8764652" y="3954773"/>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3" name="Oval 92"/>
              <p:cNvSpPr/>
              <p:nvPr/>
            </p:nvSpPr>
            <p:spPr>
              <a:xfrm>
                <a:off x="7289878" y="3956796"/>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4" name="Oval 93"/>
              <p:cNvSpPr/>
              <p:nvPr/>
            </p:nvSpPr>
            <p:spPr>
              <a:xfrm>
                <a:off x="6998565" y="3954773"/>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5" name="Oval 94"/>
              <p:cNvSpPr/>
              <p:nvPr/>
            </p:nvSpPr>
            <p:spPr>
              <a:xfrm>
                <a:off x="6701182" y="3960842"/>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6" name="Oval 95"/>
              <p:cNvSpPr/>
              <p:nvPr/>
            </p:nvSpPr>
            <p:spPr>
              <a:xfrm>
                <a:off x="6407845" y="3956796"/>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Oval 96"/>
              <p:cNvSpPr/>
              <p:nvPr/>
            </p:nvSpPr>
            <p:spPr>
              <a:xfrm>
                <a:off x="6114509" y="3960842"/>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Oval 97"/>
              <p:cNvSpPr/>
              <p:nvPr/>
            </p:nvSpPr>
            <p:spPr>
              <a:xfrm>
                <a:off x="5819150" y="3940611"/>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9" name="Oval 98"/>
              <p:cNvSpPr/>
              <p:nvPr/>
            </p:nvSpPr>
            <p:spPr>
              <a:xfrm>
                <a:off x="5521767" y="3863737"/>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0" name="Oval 99"/>
              <p:cNvSpPr/>
              <p:nvPr/>
            </p:nvSpPr>
            <p:spPr>
              <a:xfrm>
                <a:off x="5378134" y="3316431"/>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1" name="Oval 100"/>
              <p:cNvSpPr/>
              <p:nvPr/>
            </p:nvSpPr>
            <p:spPr>
              <a:xfrm>
                <a:off x="5293167" y="2764149"/>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2" name="Oval 101"/>
              <p:cNvSpPr/>
              <p:nvPr/>
            </p:nvSpPr>
            <p:spPr>
              <a:xfrm>
                <a:off x="5232477" y="1890209"/>
                <a:ext cx="72608" cy="726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graphicFrame>
        <p:nvGraphicFramePr>
          <p:cNvPr id="141" name="Table 140"/>
          <p:cNvGraphicFramePr>
            <a:graphicFrameLocks noGrp="1"/>
          </p:cNvGraphicFramePr>
          <p:nvPr>
            <p:extLst>
              <p:ext uri="{D42A27DB-BD31-4B8C-83A1-F6EECF244321}">
                <p14:modId xmlns:p14="http://schemas.microsoft.com/office/powerpoint/2010/main" val="3898452436"/>
              </p:ext>
            </p:extLst>
          </p:nvPr>
        </p:nvGraphicFramePr>
        <p:xfrm>
          <a:off x="5617284" y="2524457"/>
          <a:ext cx="3347328" cy="1202400"/>
        </p:xfrm>
        <a:graphic>
          <a:graphicData uri="http://schemas.openxmlformats.org/drawingml/2006/table">
            <a:tbl>
              <a:tblPr firstRow="1" bandRow="1">
                <a:tableStyleId>{5C22544A-7EE6-4342-B048-85BDC9FD1C3A}</a:tableStyleId>
              </a:tblPr>
              <a:tblGrid>
                <a:gridCol w="1320612"/>
                <a:gridCol w="675572"/>
                <a:gridCol w="675572"/>
                <a:gridCol w="675572"/>
              </a:tblGrid>
              <a:tr h="251204">
                <a:tc>
                  <a:txBody>
                    <a:bodyPr/>
                    <a:lstStyle/>
                    <a:p>
                      <a:r>
                        <a:rPr lang="en-GB" sz="1200" dirty="0" smtClean="0"/>
                        <a:t>LLOQ&lt;25 IU/mL</a:t>
                      </a:r>
                      <a:br>
                        <a:rPr lang="en-GB" sz="1200" dirty="0" smtClean="0"/>
                      </a:br>
                      <a:r>
                        <a:rPr lang="en-GB" sz="1200" dirty="0" smtClean="0"/>
                        <a:t>n (%)</a:t>
                      </a:r>
                      <a:endParaRPr lang="en-GB" sz="1200" dirty="0"/>
                    </a:p>
                  </a:txBody>
                  <a:tcPr marL="36000" marR="36000" marT="36000" marB="36000" anchor="b">
                    <a:solidFill>
                      <a:schemeClr val="accent5"/>
                    </a:solidFill>
                  </a:tcPr>
                </a:tc>
                <a:tc>
                  <a:txBody>
                    <a:bodyPr/>
                    <a:lstStyle/>
                    <a:p>
                      <a:pPr algn="ctr"/>
                      <a:r>
                        <a:rPr lang="en-GB" sz="1200" dirty="0" smtClean="0"/>
                        <a:t>G4</a:t>
                      </a:r>
                      <a:br>
                        <a:rPr lang="en-GB" sz="1200" dirty="0" smtClean="0"/>
                      </a:br>
                      <a:r>
                        <a:rPr lang="en-GB" sz="1200" dirty="0" smtClean="0"/>
                        <a:t>N=22</a:t>
                      </a:r>
                      <a:endParaRPr lang="en-GB" sz="1200" dirty="0"/>
                    </a:p>
                  </a:txBody>
                  <a:tcPr marL="36000" marR="36000" marT="36000" marB="36000" anchor="b">
                    <a:solidFill>
                      <a:schemeClr val="accent5"/>
                    </a:solidFill>
                  </a:tcPr>
                </a:tc>
                <a:tc>
                  <a:txBody>
                    <a:bodyPr/>
                    <a:lstStyle/>
                    <a:p>
                      <a:pPr algn="ctr"/>
                      <a:r>
                        <a:rPr lang="en-GB" sz="1200" dirty="0" smtClean="0"/>
                        <a:t>G5</a:t>
                      </a:r>
                      <a:br>
                        <a:rPr lang="en-GB" sz="1200" dirty="0" smtClean="0"/>
                      </a:br>
                      <a:r>
                        <a:rPr lang="en-GB" sz="1200" dirty="0" smtClean="0"/>
                        <a:t>N=1</a:t>
                      </a:r>
                      <a:endParaRPr lang="en-GB" sz="1200" dirty="0"/>
                    </a:p>
                  </a:txBody>
                  <a:tcPr marL="36000" marR="36000" marT="36000" marB="36000" anchor="b">
                    <a:solidFill>
                      <a:schemeClr val="accent5"/>
                    </a:solidFill>
                  </a:tcPr>
                </a:tc>
                <a:tc>
                  <a:txBody>
                    <a:bodyPr/>
                    <a:lstStyle/>
                    <a:p>
                      <a:pPr algn="ctr"/>
                      <a:r>
                        <a:rPr lang="en-GB" sz="1200" dirty="0" smtClean="0"/>
                        <a:t>G6</a:t>
                      </a:r>
                      <a:br>
                        <a:rPr lang="en-GB" sz="1200" dirty="0" smtClean="0"/>
                      </a:br>
                      <a:r>
                        <a:rPr lang="en-GB" sz="1200" dirty="0" smtClean="0"/>
                        <a:t>N=11</a:t>
                      </a:r>
                      <a:endParaRPr lang="en-GB" sz="1200" dirty="0"/>
                    </a:p>
                  </a:txBody>
                  <a:tcPr marL="36000" marR="36000" marT="36000" marB="36000" anchor="b">
                    <a:solidFill>
                      <a:schemeClr val="accent5"/>
                    </a:solidFill>
                  </a:tcPr>
                </a:tc>
              </a:tr>
              <a:tr h="238183">
                <a:tc>
                  <a:txBody>
                    <a:bodyPr/>
                    <a:lstStyle/>
                    <a:p>
                      <a:r>
                        <a:rPr lang="en-GB" sz="1200" dirty="0" smtClean="0"/>
                        <a:t>Week 1</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11 (50)</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0</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2 (18)</a:t>
                      </a:r>
                      <a:endParaRPr lang="en-GB" sz="1200" dirty="0"/>
                    </a:p>
                  </a:txBody>
                  <a:tcPr marL="36000" marR="36000" marT="36000" marB="36000" anchor="ctr">
                    <a:solidFill>
                      <a:schemeClr val="accent5">
                        <a:lumMod val="60000"/>
                        <a:lumOff val="40000"/>
                      </a:schemeClr>
                    </a:solidFill>
                  </a:tcPr>
                </a:tc>
              </a:tr>
              <a:tr h="146260">
                <a:tc>
                  <a:txBody>
                    <a:bodyPr/>
                    <a:lstStyle/>
                    <a:p>
                      <a:r>
                        <a:rPr lang="en-GB" sz="1200" dirty="0" smtClean="0"/>
                        <a:t>Week 2</a:t>
                      </a:r>
                      <a:endParaRPr lang="en-GB" sz="1200" dirty="0"/>
                    </a:p>
                  </a:txBody>
                  <a:tcPr marL="36000" marR="36000" marT="36000" marB="36000" anchor="ctr">
                    <a:solidFill>
                      <a:schemeClr val="accent5">
                        <a:lumMod val="20000"/>
                        <a:lumOff val="80000"/>
                      </a:schemeClr>
                    </a:solidFill>
                  </a:tcPr>
                </a:tc>
                <a:tc>
                  <a:txBody>
                    <a:bodyPr/>
                    <a:lstStyle/>
                    <a:p>
                      <a:pPr algn="ctr"/>
                      <a:r>
                        <a:rPr lang="en-GB" sz="1200" dirty="0" smtClean="0"/>
                        <a:t>21 (95)</a:t>
                      </a:r>
                      <a:endParaRPr lang="en-GB" sz="1200" dirty="0"/>
                    </a:p>
                  </a:txBody>
                  <a:tcPr marL="36000" marR="36000" marT="36000" marB="36000" anchor="ctr">
                    <a:solidFill>
                      <a:schemeClr val="accent5">
                        <a:lumMod val="20000"/>
                        <a:lumOff val="80000"/>
                      </a:schemeClr>
                    </a:solidFill>
                  </a:tcPr>
                </a:tc>
                <a:tc>
                  <a:txBody>
                    <a:bodyPr/>
                    <a:lstStyle/>
                    <a:p>
                      <a:pPr algn="ctr"/>
                      <a:r>
                        <a:rPr lang="en-GB" sz="1200" dirty="0" smtClean="0"/>
                        <a:t>1 (100)</a:t>
                      </a:r>
                      <a:endParaRPr lang="en-GB" sz="1200" dirty="0"/>
                    </a:p>
                  </a:txBody>
                  <a:tcPr marL="36000" marR="36000" marT="36000" marB="36000" anchor="ctr">
                    <a:solidFill>
                      <a:schemeClr val="accent5">
                        <a:lumMod val="20000"/>
                        <a:lumOff val="80000"/>
                      </a:schemeClr>
                    </a:solidFill>
                  </a:tcPr>
                </a:tc>
                <a:tc>
                  <a:txBody>
                    <a:bodyPr/>
                    <a:lstStyle/>
                    <a:p>
                      <a:pPr algn="ctr"/>
                      <a:r>
                        <a:rPr lang="en-GB" sz="1200" dirty="0" smtClean="0"/>
                        <a:t>9 (82)</a:t>
                      </a:r>
                      <a:endParaRPr lang="en-GB" sz="1200" dirty="0"/>
                    </a:p>
                  </a:txBody>
                  <a:tcPr marL="36000" marR="36000" marT="36000" marB="36000" anchor="ctr">
                    <a:solidFill>
                      <a:schemeClr val="accent5">
                        <a:lumMod val="20000"/>
                        <a:lumOff val="80000"/>
                      </a:schemeClr>
                    </a:solidFill>
                  </a:tcPr>
                </a:tc>
              </a:tr>
              <a:tr h="146260">
                <a:tc>
                  <a:txBody>
                    <a:bodyPr/>
                    <a:lstStyle/>
                    <a:p>
                      <a:r>
                        <a:rPr lang="en-GB" sz="1200" dirty="0" smtClean="0"/>
                        <a:t>Week 4</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22 (100)</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1 (100)</a:t>
                      </a:r>
                      <a:endParaRPr lang="en-GB" sz="1200" dirty="0"/>
                    </a:p>
                  </a:txBody>
                  <a:tcPr marL="36000" marR="36000" marT="36000" marB="36000" anchor="ctr">
                    <a:solidFill>
                      <a:schemeClr val="accent5">
                        <a:lumMod val="60000"/>
                        <a:lumOff val="40000"/>
                      </a:schemeClr>
                    </a:solidFill>
                  </a:tcPr>
                </a:tc>
                <a:tc>
                  <a:txBody>
                    <a:bodyPr/>
                    <a:lstStyle/>
                    <a:p>
                      <a:pPr algn="ctr"/>
                      <a:r>
                        <a:rPr lang="en-GB" sz="1200" dirty="0" smtClean="0"/>
                        <a:t>11 (100)</a:t>
                      </a:r>
                      <a:endParaRPr lang="en-GB" sz="1200" dirty="0"/>
                    </a:p>
                  </a:txBody>
                  <a:tcPr marL="36000" marR="36000" marT="36000" marB="36000" anchor="ctr">
                    <a:solidFill>
                      <a:schemeClr val="accent5">
                        <a:lumMod val="60000"/>
                        <a:lumOff val="40000"/>
                      </a:schemeClr>
                    </a:solidFill>
                  </a:tcPr>
                </a:tc>
              </a:tr>
            </a:tbl>
          </a:graphicData>
        </a:graphic>
      </p:graphicFrame>
      <p:sp>
        <p:nvSpPr>
          <p:cNvPr id="144" name="Slide Number Placeholder 143"/>
          <p:cNvSpPr>
            <a:spLocks noGrp="1"/>
          </p:cNvSpPr>
          <p:nvPr>
            <p:ph type="sldNum" sz="quarter" idx="10"/>
          </p:nvPr>
        </p:nvSpPr>
        <p:spPr/>
        <p:txBody>
          <a:bodyPr/>
          <a:lstStyle/>
          <a:p>
            <a:fld id="{CE80A222-27A2-499A-9E2A-14884A5A6E9E}" type="slidenum">
              <a:rPr lang="en-US" smtClean="0"/>
              <a:pPr/>
              <a:t>22</a:t>
            </a:fld>
            <a:endParaRPr lang="en-US" dirty="0"/>
          </a:p>
        </p:txBody>
      </p:sp>
    </p:spTree>
    <p:extLst>
      <p:ext uri="{BB962C8B-B14F-4D97-AF65-F5344CB8AC3E}">
        <p14:creationId xmlns:p14="http://schemas.microsoft.com/office/powerpoint/2010/main" val="258245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209550"/>
            <a:ext cx="8229600" cy="1143000"/>
          </a:xfrm>
        </p:spPr>
        <p:txBody>
          <a:bodyPr>
            <a:noAutofit/>
          </a:bodyPr>
          <a:lstStyle/>
          <a:p>
            <a:r>
              <a:rPr lang="en-GB" sz="2400" dirty="0" smtClean="0"/>
              <a:t>ENDURANCE-3: A Phase 3, randomized, open-label, active-controlled study to compare efficacy and safety of ABT-493/ABT-530 to </a:t>
            </a:r>
            <a:r>
              <a:rPr lang="en-GB" sz="2400" dirty="0" err="1" smtClean="0"/>
              <a:t>SOF</a:t>
            </a:r>
            <a:r>
              <a:rPr lang="en-GB" sz="2400" dirty="0" smtClean="0"/>
              <a:t> co-administered with DCV in adults with HCV G3 infection</a:t>
            </a:r>
            <a:endParaRPr lang="en-GB" sz="2400" dirty="0"/>
          </a:p>
        </p:txBody>
      </p:sp>
      <p:sp>
        <p:nvSpPr>
          <p:cNvPr id="8" name="Content Placeholder 7"/>
          <p:cNvSpPr>
            <a:spLocks noGrp="1"/>
          </p:cNvSpPr>
          <p:nvPr>
            <p:ph idx="1"/>
          </p:nvPr>
        </p:nvSpPr>
        <p:spPr>
          <a:xfrm>
            <a:off x="457200" y="1600201"/>
            <a:ext cx="8229600" cy="311150"/>
          </a:xfrm>
        </p:spPr>
        <p:txBody>
          <a:bodyPr>
            <a:normAutofit/>
          </a:bodyPr>
          <a:lstStyle/>
          <a:p>
            <a:r>
              <a:rPr lang="en-GB" sz="1400" dirty="0" smtClean="0"/>
              <a:t>Randomized trial of next-generation PI/NS5A (8 or 12 weeks) compared to </a:t>
            </a:r>
            <a:r>
              <a:rPr lang="en-GB" sz="1400" dirty="0" err="1" smtClean="0"/>
              <a:t>SOF</a:t>
            </a:r>
            <a:r>
              <a:rPr lang="en-GB" sz="1400" dirty="0" smtClean="0"/>
              <a:t>/DCV (12 weeks)</a:t>
            </a:r>
          </a:p>
          <a:p>
            <a:endParaRPr lang="en-GB" sz="1400" dirty="0" smtClean="0"/>
          </a:p>
          <a:p>
            <a:endParaRPr lang="en-GB" sz="1400" dirty="0" smtClean="0"/>
          </a:p>
          <a:p>
            <a:endParaRPr lang="en-GB" sz="1400" dirty="0" smtClean="0"/>
          </a:p>
        </p:txBody>
      </p:sp>
      <p:sp>
        <p:nvSpPr>
          <p:cNvPr id="4" name="Text Placeholder 3"/>
          <p:cNvSpPr>
            <a:spLocks noGrp="1"/>
          </p:cNvSpPr>
          <p:nvPr>
            <p:ph type="body" sz="quarter" idx="10"/>
          </p:nvPr>
        </p:nvSpPr>
        <p:spPr/>
        <p:txBody>
          <a:bodyPr/>
          <a:lstStyle/>
          <a:p>
            <a:r>
              <a:rPr lang="en-GB" smtClean="0"/>
              <a:t>Foster GR, et al. EASL 2016, Barcelona. THU-482</a:t>
            </a:r>
            <a:endParaRPr lang="en-GB" dirty="0"/>
          </a:p>
        </p:txBody>
      </p:sp>
      <p:grpSp>
        <p:nvGrpSpPr>
          <p:cNvPr id="40" name="Group 39"/>
          <p:cNvGrpSpPr/>
          <p:nvPr/>
        </p:nvGrpSpPr>
        <p:grpSpPr>
          <a:xfrm>
            <a:off x="480316" y="1951834"/>
            <a:ext cx="8216156" cy="3478278"/>
            <a:chOff x="548048" y="2036499"/>
            <a:chExt cx="8216156" cy="3478278"/>
          </a:xfrm>
        </p:grpSpPr>
        <p:sp>
          <p:nvSpPr>
            <p:cNvPr id="6" name="TextBox 5"/>
            <p:cNvSpPr txBox="1"/>
            <p:nvPr/>
          </p:nvSpPr>
          <p:spPr>
            <a:xfrm>
              <a:off x="3562749" y="2036499"/>
              <a:ext cx="2018501" cy="369332"/>
            </a:xfrm>
            <a:prstGeom prst="rect">
              <a:avLst/>
            </a:prstGeom>
            <a:noFill/>
          </p:spPr>
          <p:txBody>
            <a:bodyPr wrap="none" rtlCol="0">
              <a:spAutoFit/>
            </a:bodyPr>
            <a:lstStyle/>
            <a:p>
              <a:pPr algn="ctr"/>
              <a:r>
                <a:rPr lang="en-GB" b="1" dirty="0" smtClean="0">
                  <a:solidFill>
                    <a:srgbClr val="000000"/>
                  </a:solidFill>
                </a:rPr>
                <a:t>Study schematic</a:t>
              </a:r>
              <a:endParaRPr lang="en-GB" b="1" dirty="0">
                <a:solidFill>
                  <a:srgbClr val="000000"/>
                </a:solidFill>
              </a:endParaRPr>
            </a:p>
          </p:txBody>
        </p:sp>
        <p:cxnSp>
          <p:nvCxnSpPr>
            <p:cNvPr id="10" name="Straight Connector 9"/>
            <p:cNvCxnSpPr/>
            <p:nvPr/>
          </p:nvCxnSpPr>
          <p:spPr>
            <a:xfrm>
              <a:off x="2493819" y="5120068"/>
              <a:ext cx="61452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93817"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8357" y="5237778"/>
              <a:ext cx="790922" cy="276999"/>
            </a:xfrm>
            <a:prstGeom prst="rect">
              <a:avLst/>
            </a:prstGeom>
            <a:noFill/>
          </p:spPr>
          <p:txBody>
            <a:bodyPr wrap="none" lIns="0" tIns="0" rIns="0" bIns="0" rtlCol="0">
              <a:spAutoFit/>
            </a:bodyPr>
            <a:lstStyle/>
            <a:p>
              <a:pPr algn="ctr"/>
              <a:r>
                <a:rPr lang="en-GB" b="1" dirty="0" smtClean="0">
                  <a:solidFill>
                    <a:srgbClr val="000000"/>
                  </a:solidFill>
                </a:rPr>
                <a:t>Week 0</a:t>
              </a:r>
              <a:endParaRPr lang="en-GB" b="1" dirty="0">
                <a:solidFill>
                  <a:srgbClr val="000000"/>
                </a:solidFill>
              </a:endParaRPr>
            </a:p>
          </p:txBody>
        </p:sp>
        <p:cxnSp>
          <p:nvCxnSpPr>
            <p:cNvPr id="14" name="Straight Connector 13"/>
            <p:cNvCxnSpPr/>
            <p:nvPr/>
          </p:nvCxnSpPr>
          <p:spPr>
            <a:xfrm>
              <a:off x="4229756"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65636" y="5237778"/>
              <a:ext cx="128241" cy="276999"/>
            </a:xfrm>
            <a:prstGeom prst="rect">
              <a:avLst/>
            </a:prstGeom>
            <a:noFill/>
          </p:spPr>
          <p:txBody>
            <a:bodyPr wrap="none" lIns="0" tIns="0" rIns="0" bIns="0" rtlCol="0">
              <a:spAutoFit/>
            </a:bodyPr>
            <a:lstStyle/>
            <a:p>
              <a:pPr algn="ctr"/>
              <a:r>
                <a:rPr lang="en-GB" b="1" dirty="0" smtClean="0">
                  <a:solidFill>
                    <a:srgbClr val="000000"/>
                  </a:solidFill>
                </a:rPr>
                <a:t>8</a:t>
              </a:r>
              <a:endParaRPr lang="en-GB" b="1" dirty="0">
                <a:solidFill>
                  <a:srgbClr val="000000"/>
                </a:solidFill>
              </a:endParaRPr>
            </a:p>
          </p:txBody>
        </p:sp>
        <p:cxnSp>
          <p:nvCxnSpPr>
            <p:cNvPr id="16" name="Straight Connector 15"/>
            <p:cNvCxnSpPr/>
            <p:nvPr/>
          </p:nvCxnSpPr>
          <p:spPr>
            <a:xfrm>
              <a:off x="5040839"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12599" y="5237778"/>
              <a:ext cx="256480" cy="276999"/>
            </a:xfrm>
            <a:prstGeom prst="rect">
              <a:avLst/>
            </a:prstGeom>
            <a:noFill/>
          </p:spPr>
          <p:txBody>
            <a:bodyPr wrap="none" lIns="0" tIns="0" rIns="0" bIns="0" rtlCol="0">
              <a:spAutoFit/>
            </a:bodyPr>
            <a:lstStyle/>
            <a:p>
              <a:pPr algn="ctr"/>
              <a:r>
                <a:rPr lang="en-GB" b="1" dirty="0" smtClean="0">
                  <a:solidFill>
                    <a:srgbClr val="000000"/>
                  </a:solidFill>
                </a:rPr>
                <a:t>12</a:t>
              </a:r>
              <a:endParaRPr lang="en-GB" b="1" dirty="0">
                <a:solidFill>
                  <a:srgbClr val="000000"/>
                </a:solidFill>
              </a:endParaRPr>
            </a:p>
          </p:txBody>
        </p:sp>
        <p:cxnSp>
          <p:nvCxnSpPr>
            <p:cNvPr id="18" name="Straight Connector 17"/>
            <p:cNvCxnSpPr/>
            <p:nvPr/>
          </p:nvCxnSpPr>
          <p:spPr>
            <a:xfrm>
              <a:off x="6235806"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07566" y="5237778"/>
              <a:ext cx="256480" cy="276999"/>
            </a:xfrm>
            <a:prstGeom prst="rect">
              <a:avLst/>
            </a:prstGeom>
            <a:noFill/>
          </p:spPr>
          <p:txBody>
            <a:bodyPr wrap="none" lIns="0" tIns="0" rIns="0" bIns="0" rtlCol="0">
              <a:spAutoFit/>
            </a:bodyPr>
            <a:lstStyle/>
            <a:p>
              <a:pPr algn="ctr"/>
              <a:r>
                <a:rPr lang="en-GB" b="1" dirty="0" smtClean="0">
                  <a:solidFill>
                    <a:srgbClr val="000000"/>
                  </a:solidFill>
                </a:rPr>
                <a:t>20</a:t>
              </a:r>
              <a:endParaRPr lang="en-GB" b="1" dirty="0">
                <a:solidFill>
                  <a:srgbClr val="000000"/>
                </a:solidFill>
              </a:endParaRPr>
            </a:p>
          </p:txBody>
        </p:sp>
        <p:cxnSp>
          <p:nvCxnSpPr>
            <p:cNvPr id="20" name="Straight Connector 19"/>
            <p:cNvCxnSpPr/>
            <p:nvPr/>
          </p:nvCxnSpPr>
          <p:spPr>
            <a:xfrm>
              <a:off x="6817697"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89457" y="5237778"/>
              <a:ext cx="256480" cy="276999"/>
            </a:xfrm>
            <a:prstGeom prst="rect">
              <a:avLst/>
            </a:prstGeom>
            <a:noFill/>
          </p:spPr>
          <p:txBody>
            <a:bodyPr wrap="none" lIns="0" tIns="0" rIns="0" bIns="0" rtlCol="0">
              <a:spAutoFit/>
            </a:bodyPr>
            <a:lstStyle/>
            <a:p>
              <a:pPr algn="ctr"/>
              <a:r>
                <a:rPr lang="en-GB" b="1" dirty="0" smtClean="0">
                  <a:solidFill>
                    <a:srgbClr val="000000"/>
                  </a:solidFill>
                </a:rPr>
                <a:t>24</a:t>
              </a:r>
              <a:endParaRPr lang="en-GB" b="1" dirty="0">
                <a:solidFill>
                  <a:srgbClr val="000000"/>
                </a:solidFill>
              </a:endParaRPr>
            </a:p>
          </p:txBody>
        </p:sp>
        <p:cxnSp>
          <p:nvCxnSpPr>
            <p:cNvPr id="22" name="Straight Connector 21"/>
            <p:cNvCxnSpPr/>
            <p:nvPr/>
          </p:nvCxnSpPr>
          <p:spPr>
            <a:xfrm>
              <a:off x="8635964" y="5030068"/>
              <a:ext cx="0" cy="18000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07724" y="5237778"/>
              <a:ext cx="256480" cy="276999"/>
            </a:xfrm>
            <a:prstGeom prst="rect">
              <a:avLst/>
            </a:prstGeom>
            <a:noFill/>
          </p:spPr>
          <p:txBody>
            <a:bodyPr wrap="none" lIns="0" tIns="0" rIns="0" bIns="0" rtlCol="0">
              <a:spAutoFit/>
            </a:bodyPr>
            <a:lstStyle/>
            <a:p>
              <a:pPr algn="ctr"/>
              <a:r>
                <a:rPr lang="en-GB" b="1" dirty="0" smtClean="0">
                  <a:solidFill>
                    <a:srgbClr val="000000"/>
                  </a:solidFill>
                </a:rPr>
                <a:t>36</a:t>
              </a:r>
              <a:endParaRPr lang="en-GB" b="1" dirty="0">
                <a:solidFill>
                  <a:srgbClr val="000000"/>
                </a:solidFill>
              </a:endParaRPr>
            </a:p>
          </p:txBody>
        </p:sp>
        <p:cxnSp>
          <p:nvCxnSpPr>
            <p:cNvPr id="24" name="Straight Connector 23"/>
            <p:cNvCxnSpPr/>
            <p:nvPr/>
          </p:nvCxnSpPr>
          <p:spPr>
            <a:xfrm>
              <a:off x="2493819" y="2918681"/>
              <a:ext cx="6156000" cy="0"/>
            </a:xfrm>
            <a:prstGeom prst="line">
              <a:avLst/>
            </a:prstGeom>
            <a:ln w="9525">
              <a:solidFill>
                <a:schemeClr val="bg1">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93819" y="3660532"/>
              <a:ext cx="6156000" cy="0"/>
            </a:xfrm>
            <a:prstGeom prst="line">
              <a:avLst/>
            </a:prstGeom>
            <a:ln w="9525">
              <a:solidFill>
                <a:schemeClr val="bg1">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93819" y="4401471"/>
              <a:ext cx="6156000" cy="0"/>
            </a:xfrm>
            <a:prstGeom prst="line">
              <a:avLst/>
            </a:prstGeom>
            <a:ln w="9525">
              <a:solidFill>
                <a:schemeClr val="bg1">
                  <a:lumMod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17697" y="2647075"/>
              <a:ext cx="0" cy="129600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35806" y="4203471"/>
              <a:ext cx="0" cy="39600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11999" y="3935606"/>
              <a:ext cx="647614" cy="246221"/>
            </a:xfrm>
            <a:prstGeom prst="rect">
              <a:avLst/>
            </a:prstGeom>
            <a:noFill/>
          </p:spPr>
          <p:txBody>
            <a:bodyPr wrap="none" lIns="0" tIns="0" rIns="0" bIns="0" rtlCol="0">
              <a:spAutoFit/>
            </a:bodyPr>
            <a:lstStyle/>
            <a:p>
              <a:pPr algn="ctr"/>
              <a:r>
                <a:rPr lang="en-GB" sz="1600" b="1" dirty="0" smtClean="0">
                  <a:solidFill>
                    <a:srgbClr val="000000"/>
                  </a:solidFill>
                </a:rPr>
                <a:t>SVR12</a:t>
              </a:r>
              <a:endParaRPr lang="en-GB" sz="1600" b="1" dirty="0">
                <a:solidFill>
                  <a:srgbClr val="000000"/>
                </a:solidFill>
              </a:endParaRPr>
            </a:p>
          </p:txBody>
        </p:sp>
        <p:sp>
          <p:nvSpPr>
            <p:cNvPr id="31" name="TextBox 30"/>
            <p:cNvSpPr txBox="1"/>
            <p:nvPr/>
          </p:nvSpPr>
          <p:spPr>
            <a:xfrm>
              <a:off x="6493889" y="2397832"/>
              <a:ext cx="647614" cy="246221"/>
            </a:xfrm>
            <a:prstGeom prst="rect">
              <a:avLst/>
            </a:prstGeom>
            <a:noFill/>
          </p:spPr>
          <p:txBody>
            <a:bodyPr wrap="none" lIns="0" tIns="0" rIns="0" bIns="0" rtlCol="0">
              <a:spAutoFit/>
            </a:bodyPr>
            <a:lstStyle/>
            <a:p>
              <a:pPr algn="ctr"/>
              <a:r>
                <a:rPr lang="en-GB" sz="1600" b="1" dirty="0" smtClean="0">
                  <a:solidFill>
                    <a:srgbClr val="000000"/>
                  </a:solidFill>
                </a:rPr>
                <a:t>SVR12</a:t>
              </a:r>
              <a:endParaRPr lang="en-GB" sz="1600" b="1" dirty="0">
                <a:solidFill>
                  <a:srgbClr val="000000"/>
                </a:solidFill>
              </a:endParaRPr>
            </a:p>
          </p:txBody>
        </p:sp>
        <p:sp>
          <p:nvSpPr>
            <p:cNvPr id="32" name="TextBox 31"/>
            <p:cNvSpPr txBox="1"/>
            <p:nvPr/>
          </p:nvSpPr>
          <p:spPr>
            <a:xfrm>
              <a:off x="1620070" y="2641682"/>
              <a:ext cx="683906" cy="553998"/>
            </a:xfrm>
            <a:prstGeom prst="rect">
              <a:avLst/>
            </a:prstGeom>
            <a:noFill/>
          </p:spPr>
          <p:txBody>
            <a:bodyPr wrap="none" lIns="0" tIns="0" rIns="0" bIns="0" rtlCol="0">
              <a:spAutoFit/>
            </a:bodyPr>
            <a:lstStyle/>
            <a:p>
              <a:pPr algn="ctr"/>
              <a:r>
                <a:rPr lang="en-GB" b="1" dirty="0" smtClean="0">
                  <a:solidFill>
                    <a:srgbClr val="000000"/>
                  </a:solidFill>
                </a:rPr>
                <a:t>Arm A</a:t>
              </a:r>
            </a:p>
            <a:p>
              <a:pPr algn="ctr"/>
              <a:r>
                <a:rPr lang="en-GB" b="1" dirty="0" smtClean="0">
                  <a:solidFill>
                    <a:srgbClr val="000000"/>
                  </a:solidFill>
                </a:rPr>
                <a:t>n=230</a:t>
              </a:r>
              <a:endParaRPr lang="en-GB" b="1" dirty="0">
                <a:solidFill>
                  <a:srgbClr val="000000"/>
                </a:solidFill>
              </a:endParaRPr>
            </a:p>
          </p:txBody>
        </p:sp>
        <p:sp>
          <p:nvSpPr>
            <p:cNvPr id="33" name="Rounded Rectangle 32"/>
            <p:cNvSpPr/>
            <p:nvPr/>
          </p:nvSpPr>
          <p:spPr>
            <a:xfrm>
              <a:off x="2493816" y="2612681"/>
              <a:ext cx="2547023" cy="61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FFFFFF"/>
                  </a:solidFill>
                </a:rPr>
                <a:t>ABT-493/ABT-530</a:t>
              </a:r>
            </a:p>
            <a:p>
              <a:pPr algn="ctr"/>
              <a:r>
                <a:rPr lang="en-GB" sz="1400" b="1" dirty="0" smtClean="0">
                  <a:solidFill>
                    <a:srgbClr val="FFFFFF"/>
                  </a:solidFill>
                </a:rPr>
                <a:t>300 mg/120 mg QD</a:t>
              </a:r>
              <a:endParaRPr lang="en-GB" sz="1400" b="1" dirty="0">
                <a:solidFill>
                  <a:srgbClr val="FFFFFF"/>
                </a:solidFill>
              </a:endParaRPr>
            </a:p>
          </p:txBody>
        </p:sp>
        <p:sp>
          <p:nvSpPr>
            <p:cNvPr id="34" name="Rounded Rectangle 33"/>
            <p:cNvSpPr/>
            <p:nvPr/>
          </p:nvSpPr>
          <p:spPr>
            <a:xfrm>
              <a:off x="2493816" y="3354532"/>
              <a:ext cx="2547023" cy="61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chemeClr val="bg1"/>
                  </a:solidFill>
                </a:rPr>
                <a:t>SOF 400 mg QD +</a:t>
              </a:r>
            </a:p>
            <a:p>
              <a:pPr algn="ctr"/>
              <a:r>
                <a:rPr lang="en-GB" sz="1400" b="1" dirty="0" smtClean="0">
                  <a:solidFill>
                    <a:schemeClr val="bg1"/>
                  </a:solidFill>
                </a:rPr>
                <a:t>DCV 60 mg QD</a:t>
              </a:r>
              <a:endParaRPr lang="en-GB" sz="1400" b="1" dirty="0">
                <a:solidFill>
                  <a:schemeClr val="bg1"/>
                </a:solidFill>
              </a:endParaRPr>
            </a:p>
          </p:txBody>
        </p:sp>
        <p:sp>
          <p:nvSpPr>
            <p:cNvPr id="36" name="Rounded Rectangle 35"/>
            <p:cNvSpPr/>
            <p:nvPr/>
          </p:nvSpPr>
          <p:spPr>
            <a:xfrm>
              <a:off x="2493817" y="4095471"/>
              <a:ext cx="173594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rgbClr val="FFFFFF"/>
                  </a:solidFill>
                </a:rPr>
                <a:t>ABT-493/ABT-530</a:t>
              </a:r>
            </a:p>
            <a:p>
              <a:pPr algn="ctr"/>
              <a:r>
                <a:rPr lang="en-GB" sz="1400" b="1" dirty="0" smtClean="0">
                  <a:solidFill>
                    <a:srgbClr val="FFFFFF"/>
                  </a:solidFill>
                </a:rPr>
                <a:t>300 mg/120 mg QD</a:t>
              </a:r>
              <a:endParaRPr lang="en-GB" sz="1400" b="1" dirty="0">
                <a:solidFill>
                  <a:srgbClr val="FFFFFF"/>
                </a:solidFill>
              </a:endParaRPr>
            </a:p>
          </p:txBody>
        </p:sp>
        <p:sp>
          <p:nvSpPr>
            <p:cNvPr id="37" name="TextBox 36"/>
            <p:cNvSpPr txBox="1"/>
            <p:nvPr/>
          </p:nvSpPr>
          <p:spPr>
            <a:xfrm>
              <a:off x="1615774" y="3383533"/>
              <a:ext cx="692497" cy="553998"/>
            </a:xfrm>
            <a:prstGeom prst="rect">
              <a:avLst/>
            </a:prstGeom>
            <a:noFill/>
          </p:spPr>
          <p:txBody>
            <a:bodyPr wrap="none" lIns="0" tIns="0" rIns="0" bIns="0" rtlCol="0">
              <a:spAutoFit/>
            </a:bodyPr>
            <a:lstStyle/>
            <a:p>
              <a:pPr algn="ctr"/>
              <a:r>
                <a:rPr lang="en-GB" b="1" dirty="0" smtClean="0">
                  <a:solidFill>
                    <a:srgbClr val="000000"/>
                  </a:solidFill>
                </a:rPr>
                <a:t>Arm B</a:t>
              </a:r>
            </a:p>
            <a:p>
              <a:pPr algn="ctr"/>
              <a:r>
                <a:rPr lang="en-GB" b="1" dirty="0" smtClean="0">
                  <a:solidFill>
                    <a:srgbClr val="000000"/>
                  </a:solidFill>
                </a:rPr>
                <a:t>n=115</a:t>
              </a:r>
              <a:endParaRPr lang="en-GB" b="1" dirty="0">
                <a:solidFill>
                  <a:srgbClr val="000000"/>
                </a:solidFill>
              </a:endParaRPr>
            </a:p>
          </p:txBody>
        </p:sp>
        <p:sp>
          <p:nvSpPr>
            <p:cNvPr id="38" name="TextBox 37"/>
            <p:cNvSpPr txBox="1"/>
            <p:nvPr/>
          </p:nvSpPr>
          <p:spPr>
            <a:xfrm>
              <a:off x="1615774" y="4124472"/>
              <a:ext cx="692497" cy="553998"/>
            </a:xfrm>
            <a:prstGeom prst="rect">
              <a:avLst/>
            </a:prstGeom>
            <a:noFill/>
          </p:spPr>
          <p:txBody>
            <a:bodyPr wrap="none" lIns="0" tIns="0" rIns="0" bIns="0" rtlCol="0">
              <a:spAutoFit/>
            </a:bodyPr>
            <a:lstStyle/>
            <a:p>
              <a:pPr algn="ctr"/>
              <a:r>
                <a:rPr lang="en-GB" b="1" dirty="0" smtClean="0">
                  <a:solidFill>
                    <a:srgbClr val="000000"/>
                  </a:solidFill>
                </a:rPr>
                <a:t>Arm C</a:t>
              </a:r>
            </a:p>
            <a:p>
              <a:pPr algn="ctr"/>
              <a:r>
                <a:rPr lang="en-GB" b="1" dirty="0" smtClean="0">
                  <a:solidFill>
                    <a:srgbClr val="000000"/>
                  </a:solidFill>
                </a:rPr>
                <a:t>n=115</a:t>
              </a:r>
              <a:endParaRPr lang="en-GB" b="1" dirty="0">
                <a:solidFill>
                  <a:srgbClr val="000000"/>
                </a:solidFill>
              </a:endParaRPr>
            </a:p>
          </p:txBody>
        </p:sp>
        <p:sp>
          <p:nvSpPr>
            <p:cNvPr id="39" name="TextBox 38"/>
            <p:cNvSpPr txBox="1"/>
            <p:nvPr/>
          </p:nvSpPr>
          <p:spPr>
            <a:xfrm rot="16200000">
              <a:off x="-440684" y="3245034"/>
              <a:ext cx="2808461" cy="830997"/>
            </a:xfrm>
            <a:prstGeom prst="rect">
              <a:avLst/>
            </a:prstGeom>
            <a:noFill/>
          </p:spPr>
          <p:txBody>
            <a:bodyPr wrap="none" lIns="0" tIns="0" rIns="0" bIns="0" rtlCol="0">
              <a:spAutoFit/>
            </a:bodyPr>
            <a:lstStyle/>
            <a:p>
              <a:pPr algn="ctr"/>
              <a:r>
                <a:rPr lang="en-GB" b="1" dirty="0" smtClean="0">
                  <a:solidFill>
                    <a:srgbClr val="000000"/>
                  </a:solidFill>
                </a:rPr>
                <a:t>HCV G3</a:t>
              </a:r>
            </a:p>
            <a:p>
              <a:pPr algn="ctr"/>
              <a:r>
                <a:rPr lang="en-GB" b="1" dirty="0" smtClean="0">
                  <a:solidFill>
                    <a:srgbClr val="000000"/>
                  </a:solidFill>
                </a:rPr>
                <a:t>Treatment-naive</a:t>
              </a:r>
            </a:p>
            <a:p>
              <a:pPr algn="ctr"/>
              <a:r>
                <a:rPr lang="en-GB" b="1" dirty="0">
                  <a:solidFill>
                    <a:srgbClr val="000000"/>
                  </a:solidFill>
                </a:rPr>
                <a:t>p</a:t>
              </a:r>
              <a:r>
                <a:rPr lang="en-GB" b="1" dirty="0" smtClean="0">
                  <a:solidFill>
                    <a:srgbClr val="000000"/>
                  </a:solidFill>
                </a:rPr>
                <a:t>atients without cirrhosis</a:t>
              </a:r>
              <a:endParaRPr lang="en-GB" b="1" dirty="0">
                <a:solidFill>
                  <a:srgbClr val="000000"/>
                </a:solidFill>
              </a:endParaRPr>
            </a:p>
          </p:txBody>
        </p:sp>
      </p:grpSp>
      <p:sp>
        <p:nvSpPr>
          <p:cNvPr id="43" name="Text Placeholder 8"/>
          <p:cNvSpPr txBox="1">
            <a:spLocks/>
          </p:cNvSpPr>
          <p:nvPr/>
        </p:nvSpPr>
        <p:spPr>
          <a:xfrm>
            <a:off x="449264" y="5548458"/>
            <a:ext cx="3656011" cy="893618"/>
          </a:xfrm>
          <a:prstGeom prst="rect">
            <a:avLst/>
          </a:prstGeom>
          <a:solidFill>
            <a:schemeClr val="accent5">
              <a:lumMod val="20000"/>
              <a:lumOff val="80000"/>
            </a:schemeClr>
          </a:solidFill>
          <a:ln>
            <a:noFill/>
          </a:ln>
        </p:spPr>
        <p:txBody>
          <a:bodyPr vert="horz" lIns="91440" tIns="45720" rIns="91440" bIns="45720" rtlCol="0">
            <a:noAutofit/>
          </a:bodyPr>
          <a:lstStyle>
            <a:lvl1pPr marL="185738" indent="-185738" algn="l" defTabSz="914400" rtl="0" eaLnBrk="1" latinLnBrk="0" hangingPunct="1">
              <a:spcBef>
                <a:spcPct val="20000"/>
              </a:spcBef>
              <a:buClr>
                <a:schemeClr val="bg1"/>
              </a:buClr>
              <a:buFont typeface="Wingdings" pitchFamily="2" charset="2"/>
              <a:buChar char="§"/>
              <a:defRPr sz="2000" kern="1200">
                <a:solidFill>
                  <a:schemeClr val="bg1"/>
                </a:solidFill>
                <a:latin typeface="+mn-lt"/>
                <a:ea typeface="+mn-ea"/>
                <a:cs typeface="+mn-cs"/>
              </a:defRPr>
            </a:lvl1pPr>
            <a:lvl2pPr marL="357188" indent="-171450" algn="l" defTabSz="914400" rtl="0" eaLnBrk="1" latinLnBrk="0" hangingPunct="1">
              <a:spcBef>
                <a:spcPct val="20000"/>
              </a:spcBef>
              <a:buClr>
                <a:schemeClr val="bg1"/>
              </a:buClr>
              <a:buFont typeface="Wingdings" pitchFamily="2" charset="2"/>
              <a:buChar char="§"/>
              <a:defRPr sz="2000" kern="1200">
                <a:solidFill>
                  <a:schemeClr val="bg1"/>
                </a:solidFill>
                <a:latin typeface="+mn-lt"/>
                <a:ea typeface="+mn-ea"/>
                <a:cs typeface="+mn-cs"/>
              </a:defRPr>
            </a:lvl2pPr>
            <a:lvl3pPr marL="542925" indent="-185738" algn="l" defTabSz="914400" rtl="0" eaLnBrk="1" latinLnBrk="0" hangingPunct="1">
              <a:spcBef>
                <a:spcPct val="20000"/>
              </a:spcBef>
              <a:buClr>
                <a:schemeClr val="bg1"/>
              </a:buClr>
              <a:buFont typeface="Wingdings" pitchFamily="2" charset="2"/>
              <a:buChar char="§"/>
              <a:defRPr sz="1800" kern="1200">
                <a:solidFill>
                  <a:schemeClr val="bg1"/>
                </a:solidFill>
                <a:latin typeface="+mn-lt"/>
                <a:ea typeface="+mn-ea"/>
                <a:cs typeface="+mn-cs"/>
              </a:defRPr>
            </a:lvl3pPr>
            <a:lvl4pPr marL="714375" indent="-171450" algn="l" defTabSz="914400" rtl="0" eaLnBrk="1" latinLnBrk="0" hangingPunct="1">
              <a:spcBef>
                <a:spcPct val="20000"/>
              </a:spcBef>
              <a:buClr>
                <a:schemeClr val="bg1"/>
              </a:buClr>
              <a:buFont typeface="Wingdings" pitchFamily="2" charset="2"/>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Char char="•"/>
            </a:pPr>
            <a:r>
              <a:rPr lang="en-GB" sz="1200" dirty="0" smtClean="0">
                <a:solidFill>
                  <a:schemeClr val="tx1"/>
                </a:solidFill>
              </a:rPr>
              <a:t>The ‘head to head’ trial era has begun</a:t>
            </a:r>
          </a:p>
          <a:p>
            <a:pPr>
              <a:buClr>
                <a:schemeClr val="tx1"/>
              </a:buClr>
              <a:buFont typeface="Arial" panose="020B0604020202020204" pitchFamily="34" charset="0"/>
              <a:buChar char="•"/>
            </a:pPr>
            <a:r>
              <a:rPr lang="en-GB" sz="1200" dirty="0" smtClean="0">
                <a:solidFill>
                  <a:schemeClr val="tx1"/>
                </a:solidFill>
              </a:rPr>
              <a:t>New therapies for G3 are emerging</a:t>
            </a:r>
          </a:p>
          <a:p>
            <a:pPr>
              <a:buClr>
                <a:schemeClr val="tx1"/>
              </a:buClr>
              <a:buFont typeface="Arial" panose="020B0604020202020204" pitchFamily="34" charset="0"/>
              <a:buChar char="•"/>
            </a:pPr>
            <a:r>
              <a:rPr lang="en-GB" sz="1200" dirty="0">
                <a:solidFill>
                  <a:schemeClr val="tx1"/>
                </a:solidFill>
              </a:rPr>
              <a:t>Not a difficult-to-treat G3 population</a:t>
            </a:r>
          </a:p>
          <a:p>
            <a:pPr>
              <a:buClr>
                <a:schemeClr val="tx1"/>
              </a:buClr>
              <a:buFont typeface="Arial" panose="020B0604020202020204" pitchFamily="34" charset="0"/>
              <a:buChar char="•"/>
            </a:pPr>
            <a:r>
              <a:rPr lang="en-GB" sz="1200" dirty="0">
                <a:solidFill>
                  <a:schemeClr val="tx1"/>
                </a:solidFill>
              </a:rPr>
              <a:t>8-week duration is </a:t>
            </a:r>
            <a:r>
              <a:rPr lang="en-GB" sz="1200" dirty="0" smtClean="0">
                <a:solidFill>
                  <a:schemeClr val="tx1"/>
                </a:solidFill>
              </a:rPr>
              <a:t>interesting</a:t>
            </a:r>
            <a:endParaRPr lang="en-GB" sz="1200" dirty="0">
              <a:solidFill>
                <a:schemeClr val="tx1"/>
              </a:solidFill>
            </a:endParaRPr>
          </a:p>
        </p:txBody>
      </p:sp>
      <p:sp>
        <p:nvSpPr>
          <p:cNvPr id="12" name="Slide Number Placeholder 11"/>
          <p:cNvSpPr>
            <a:spLocks noGrp="1"/>
          </p:cNvSpPr>
          <p:nvPr>
            <p:ph type="sldNum" sz="quarter" idx="12"/>
          </p:nvPr>
        </p:nvSpPr>
        <p:spPr/>
        <p:txBody>
          <a:bodyPr/>
          <a:lstStyle/>
          <a:p>
            <a:fld id="{CE80A222-27A2-499A-9E2A-14884A5A6E9E}" type="slidenum">
              <a:rPr lang="en-US" smtClean="0"/>
              <a:t>23</a:t>
            </a:fld>
            <a:endParaRPr lang="en-US" dirty="0"/>
          </a:p>
        </p:txBody>
      </p:sp>
    </p:spTree>
    <p:extLst>
      <p:ext uri="{BB962C8B-B14F-4D97-AF65-F5344CB8AC3E}">
        <p14:creationId xmlns:p14="http://schemas.microsoft.com/office/powerpoint/2010/main" val="285439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Triple Therapies for Chronic Hepatitis C</a:t>
            </a:r>
            <a:endParaRPr lang="de-DE" dirty="0"/>
          </a:p>
        </p:txBody>
      </p:sp>
      <p:sp>
        <p:nvSpPr>
          <p:cNvPr id="5" name="Inhaltsplatzhalter 4"/>
          <p:cNvSpPr>
            <a:spLocks noGrp="1"/>
          </p:cNvSpPr>
          <p:nvPr>
            <p:ph idx="1"/>
          </p:nvPr>
        </p:nvSpPr>
        <p:spPr/>
        <p:txBody>
          <a:bodyPr/>
          <a:lstStyle/>
          <a:p>
            <a:r>
              <a:rPr lang="de-DE" dirty="0" smtClean="0"/>
              <a:t>Sofosbuvir + Velpatasvir + </a:t>
            </a:r>
            <a:r>
              <a:rPr lang="en-GB" dirty="0" smtClean="0"/>
              <a:t>GS-9857 (protease inhibitor)</a:t>
            </a:r>
          </a:p>
          <a:p>
            <a:endParaRPr lang="en-GB" dirty="0" smtClean="0"/>
          </a:p>
          <a:p>
            <a:r>
              <a:rPr lang="en-GB" dirty="0" smtClean="0"/>
              <a:t>MK-3682 (NS5B polymerase inhibitor) + Elbasvir or </a:t>
            </a:r>
            <a:br>
              <a:rPr lang="en-GB" dirty="0" smtClean="0"/>
            </a:br>
            <a:r>
              <a:rPr lang="en-GB" dirty="0" smtClean="0"/>
              <a:t>MK-8408 (NS5A inhibitor) + Grazoprevir</a:t>
            </a:r>
          </a:p>
          <a:p>
            <a:endParaRPr lang="en-GB" dirty="0" smtClean="0"/>
          </a:p>
          <a:p>
            <a:r>
              <a:rPr lang="en-GB" dirty="0" smtClean="0"/>
              <a:t>AL-335 or AL-516 (NS5B polymerase inhibitor) + </a:t>
            </a:r>
            <a:br>
              <a:rPr lang="en-GB" dirty="0" smtClean="0"/>
            </a:br>
            <a:r>
              <a:rPr lang="en-GB" dirty="0" smtClean="0"/>
              <a:t>ACH-3102 (NS5A inhibitor) + Simeprevir</a:t>
            </a:r>
          </a:p>
          <a:p>
            <a:endParaRPr lang="en-GB" dirty="0" smtClean="0"/>
          </a:p>
          <a:p>
            <a:r>
              <a:rPr lang="en-GB" dirty="0" smtClean="0"/>
              <a:t>Sofosbuvir + </a:t>
            </a:r>
            <a:r>
              <a:rPr lang="en-GB" dirty="0" err="1" smtClean="0"/>
              <a:t>Daclatasvir</a:t>
            </a:r>
            <a:r>
              <a:rPr lang="en-GB" dirty="0" smtClean="0"/>
              <a:t> + </a:t>
            </a:r>
            <a:r>
              <a:rPr lang="en-GB" dirty="0" err="1" smtClean="0"/>
              <a:t>Asunaprevir</a:t>
            </a:r>
            <a:r>
              <a:rPr lang="en-GB" dirty="0" smtClean="0"/>
              <a:t> + </a:t>
            </a:r>
            <a:r>
              <a:rPr lang="en-GB" dirty="0" err="1" smtClean="0"/>
              <a:t>Beclabuvir</a:t>
            </a:r>
            <a:endParaRPr lang="en-GB" dirty="0" smtClean="0"/>
          </a:p>
          <a:p>
            <a:endParaRPr lang="en-GB" dirty="0" smtClean="0"/>
          </a:p>
          <a:p>
            <a:endParaRPr lang="de-DE" dirty="0"/>
          </a:p>
        </p:txBody>
      </p:sp>
      <p:sp>
        <p:nvSpPr>
          <p:cNvPr id="15" name="Slide Number Placeholder 14"/>
          <p:cNvSpPr>
            <a:spLocks noGrp="1"/>
          </p:cNvSpPr>
          <p:nvPr>
            <p:ph type="sldNum" sz="quarter" idx="12"/>
          </p:nvPr>
        </p:nvSpPr>
        <p:spPr/>
        <p:txBody>
          <a:bodyPr/>
          <a:lstStyle/>
          <a:p>
            <a:fld id="{CE80A222-27A2-499A-9E2A-14884A5A6E9E}" type="slidenum">
              <a:rPr lang="en-US" smtClean="0"/>
              <a:t>24</a:t>
            </a:fld>
            <a:endParaRPr lang="en-US" dirty="0"/>
          </a:p>
        </p:txBody>
      </p:sp>
    </p:spTree>
    <p:extLst>
      <p:ext uri="{BB962C8B-B14F-4D97-AF65-F5344CB8AC3E}">
        <p14:creationId xmlns:p14="http://schemas.microsoft.com/office/powerpoint/2010/main" val="145209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C-CREST 1 and 2: High efficacy of an 8-week </a:t>
            </a:r>
            <a:br>
              <a:rPr lang="en-GB" sz="2800" dirty="0" smtClean="0"/>
            </a:br>
            <a:r>
              <a:rPr lang="en-GB" sz="2800" dirty="0" smtClean="0"/>
              <a:t>3-drug regimen of MK-3682 + </a:t>
            </a:r>
            <a:r>
              <a:rPr lang="en-GB" sz="2800" dirty="0" err="1" smtClean="0"/>
              <a:t>GZR</a:t>
            </a:r>
            <a:r>
              <a:rPr lang="en-GB" sz="2800" dirty="0" smtClean="0"/>
              <a:t> + MK-8408 in HCV G1, 2 and 3-infected patients</a:t>
            </a:r>
            <a:endParaRPr lang="en-GB" sz="2800" dirty="0"/>
          </a:p>
        </p:txBody>
      </p:sp>
      <p:sp>
        <p:nvSpPr>
          <p:cNvPr id="8" name="Content Placeholder 7"/>
          <p:cNvSpPr>
            <a:spLocks noGrp="1"/>
          </p:cNvSpPr>
          <p:nvPr>
            <p:ph idx="1"/>
          </p:nvPr>
        </p:nvSpPr>
        <p:spPr>
          <a:xfrm>
            <a:off x="457200" y="1533525"/>
            <a:ext cx="8229600" cy="390525"/>
          </a:xfrm>
        </p:spPr>
        <p:txBody>
          <a:bodyPr>
            <a:noAutofit/>
          </a:bodyPr>
          <a:lstStyle/>
          <a:p>
            <a:r>
              <a:rPr lang="en-GB" sz="1400" dirty="0" smtClean="0"/>
              <a:t>Trial of triple therapy (PI/NS5A/</a:t>
            </a:r>
            <a:r>
              <a:rPr lang="en-GB" sz="1400" dirty="0" err="1" smtClean="0"/>
              <a:t>Nuc</a:t>
            </a:r>
            <a:r>
              <a:rPr lang="en-GB" sz="1400" dirty="0" smtClean="0"/>
              <a:t>) for 8 weeks in G1, 2, and 3 (phase 2)</a:t>
            </a:r>
          </a:p>
          <a:p>
            <a:r>
              <a:rPr lang="en-GB" sz="1400" dirty="0" smtClean="0"/>
              <a:t>Non-cirrhotic patients</a:t>
            </a:r>
          </a:p>
          <a:p>
            <a:endParaRPr lang="en-GB" sz="1400" dirty="0" smtClean="0"/>
          </a:p>
          <a:p>
            <a:endParaRPr lang="en-GB" sz="1400" dirty="0" smtClean="0"/>
          </a:p>
          <a:p>
            <a:endParaRPr lang="en-GB" sz="1400" dirty="0"/>
          </a:p>
        </p:txBody>
      </p:sp>
      <p:sp>
        <p:nvSpPr>
          <p:cNvPr id="4" name="Text Placeholder 3"/>
          <p:cNvSpPr>
            <a:spLocks noGrp="1"/>
          </p:cNvSpPr>
          <p:nvPr>
            <p:ph type="body" sz="quarter" idx="10"/>
          </p:nvPr>
        </p:nvSpPr>
        <p:spPr/>
        <p:txBody>
          <a:bodyPr/>
          <a:lstStyle/>
          <a:p>
            <a:r>
              <a:rPr lang="en-GB" smtClean="0"/>
              <a:t>Gane EJ, et al. EASL 2016, Barcelona. #SAT-139</a:t>
            </a:r>
            <a:endParaRPr lang="en-GB" dirty="0"/>
          </a:p>
        </p:txBody>
      </p:sp>
      <p:grpSp>
        <p:nvGrpSpPr>
          <p:cNvPr id="38" name="Group 37"/>
          <p:cNvGrpSpPr/>
          <p:nvPr/>
        </p:nvGrpSpPr>
        <p:grpSpPr>
          <a:xfrm>
            <a:off x="1123540" y="5639746"/>
            <a:ext cx="2567854" cy="825395"/>
            <a:chOff x="3302866" y="1701644"/>
            <a:chExt cx="2567854" cy="825395"/>
          </a:xfrm>
        </p:grpSpPr>
        <p:sp>
          <p:nvSpPr>
            <p:cNvPr id="30" name="Rectangle 29"/>
            <p:cNvSpPr/>
            <p:nvPr/>
          </p:nvSpPr>
          <p:spPr>
            <a:xfrm>
              <a:off x="3305587" y="1723511"/>
              <a:ext cx="144000" cy="144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FFFFFF"/>
                </a:solidFill>
              </a:endParaRPr>
            </a:p>
          </p:txBody>
        </p:sp>
        <p:sp>
          <p:nvSpPr>
            <p:cNvPr id="31" name="TextBox 30"/>
            <p:cNvSpPr txBox="1"/>
            <p:nvPr/>
          </p:nvSpPr>
          <p:spPr>
            <a:xfrm>
              <a:off x="3477436" y="1701644"/>
              <a:ext cx="1992533" cy="169277"/>
            </a:xfrm>
            <a:prstGeom prst="rect">
              <a:avLst/>
            </a:prstGeom>
            <a:noFill/>
          </p:spPr>
          <p:txBody>
            <a:bodyPr wrap="none" lIns="0" tIns="0" rIns="0" bIns="0" rtlCol="0">
              <a:spAutoFit/>
            </a:bodyPr>
            <a:lstStyle/>
            <a:p>
              <a:r>
                <a:rPr lang="en-GB" sz="1100" b="1" dirty="0" smtClean="0">
                  <a:solidFill>
                    <a:srgbClr val="000000"/>
                  </a:solidFill>
                </a:rPr>
                <a:t>MK-3682 (300 mg) + GZR/EBR</a:t>
              </a:r>
            </a:p>
          </p:txBody>
        </p:sp>
        <p:sp>
          <p:nvSpPr>
            <p:cNvPr id="32" name="Rectangle 31"/>
            <p:cNvSpPr/>
            <p:nvPr/>
          </p:nvSpPr>
          <p:spPr>
            <a:xfrm>
              <a:off x="3305587" y="1942217"/>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FFFFFF"/>
                </a:solidFill>
              </a:endParaRPr>
            </a:p>
          </p:txBody>
        </p:sp>
        <p:sp>
          <p:nvSpPr>
            <p:cNvPr id="33" name="TextBox 32"/>
            <p:cNvSpPr txBox="1"/>
            <p:nvPr/>
          </p:nvSpPr>
          <p:spPr>
            <a:xfrm>
              <a:off x="3477436" y="2139056"/>
              <a:ext cx="2393284" cy="169277"/>
            </a:xfrm>
            <a:prstGeom prst="rect">
              <a:avLst/>
            </a:prstGeom>
            <a:noFill/>
          </p:spPr>
          <p:txBody>
            <a:bodyPr wrap="none" lIns="0" tIns="0" rIns="0" bIns="0" rtlCol="0">
              <a:spAutoFit/>
            </a:bodyPr>
            <a:lstStyle/>
            <a:p>
              <a:r>
                <a:rPr lang="en-GB" sz="1100" b="1" dirty="0" smtClean="0">
                  <a:solidFill>
                    <a:srgbClr val="000000"/>
                  </a:solidFill>
                </a:rPr>
                <a:t>MK-3682 (300 mg) + GZR + MK-8408</a:t>
              </a:r>
            </a:p>
          </p:txBody>
        </p:sp>
        <p:sp>
          <p:nvSpPr>
            <p:cNvPr id="34" name="Rectangle 33"/>
            <p:cNvSpPr/>
            <p:nvPr/>
          </p:nvSpPr>
          <p:spPr>
            <a:xfrm>
              <a:off x="3302866" y="2160923"/>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FFFFFF"/>
                </a:solidFill>
              </a:endParaRPr>
            </a:p>
          </p:txBody>
        </p:sp>
        <p:sp>
          <p:nvSpPr>
            <p:cNvPr id="35" name="TextBox 34"/>
            <p:cNvSpPr txBox="1"/>
            <p:nvPr/>
          </p:nvSpPr>
          <p:spPr>
            <a:xfrm>
              <a:off x="3477436" y="1920350"/>
              <a:ext cx="1992533" cy="169277"/>
            </a:xfrm>
            <a:prstGeom prst="rect">
              <a:avLst/>
            </a:prstGeom>
            <a:noFill/>
          </p:spPr>
          <p:txBody>
            <a:bodyPr wrap="none" lIns="0" tIns="0" rIns="0" bIns="0" rtlCol="0">
              <a:spAutoFit/>
            </a:bodyPr>
            <a:lstStyle/>
            <a:p>
              <a:r>
                <a:rPr lang="en-GB" sz="1100" b="1" dirty="0" smtClean="0">
                  <a:solidFill>
                    <a:srgbClr val="000000"/>
                  </a:solidFill>
                </a:rPr>
                <a:t>MK-3682 (450 mg) + GZR/EBR</a:t>
              </a:r>
            </a:p>
          </p:txBody>
        </p:sp>
        <p:sp>
          <p:nvSpPr>
            <p:cNvPr id="36" name="Rectangle 35"/>
            <p:cNvSpPr/>
            <p:nvPr/>
          </p:nvSpPr>
          <p:spPr>
            <a:xfrm>
              <a:off x="3302866" y="2379629"/>
              <a:ext cx="144000" cy="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solidFill>
                  <a:srgbClr val="FFFFFF"/>
                </a:solidFill>
              </a:endParaRPr>
            </a:p>
          </p:txBody>
        </p:sp>
        <p:sp>
          <p:nvSpPr>
            <p:cNvPr id="37" name="TextBox 36"/>
            <p:cNvSpPr txBox="1"/>
            <p:nvPr/>
          </p:nvSpPr>
          <p:spPr>
            <a:xfrm>
              <a:off x="3477436" y="2357762"/>
              <a:ext cx="2393284" cy="169277"/>
            </a:xfrm>
            <a:prstGeom prst="rect">
              <a:avLst/>
            </a:prstGeom>
            <a:noFill/>
          </p:spPr>
          <p:txBody>
            <a:bodyPr wrap="none" lIns="0" tIns="0" rIns="0" bIns="0" rtlCol="0">
              <a:spAutoFit/>
            </a:bodyPr>
            <a:lstStyle/>
            <a:p>
              <a:r>
                <a:rPr lang="en-GB" sz="1100" b="1" dirty="0" smtClean="0">
                  <a:solidFill>
                    <a:srgbClr val="000000"/>
                  </a:solidFill>
                </a:rPr>
                <a:t>MK-3682 (450 mg) + GZR + MK-8408</a:t>
              </a:r>
            </a:p>
          </p:txBody>
        </p:sp>
      </p:grpSp>
      <p:graphicFrame>
        <p:nvGraphicFramePr>
          <p:cNvPr id="39" name="Table 38"/>
          <p:cNvGraphicFramePr>
            <a:graphicFrameLocks noGrp="1"/>
          </p:cNvGraphicFramePr>
          <p:nvPr>
            <p:extLst>
              <p:ext uri="{D42A27DB-BD31-4B8C-83A1-F6EECF244321}">
                <p14:modId xmlns:p14="http://schemas.microsoft.com/office/powerpoint/2010/main" val="3810923312"/>
              </p:ext>
            </p:extLst>
          </p:nvPr>
        </p:nvGraphicFramePr>
        <p:xfrm>
          <a:off x="4635539" y="2038350"/>
          <a:ext cx="4402841" cy="4188152"/>
        </p:xfrm>
        <a:graphic>
          <a:graphicData uri="http://schemas.openxmlformats.org/drawingml/2006/table">
            <a:tbl>
              <a:tblPr firstRow="1" bandRow="1">
                <a:tableStyleId>{5C22544A-7EE6-4342-B048-85BDC9FD1C3A}</a:tableStyleId>
              </a:tblPr>
              <a:tblGrid>
                <a:gridCol w="1289011"/>
                <a:gridCol w="821320"/>
                <a:gridCol w="764170"/>
                <a:gridCol w="764170"/>
                <a:gridCol w="764170"/>
              </a:tblGrid>
              <a:tr h="935936">
                <a:tc>
                  <a:txBody>
                    <a:bodyPr/>
                    <a:lstStyle/>
                    <a:p>
                      <a:r>
                        <a:rPr lang="en-GB" sz="1100" dirty="0" smtClean="0"/>
                        <a:t>Tolerability, </a:t>
                      </a:r>
                      <a:br>
                        <a:rPr lang="en-GB" sz="1100" dirty="0" smtClean="0"/>
                      </a:br>
                      <a:r>
                        <a:rPr lang="en-GB" sz="1100" dirty="0" smtClean="0"/>
                        <a:t>n (%)</a:t>
                      </a:r>
                      <a:endParaRPr lang="en-GB" sz="1100" dirty="0"/>
                    </a:p>
                  </a:txBody>
                  <a:tcPr marL="18288" marR="18288" marT="18288" marB="18288" anchor="b">
                    <a:solidFill>
                      <a:schemeClr val="accent5"/>
                    </a:solidFill>
                  </a:tcPr>
                </a:tc>
                <a:tc>
                  <a:txBody>
                    <a:bodyPr/>
                    <a:lstStyle/>
                    <a:p>
                      <a:pPr algn="ctr"/>
                      <a:r>
                        <a:rPr lang="en-GB" sz="1100" dirty="0" smtClean="0"/>
                        <a:t>MK-3682 </a:t>
                      </a:r>
                      <a:br>
                        <a:rPr lang="en-GB" sz="1100" dirty="0" smtClean="0"/>
                      </a:br>
                      <a:r>
                        <a:rPr lang="en-GB" sz="1100" dirty="0" smtClean="0"/>
                        <a:t>(300 mg)</a:t>
                      </a:r>
                    </a:p>
                    <a:p>
                      <a:pPr algn="ctr"/>
                      <a:r>
                        <a:rPr lang="en-GB" sz="1100" dirty="0" smtClean="0"/>
                        <a:t>+ GZR/EBR n=60</a:t>
                      </a:r>
                      <a:endParaRPr lang="en-GB" sz="1100" dirty="0"/>
                    </a:p>
                  </a:txBody>
                  <a:tcPr marL="18288" marR="18288" marT="18288" marB="18288" anchor="b">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MK-3682 </a:t>
                      </a:r>
                      <a:br>
                        <a:rPr lang="en-GB" sz="1100" dirty="0" smtClean="0"/>
                      </a:br>
                      <a:r>
                        <a:rPr lang="en-GB" sz="1100" dirty="0" smtClean="0"/>
                        <a:t>(450 mg)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GZR/EBR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n=60</a:t>
                      </a:r>
                    </a:p>
                  </a:txBody>
                  <a:tcPr marL="18288" marR="18288" marT="18288" marB="18288" anchor="b">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MK-3682 (300 mg)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 GZR +</a:t>
                      </a:r>
                      <a:br>
                        <a:rPr lang="en-GB" sz="1100" dirty="0" smtClean="0"/>
                      </a:br>
                      <a:r>
                        <a:rPr lang="en-GB" sz="1100" dirty="0" smtClean="0"/>
                        <a:t>MK-8408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n=59</a:t>
                      </a:r>
                    </a:p>
                  </a:txBody>
                  <a:tcPr marL="18288" marR="18288" marT="18288" marB="18288" anchor="b">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MK-3682 (450 mg)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 GZR + </a:t>
                      </a:r>
                      <a:br>
                        <a:rPr lang="en-GB" sz="1100" dirty="0" smtClean="0"/>
                      </a:br>
                      <a:r>
                        <a:rPr lang="en-GB" sz="1100" dirty="0" smtClean="0"/>
                        <a:t>MK-8408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n=61</a:t>
                      </a:r>
                    </a:p>
                  </a:txBody>
                  <a:tcPr marL="18288" marR="18288" marT="18288" marB="18288" anchor="b">
                    <a:solidFill>
                      <a:schemeClr val="accent5"/>
                    </a:solidFill>
                  </a:tcPr>
                </a:tc>
              </a:tr>
              <a:tr h="0">
                <a:tc>
                  <a:txBody>
                    <a:bodyPr/>
                    <a:lstStyle/>
                    <a:p>
                      <a:r>
                        <a:rPr lang="en-GB" sz="1100" dirty="0" smtClean="0"/>
                        <a:t>≥1</a:t>
                      </a:r>
                      <a:r>
                        <a:rPr lang="en-GB" sz="1100" baseline="0" dirty="0" smtClean="0"/>
                        <a:t> </a:t>
                      </a:r>
                      <a:r>
                        <a:rPr lang="en-GB" sz="1100" dirty="0" smtClean="0"/>
                        <a:t>AE</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41 (68)</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46 (77)</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44 (75)</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43 (70)</a:t>
                      </a:r>
                      <a:endParaRPr lang="en-GB" sz="1100" dirty="0"/>
                    </a:p>
                  </a:txBody>
                  <a:tcPr marL="18288" marR="18288" marT="18288" marB="18288">
                    <a:solidFill>
                      <a:schemeClr val="accent5">
                        <a:lumMod val="60000"/>
                        <a:lumOff val="40000"/>
                      </a:schemeClr>
                    </a:solidFill>
                  </a:tcPr>
                </a:tc>
              </a:tr>
              <a:tr h="0">
                <a:tc>
                  <a:txBody>
                    <a:bodyPr/>
                    <a:lstStyle/>
                    <a:p>
                      <a:r>
                        <a:rPr lang="en-GB" sz="1100" dirty="0" smtClean="0"/>
                        <a:t>Drug-related AE</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25 (42)</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29 (48)</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29 (49)</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28 (46)</a:t>
                      </a:r>
                      <a:endParaRPr lang="en-GB" sz="1100" dirty="0"/>
                    </a:p>
                  </a:txBody>
                  <a:tcPr marL="18288" marR="18288" marT="18288" marB="18288">
                    <a:solidFill>
                      <a:schemeClr val="accent5">
                        <a:lumMod val="20000"/>
                        <a:lumOff val="80000"/>
                      </a:schemeClr>
                    </a:solidFill>
                  </a:tcPr>
                </a:tc>
              </a:tr>
              <a:tr h="0">
                <a:tc>
                  <a:txBody>
                    <a:bodyPr/>
                    <a:lstStyle/>
                    <a:p>
                      <a:r>
                        <a:rPr lang="en-GB" sz="1100" dirty="0" smtClean="0"/>
                        <a:t>SAE</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1 (2)</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1 (2)</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r>
              <a:tr h="0">
                <a:tc>
                  <a:txBody>
                    <a:bodyPr/>
                    <a:lstStyle/>
                    <a:p>
                      <a:r>
                        <a:rPr lang="en-GB" sz="1100" dirty="0" smtClean="0"/>
                        <a:t>Drug-related SAE</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r>
              <a:tr h="0">
                <a:tc>
                  <a:txBody>
                    <a:bodyPr/>
                    <a:lstStyle/>
                    <a:p>
                      <a:r>
                        <a:rPr lang="en-GB" sz="1100" dirty="0" smtClean="0"/>
                        <a:t>Death</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r>
              <a:tr h="0">
                <a:tc>
                  <a:txBody>
                    <a:bodyPr/>
                    <a:lstStyle/>
                    <a:p>
                      <a:r>
                        <a:rPr lang="en-GB" sz="1100" dirty="0" smtClean="0"/>
                        <a:t>D/c due to AE</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r>
              <a:tr h="0">
                <a:tc>
                  <a:txBody>
                    <a:bodyPr/>
                    <a:lstStyle/>
                    <a:p>
                      <a:r>
                        <a:rPr lang="en-GB" sz="1100" dirty="0" err="1" smtClean="0"/>
                        <a:t>Hb</a:t>
                      </a:r>
                      <a:r>
                        <a:rPr lang="en-GB" sz="1100" dirty="0" smtClean="0"/>
                        <a:t> &lt;10 g/</a:t>
                      </a:r>
                      <a:r>
                        <a:rPr lang="en-GB" sz="1100" dirty="0" err="1" smtClean="0"/>
                        <a:t>dL</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r>
              <a:tr h="0">
                <a:tc>
                  <a:txBody>
                    <a:bodyPr/>
                    <a:lstStyle/>
                    <a:p>
                      <a:r>
                        <a:rPr lang="en-GB" sz="1100" dirty="0" smtClean="0"/>
                        <a:t>Direct bilirubin </a:t>
                      </a:r>
                      <a:br>
                        <a:rPr lang="en-GB" sz="1100" dirty="0" smtClean="0"/>
                      </a:br>
                      <a:r>
                        <a:rPr lang="en-GB" sz="1100" dirty="0" smtClean="0"/>
                        <a:t>&gt;5 </a:t>
                      </a:r>
                      <a:r>
                        <a:rPr lang="en-GB" sz="1100" dirty="0" smtClean="0">
                          <a:sym typeface="Symbol"/>
                        </a:rPr>
                        <a:t></a:t>
                      </a:r>
                      <a:r>
                        <a:rPr lang="en-GB" sz="1100" dirty="0" smtClean="0"/>
                        <a:t> ULN</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r>
              <a:tr h="0">
                <a:tc>
                  <a:txBody>
                    <a:bodyPr/>
                    <a:lstStyle/>
                    <a:p>
                      <a:r>
                        <a:rPr lang="en-GB" sz="1100" dirty="0" smtClean="0"/>
                        <a:t>Late ALT/AST</a:t>
                      </a:r>
                      <a:r>
                        <a:rPr lang="en-GB" sz="1100" baseline="0" dirty="0" smtClean="0"/>
                        <a:t> </a:t>
                      </a:r>
                    </a:p>
                    <a:p>
                      <a:r>
                        <a:rPr lang="en-GB" sz="1100" baseline="0" dirty="0" smtClean="0"/>
                        <a:t>&gt;5 </a:t>
                      </a:r>
                      <a:r>
                        <a:rPr lang="en-GB" sz="1100" baseline="0" dirty="0" smtClean="0">
                          <a:sym typeface="Symbol"/>
                        </a:rPr>
                        <a:t> </a:t>
                      </a:r>
                      <a:r>
                        <a:rPr lang="en-GB" sz="1100" baseline="0" dirty="0" err="1" smtClean="0"/>
                        <a:t>ULN</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0</a:t>
                      </a:r>
                      <a:endParaRPr lang="en-GB" sz="1100" dirty="0"/>
                    </a:p>
                  </a:txBody>
                  <a:tcPr marL="18288" marR="18288" marT="18288" marB="18288">
                    <a:solidFill>
                      <a:schemeClr val="accent5">
                        <a:lumMod val="60000"/>
                        <a:lumOff val="40000"/>
                      </a:schemeClr>
                    </a:solidFill>
                  </a:tcPr>
                </a:tc>
                <a:tc>
                  <a:txBody>
                    <a:bodyPr/>
                    <a:lstStyle/>
                    <a:p>
                      <a:pPr algn="ctr"/>
                      <a:r>
                        <a:rPr lang="en-GB" sz="1100" dirty="0" smtClean="0"/>
                        <a:t>1 (2)</a:t>
                      </a:r>
                      <a:endParaRPr lang="en-GB" sz="1100" dirty="0"/>
                    </a:p>
                  </a:txBody>
                  <a:tcPr marL="18288" marR="18288" marT="18288" marB="18288">
                    <a:solidFill>
                      <a:schemeClr val="accent5">
                        <a:lumMod val="60000"/>
                        <a:lumOff val="4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Creatinine Grade 1 (1.1–1.3 </a:t>
                      </a:r>
                      <a:r>
                        <a:rPr lang="en-GB" sz="1100" dirty="0" smtClean="0">
                          <a:sym typeface="Symbol"/>
                        </a:rPr>
                        <a:t></a:t>
                      </a:r>
                      <a:r>
                        <a:rPr lang="en-GB" sz="1100" dirty="0" smtClean="0"/>
                        <a:t> ULN)</a:t>
                      </a:r>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c>
                  <a:txBody>
                    <a:bodyPr/>
                    <a:lstStyle/>
                    <a:p>
                      <a:pPr algn="ctr"/>
                      <a:r>
                        <a:rPr lang="en-GB" sz="1100" dirty="0" smtClean="0"/>
                        <a:t>0</a:t>
                      </a:r>
                      <a:endParaRPr lang="en-GB" sz="1100" dirty="0"/>
                    </a:p>
                  </a:txBody>
                  <a:tcPr marL="18288" marR="18288" marT="18288" marB="18288">
                    <a:solidFill>
                      <a:schemeClr val="accent5">
                        <a:lumMod val="20000"/>
                        <a:lumOff val="80000"/>
                      </a:schemeClr>
                    </a:solidFill>
                  </a:tcPr>
                </a:tc>
              </a:tr>
              <a:tr h="0">
                <a:tc>
                  <a:txBody>
                    <a:bodyPr/>
                    <a:lstStyle/>
                    <a:p>
                      <a:pPr marL="0"/>
                      <a:r>
                        <a:rPr lang="en-GB" sz="1100" dirty="0" smtClean="0"/>
                        <a:t>AEs &gt;10%</a:t>
                      </a:r>
                    </a:p>
                    <a:p>
                      <a:pPr marL="180000"/>
                      <a:r>
                        <a:rPr lang="en-GB" sz="1100" dirty="0" smtClean="0"/>
                        <a:t>Headache</a:t>
                      </a:r>
                    </a:p>
                    <a:p>
                      <a:pPr marL="180000"/>
                      <a:r>
                        <a:rPr lang="en-GB" sz="1100" dirty="0" smtClean="0"/>
                        <a:t>Fatigue</a:t>
                      </a:r>
                    </a:p>
                    <a:p>
                      <a:pPr marL="180000"/>
                      <a:r>
                        <a:rPr lang="en-GB" sz="1100" dirty="0" smtClean="0"/>
                        <a:t>Nausea</a:t>
                      </a:r>
                      <a:endParaRPr lang="en-GB" sz="1100" dirty="0"/>
                    </a:p>
                  </a:txBody>
                  <a:tcPr marL="18288" marR="18288" marT="18288" marB="18288">
                    <a:solidFill>
                      <a:schemeClr val="accent5">
                        <a:lumMod val="60000"/>
                        <a:lumOff val="40000"/>
                      </a:schemeClr>
                    </a:solidFill>
                  </a:tcPr>
                </a:tc>
                <a:tc>
                  <a:txBody>
                    <a:bodyPr/>
                    <a:lstStyle/>
                    <a:p>
                      <a:pPr algn="ctr"/>
                      <a:endParaRPr lang="en-GB" sz="1100" dirty="0" smtClean="0"/>
                    </a:p>
                    <a:p>
                      <a:pPr algn="ctr"/>
                      <a:r>
                        <a:rPr lang="en-GB" sz="1100" dirty="0" smtClean="0"/>
                        <a:t>9 (15)</a:t>
                      </a:r>
                    </a:p>
                    <a:p>
                      <a:pPr algn="ctr"/>
                      <a:r>
                        <a:rPr lang="en-GB" sz="1100" dirty="0" smtClean="0"/>
                        <a:t>9 (15)</a:t>
                      </a:r>
                    </a:p>
                    <a:p>
                      <a:pPr algn="ctr"/>
                      <a:r>
                        <a:rPr lang="en-GB" sz="1100" dirty="0" smtClean="0"/>
                        <a:t>5</a:t>
                      </a:r>
                      <a:r>
                        <a:rPr lang="en-GB" sz="1100" baseline="0" dirty="0" smtClean="0"/>
                        <a:t> (8)</a:t>
                      </a:r>
                      <a:endParaRPr lang="en-GB" sz="1100" dirty="0"/>
                    </a:p>
                  </a:txBody>
                  <a:tcPr marL="18288" marR="18288" marT="18288" marB="18288">
                    <a:solidFill>
                      <a:schemeClr val="accent5">
                        <a:lumMod val="60000"/>
                        <a:lumOff val="40000"/>
                      </a:schemeClr>
                    </a:solidFill>
                  </a:tcPr>
                </a:tc>
                <a:tc>
                  <a:txBody>
                    <a:bodyPr/>
                    <a:lstStyle/>
                    <a:p>
                      <a:pPr algn="ctr"/>
                      <a:endParaRPr lang="en-GB" sz="1100" dirty="0" smtClean="0"/>
                    </a:p>
                    <a:p>
                      <a:pPr algn="ctr"/>
                      <a:r>
                        <a:rPr lang="en-GB" sz="1100" dirty="0" smtClean="0"/>
                        <a:t>16 (27)</a:t>
                      </a:r>
                    </a:p>
                    <a:p>
                      <a:pPr algn="ctr"/>
                      <a:r>
                        <a:rPr lang="en-GB" sz="1100" dirty="0" smtClean="0"/>
                        <a:t>15 (25)</a:t>
                      </a:r>
                    </a:p>
                    <a:p>
                      <a:pPr algn="ctr"/>
                      <a:r>
                        <a:rPr lang="en-GB" sz="1100" dirty="0" smtClean="0"/>
                        <a:t>12 (20)</a:t>
                      </a:r>
                      <a:endParaRPr lang="en-GB" sz="1100" dirty="0"/>
                    </a:p>
                  </a:txBody>
                  <a:tcPr marL="18288" marR="18288" marT="18288" marB="18288">
                    <a:solidFill>
                      <a:schemeClr val="accent5">
                        <a:lumMod val="60000"/>
                        <a:lumOff val="40000"/>
                      </a:schemeClr>
                    </a:solidFill>
                  </a:tcPr>
                </a:tc>
                <a:tc>
                  <a:txBody>
                    <a:bodyPr/>
                    <a:lstStyle/>
                    <a:p>
                      <a:pPr algn="ctr"/>
                      <a:endParaRPr lang="en-GB" sz="1100" dirty="0" smtClean="0"/>
                    </a:p>
                    <a:p>
                      <a:pPr algn="ctr"/>
                      <a:r>
                        <a:rPr lang="en-GB" sz="1100" dirty="0" smtClean="0"/>
                        <a:t>14 (24)</a:t>
                      </a:r>
                    </a:p>
                    <a:p>
                      <a:pPr algn="ctr"/>
                      <a:r>
                        <a:rPr lang="en-GB" sz="1100" dirty="0" smtClean="0"/>
                        <a:t>10 (17)</a:t>
                      </a:r>
                    </a:p>
                    <a:p>
                      <a:pPr algn="ctr"/>
                      <a:r>
                        <a:rPr lang="en-GB" sz="1100" dirty="0" smtClean="0"/>
                        <a:t>7</a:t>
                      </a:r>
                      <a:r>
                        <a:rPr lang="en-GB" sz="1100" baseline="0" dirty="0" smtClean="0"/>
                        <a:t> (12)</a:t>
                      </a:r>
                      <a:endParaRPr lang="en-GB" sz="1100" dirty="0"/>
                    </a:p>
                  </a:txBody>
                  <a:tcPr marL="18288" marR="18288" marT="18288" marB="18288">
                    <a:solidFill>
                      <a:schemeClr val="accent5">
                        <a:lumMod val="60000"/>
                        <a:lumOff val="40000"/>
                      </a:schemeClr>
                    </a:solidFill>
                  </a:tcPr>
                </a:tc>
                <a:tc>
                  <a:txBody>
                    <a:bodyPr/>
                    <a:lstStyle/>
                    <a:p>
                      <a:pPr algn="ctr"/>
                      <a:endParaRPr lang="en-GB" sz="1100" dirty="0" smtClean="0"/>
                    </a:p>
                    <a:p>
                      <a:pPr algn="ctr"/>
                      <a:r>
                        <a:rPr lang="en-GB" sz="1100" dirty="0" smtClean="0"/>
                        <a:t>16</a:t>
                      </a:r>
                      <a:r>
                        <a:rPr lang="en-GB" sz="1100" baseline="0" dirty="0" smtClean="0"/>
                        <a:t> (26)</a:t>
                      </a:r>
                    </a:p>
                    <a:p>
                      <a:pPr algn="ctr"/>
                      <a:r>
                        <a:rPr lang="en-GB" sz="1100" baseline="0" dirty="0" smtClean="0"/>
                        <a:t>13 (21)</a:t>
                      </a:r>
                    </a:p>
                    <a:p>
                      <a:pPr algn="ctr"/>
                      <a:r>
                        <a:rPr lang="en-GB" sz="1100" baseline="0" dirty="0" smtClean="0"/>
                        <a:t>8 (13)</a:t>
                      </a:r>
                      <a:endParaRPr lang="en-GB" sz="1100" dirty="0"/>
                    </a:p>
                  </a:txBody>
                  <a:tcPr marL="18288" marR="18288" marT="18288" marB="18288">
                    <a:solidFill>
                      <a:schemeClr val="accent5">
                        <a:lumMod val="60000"/>
                        <a:lumOff val="40000"/>
                      </a:schemeClr>
                    </a:solidFill>
                  </a:tcPr>
                </a:tc>
              </a:tr>
            </a:tbl>
          </a:graphicData>
        </a:graphic>
      </p:graphicFrame>
      <p:graphicFrame>
        <p:nvGraphicFramePr>
          <p:cNvPr id="14" name="Chart 13"/>
          <p:cNvGraphicFramePr/>
          <p:nvPr>
            <p:extLst>
              <p:ext uri="{D42A27DB-BD31-4B8C-83A1-F6EECF244321}">
                <p14:modId xmlns:p14="http://schemas.microsoft.com/office/powerpoint/2010/main" val="2029843034"/>
              </p:ext>
            </p:extLst>
          </p:nvPr>
        </p:nvGraphicFramePr>
        <p:xfrm>
          <a:off x="190411" y="2190193"/>
          <a:ext cx="4305389" cy="3534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682096"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chemeClr val="bg1"/>
                </a:solidFill>
              </a:rPr>
              <a:t>23/</a:t>
            </a:r>
          </a:p>
          <a:p>
            <a:pPr algn="ctr"/>
            <a:r>
              <a:rPr lang="en-GB" b="1" dirty="0" smtClean="0">
                <a:solidFill>
                  <a:schemeClr val="bg1"/>
                </a:solidFill>
              </a:rPr>
              <a:t>23</a:t>
            </a:r>
          </a:p>
        </p:txBody>
      </p:sp>
      <p:sp>
        <p:nvSpPr>
          <p:cNvPr id="17" name="TextBox 1"/>
          <p:cNvSpPr txBox="1"/>
          <p:nvPr/>
        </p:nvSpPr>
        <p:spPr>
          <a:xfrm>
            <a:off x="988688"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t>23/</a:t>
            </a:r>
          </a:p>
          <a:p>
            <a:pPr algn="ctr"/>
            <a:r>
              <a:rPr lang="en-GB" b="1" dirty="0" smtClean="0"/>
              <a:t>23</a:t>
            </a:r>
          </a:p>
        </p:txBody>
      </p:sp>
      <p:sp>
        <p:nvSpPr>
          <p:cNvPr id="18" name="TextBox 1"/>
          <p:cNvSpPr txBox="1"/>
          <p:nvPr/>
        </p:nvSpPr>
        <p:spPr>
          <a:xfrm>
            <a:off x="1314330"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24/</a:t>
            </a:r>
          </a:p>
          <a:p>
            <a:pPr algn="ctr"/>
            <a:r>
              <a:rPr lang="en-GB" b="1" dirty="0" smtClean="0">
                <a:solidFill>
                  <a:srgbClr val="000000"/>
                </a:solidFill>
              </a:rPr>
              <a:t>24</a:t>
            </a:r>
          </a:p>
        </p:txBody>
      </p:sp>
      <p:sp>
        <p:nvSpPr>
          <p:cNvPr id="19" name="TextBox 1"/>
          <p:cNvSpPr txBox="1"/>
          <p:nvPr/>
        </p:nvSpPr>
        <p:spPr>
          <a:xfrm>
            <a:off x="1620922"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20/</a:t>
            </a:r>
          </a:p>
          <a:p>
            <a:pPr algn="ctr"/>
            <a:r>
              <a:rPr lang="en-GB" b="1" dirty="0" smtClean="0">
                <a:solidFill>
                  <a:srgbClr val="000000"/>
                </a:solidFill>
              </a:rPr>
              <a:t>23</a:t>
            </a:r>
          </a:p>
        </p:txBody>
      </p:sp>
      <p:sp>
        <p:nvSpPr>
          <p:cNvPr id="20" name="TextBox 1"/>
          <p:cNvSpPr txBox="1"/>
          <p:nvPr/>
        </p:nvSpPr>
        <p:spPr>
          <a:xfrm>
            <a:off x="1975139"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chemeClr val="bg1"/>
                </a:solidFill>
              </a:rPr>
              <a:t>11/</a:t>
            </a:r>
          </a:p>
          <a:p>
            <a:pPr algn="ctr"/>
            <a:r>
              <a:rPr lang="en-GB" b="1" dirty="0" smtClean="0">
                <a:solidFill>
                  <a:schemeClr val="bg1"/>
                </a:solidFill>
              </a:rPr>
              <a:t>16</a:t>
            </a:r>
          </a:p>
        </p:txBody>
      </p:sp>
      <p:sp>
        <p:nvSpPr>
          <p:cNvPr id="21" name="TextBox 1"/>
          <p:cNvSpPr txBox="1"/>
          <p:nvPr/>
        </p:nvSpPr>
        <p:spPr>
          <a:xfrm>
            <a:off x="2299887" y="4966516"/>
            <a:ext cx="157094"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t>9/</a:t>
            </a:r>
          </a:p>
          <a:p>
            <a:pPr algn="ctr"/>
            <a:r>
              <a:rPr lang="en-GB" b="1" dirty="0" smtClean="0"/>
              <a:t>15</a:t>
            </a:r>
          </a:p>
        </p:txBody>
      </p:sp>
      <p:sp>
        <p:nvSpPr>
          <p:cNvPr id="22" name="TextBox 1"/>
          <p:cNvSpPr txBox="1"/>
          <p:nvPr/>
        </p:nvSpPr>
        <p:spPr>
          <a:xfrm>
            <a:off x="2595687"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10/</a:t>
            </a:r>
          </a:p>
          <a:p>
            <a:pPr algn="ctr"/>
            <a:r>
              <a:rPr lang="en-GB" b="1" dirty="0" smtClean="0">
                <a:solidFill>
                  <a:srgbClr val="000000"/>
                </a:solidFill>
              </a:rPr>
              <a:t>14</a:t>
            </a:r>
          </a:p>
        </p:txBody>
      </p:sp>
      <p:sp>
        <p:nvSpPr>
          <p:cNvPr id="23" name="TextBox 1"/>
          <p:cNvSpPr txBox="1"/>
          <p:nvPr/>
        </p:nvSpPr>
        <p:spPr>
          <a:xfrm>
            <a:off x="2911804"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15/</a:t>
            </a:r>
          </a:p>
          <a:p>
            <a:pPr algn="ctr"/>
            <a:r>
              <a:rPr lang="en-GB" b="1" dirty="0" smtClean="0">
                <a:solidFill>
                  <a:srgbClr val="000000"/>
                </a:solidFill>
              </a:rPr>
              <a:t>16</a:t>
            </a:r>
          </a:p>
        </p:txBody>
      </p:sp>
      <p:sp>
        <p:nvSpPr>
          <p:cNvPr id="24" name="TextBox 1"/>
          <p:cNvSpPr txBox="1"/>
          <p:nvPr/>
        </p:nvSpPr>
        <p:spPr>
          <a:xfrm>
            <a:off x="3294596"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chemeClr val="bg1"/>
                </a:solidFill>
              </a:rPr>
              <a:t>18/</a:t>
            </a:r>
          </a:p>
          <a:p>
            <a:pPr algn="ctr"/>
            <a:r>
              <a:rPr lang="en-GB" b="1" dirty="0" smtClean="0">
                <a:solidFill>
                  <a:schemeClr val="bg1"/>
                </a:solidFill>
              </a:rPr>
              <a:t>21</a:t>
            </a:r>
          </a:p>
        </p:txBody>
      </p:sp>
      <p:sp>
        <p:nvSpPr>
          <p:cNvPr id="25" name="TextBox 1"/>
          <p:cNvSpPr txBox="1"/>
          <p:nvPr/>
        </p:nvSpPr>
        <p:spPr>
          <a:xfrm>
            <a:off x="3591663"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t>19/</a:t>
            </a:r>
          </a:p>
          <a:p>
            <a:pPr algn="ctr"/>
            <a:r>
              <a:rPr lang="en-GB" b="1" dirty="0" smtClean="0"/>
              <a:t>22</a:t>
            </a:r>
          </a:p>
        </p:txBody>
      </p:sp>
      <p:sp>
        <p:nvSpPr>
          <p:cNvPr id="26" name="TextBox 1"/>
          <p:cNvSpPr txBox="1"/>
          <p:nvPr/>
        </p:nvSpPr>
        <p:spPr>
          <a:xfrm>
            <a:off x="3898255"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20/</a:t>
            </a:r>
          </a:p>
          <a:p>
            <a:pPr algn="ctr"/>
            <a:r>
              <a:rPr lang="en-GB" b="1" dirty="0" smtClean="0">
                <a:solidFill>
                  <a:srgbClr val="000000"/>
                </a:solidFill>
              </a:rPr>
              <a:t>21</a:t>
            </a:r>
          </a:p>
        </p:txBody>
      </p:sp>
      <p:sp>
        <p:nvSpPr>
          <p:cNvPr id="27" name="TextBox 1"/>
          <p:cNvSpPr txBox="1"/>
          <p:nvPr/>
        </p:nvSpPr>
        <p:spPr>
          <a:xfrm>
            <a:off x="4223896" y="4966516"/>
            <a:ext cx="195566" cy="33855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solidFill>
                  <a:srgbClr val="000000"/>
                </a:solidFill>
              </a:rPr>
              <a:t>20/</a:t>
            </a:r>
          </a:p>
          <a:p>
            <a:pPr algn="ctr"/>
            <a:r>
              <a:rPr lang="en-GB" b="1" dirty="0" smtClean="0">
                <a:solidFill>
                  <a:srgbClr val="000000"/>
                </a:solidFill>
              </a:rPr>
              <a:t>22</a:t>
            </a:r>
          </a:p>
        </p:txBody>
      </p:sp>
      <p:sp>
        <p:nvSpPr>
          <p:cNvPr id="28" name="Rectangle 27"/>
          <p:cNvSpPr/>
          <p:nvPr/>
        </p:nvSpPr>
        <p:spPr>
          <a:xfrm>
            <a:off x="1329027" y="3754435"/>
            <a:ext cx="897995" cy="920314"/>
          </a:xfrm>
          <a:prstGeom prst="rect">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smtClean="0">
                <a:solidFill>
                  <a:schemeClr val="bg1"/>
                </a:solidFill>
              </a:rPr>
              <a:t>SVR12=91% (21/23)</a:t>
            </a:r>
          </a:p>
          <a:p>
            <a:pPr algn="ctr"/>
            <a:r>
              <a:rPr lang="en-GB" sz="1000" b="1" dirty="0" smtClean="0">
                <a:solidFill>
                  <a:schemeClr val="bg1"/>
                </a:solidFill>
              </a:rPr>
              <a:t>1 late LTFU had achieved SVR12</a:t>
            </a:r>
            <a:endParaRPr lang="en-GB" sz="1000" b="1" dirty="0">
              <a:solidFill>
                <a:schemeClr val="bg1"/>
              </a:solidFill>
            </a:endParaRPr>
          </a:p>
        </p:txBody>
      </p:sp>
      <p:sp>
        <p:nvSpPr>
          <p:cNvPr id="29" name="Rectangle 28"/>
          <p:cNvSpPr/>
          <p:nvPr/>
        </p:nvSpPr>
        <p:spPr>
          <a:xfrm>
            <a:off x="2956101" y="3754435"/>
            <a:ext cx="897995" cy="920314"/>
          </a:xfrm>
          <a:prstGeom prst="rect">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smtClean="0">
                <a:solidFill>
                  <a:schemeClr val="tx1"/>
                </a:solidFill>
              </a:rPr>
              <a:t>SVR12=90% (19/21)</a:t>
            </a:r>
          </a:p>
          <a:p>
            <a:pPr algn="ctr"/>
            <a:r>
              <a:rPr lang="en-GB" sz="1000" b="1" dirty="0" smtClean="0">
                <a:solidFill>
                  <a:schemeClr val="tx1"/>
                </a:solidFill>
              </a:rPr>
              <a:t>1 late LTFU had achieved SVR12</a:t>
            </a:r>
            <a:endParaRPr lang="en-GB" sz="1000" b="1" dirty="0">
              <a:solidFill>
                <a:schemeClr val="tx1"/>
              </a:solidFill>
            </a:endParaRPr>
          </a:p>
        </p:txBody>
      </p:sp>
      <p:sp>
        <p:nvSpPr>
          <p:cNvPr id="40" name="TextBox 39"/>
          <p:cNvSpPr txBox="1"/>
          <p:nvPr/>
        </p:nvSpPr>
        <p:spPr>
          <a:xfrm rot="16200000">
            <a:off x="-276377" y="3786504"/>
            <a:ext cx="897682" cy="215444"/>
          </a:xfrm>
          <a:prstGeom prst="rect">
            <a:avLst/>
          </a:prstGeom>
          <a:noFill/>
        </p:spPr>
        <p:txBody>
          <a:bodyPr wrap="none" lIns="0" tIns="0" rIns="0" bIns="0" rtlCol="0">
            <a:spAutoFit/>
          </a:bodyPr>
          <a:lstStyle/>
          <a:p>
            <a:pPr algn="ctr"/>
            <a:r>
              <a:rPr lang="en-GB" sz="1400" b="1" dirty="0" smtClean="0">
                <a:solidFill>
                  <a:srgbClr val="000000"/>
                </a:solidFill>
              </a:rPr>
              <a:t>SVR24 (%)</a:t>
            </a:r>
          </a:p>
        </p:txBody>
      </p:sp>
      <p:sp>
        <p:nvSpPr>
          <p:cNvPr id="7" name="Slide Number Placeholder 6"/>
          <p:cNvSpPr>
            <a:spLocks noGrp="1"/>
          </p:cNvSpPr>
          <p:nvPr>
            <p:ph type="sldNum" sz="quarter" idx="12"/>
          </p:nvPr>
        </p:nvSpPr>
        <p:spPr/>
        <p:txBody>
          <a:bodyPr/>
          <a:lstStyle/>
          <a:p>
            <a:fld id="{CE80A222-27A2-499A-9E2A-14884A5A6E9E}" type="slidenum">
              <a:rPr lang="en-US" smtClean="0"/>
              <a:t>25</a:t>
            </a:fld>
            <a:endParaRPr lang="en-US" dirty="0"/>
          </a:p>
        </p:txBody>
      </p:sp>
    </p:spTree>
    <p:extLst>
      <p:ext uri="{BB962C8B-B14F-4D97-AF65-F5344CB8AC3E}">
        <p14:creationId xmlns:p14="http://schemas.microsoft.com/office/powerpoint/2010/main" val="232833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err="1" smtClean="0"/>
              <a:t>SOF</a:t>
            </a:r>
            <a:r>
              <a:rPr lang="en-GB" sz="2800" dirty="0" smtClean="0"/>
              <a:t>/</a:t>
            </a:r>
            <a:r>
              <a:rPr lang="en-GB" sz="2800" dirty="0" err="1" smtClean="0"/>
              <a:t>VEL</a:t>
            </a:r>
            <a:r>
              <a:rPr lang="en-GB" sz="2800" dirty="0" smtClean="0"/>
              <a:t> + GS-9857 for 12 weeks in treatment-experienced G1–6 pts, including those previously treated with </a:t>
            </a:r>
            <a:r>
              <a:rPr lang="en-GB" sz="2800" dirty="0" err="1" smtClean="0"/>
              <a:t>DAAs</a:t>
            </a:r>
            <a:endParaRPr lang="en-GB" sz="2800" dirty="0"/>
          </a:p>
        </p:txBody>
      </p:sp>
      <p:sp>
        <p:nvSpPr>
          <p:cNvPr id="5" name="Content Placeholder 4"/>
          <p:cNvSpPr>
            <a:spLocks noGrp="1"/>
          </p:cNvSpPr>
          <p:nvPr>
            <p:ph idx="1"/>
          </p:nvPr>
        </p:nvSpPr>
        <p:spPr>
          <a:xfrm>
            <a:off x="114300" y="1600201"/>
            <a:ext cx="3886200" cy="1181100"/>
          </a:xfrm>
        </p:spPr>
        <p:txBody>
          <a:bodyPr>
            <a:normAutofit/>
          </a:bodyPr>
          <a:lstStyle/>
          <a:p>
            <a:r>
              <a:rPr lang="en-US" sz="1400" dirty="0" err="1" smtClean="0"/>
              <a:t>SOF</a:t>
            </a:r>
            <a:r>
              <a:rPr lang="en-US" sz="1400" dirty="0" smtClean="0"/>
              <a:t>/</a:t>
            </a:r>
            <a:r>
              <a:rPr lang="en-US" sz="1400" dirty="0" err="1" smtClean="0"/>
              <a:t>VEL</a:t>
            </a:r>
            <a:r>
              <a:rPr lang="en-US" sz="1400" dirty="0" smtClean="0"/>
              <a:t> + GS-9857 for 12 </a:t>
            </a:r>
            <a:r>
              <a:rPr lang="en-US" sz="1400" dirty="0" err="1" smtClean="0"/>
              <a:t>wks</a:t>
            </a:r>
            <a:r>
              <a:rPr lang="en-US" sz="1400" dirty="0" smtClean="0"/>
              <a:t>; N=128 </a:t>
            </a:r>
          </a:p>
          <a:p>
            <a:pPr lvl="1"/>
            <a:r>
              <a:rPr lang="en-US" sz="1200" dirty="0" smtClean="0"/>
              <a:t>G1: NS5A or 2 class exposure</a:t>
            </a:r>
          </a:p>
          <a:p>
            <a:pPr lvl="1"/>
            <a:r>
              <a:rPr lang="en-US" sz="1200" dirty="0" smtClean="0"/>
              <a:t>G2–6: PR or any </a:t>
            </a:r>
            <a:r>
              <a:rPr lang="en-US" sz="1200" dirty="0" err="1" smtClean="0"/>
              <a:t>DAA</a:t>
            </a:r>
            <a:r>
              <a:rPr lang="en-US" sz="1200" dirty="0" smtClean="0"/>
              <a:t> exposure</a:t>
            </a:r>
          </a:p>
          <a:p>
            <a:pPr lvl="1"/>
            <a:endParaRPr lang="en-US" sz="1200" dirty="0" smtClean="0"/>
          </a:p>
          <a:p>
            <a:pPr lvl="1"/>
            <a:endParaRPr lang="en-US" sz="1200" dirty="0"/>
          </a:p>
        </p:txBody>
      </p:sp>
      <p:sp>
        <p:nvSpPr>
          <p:cNvPr id="6" name="Text Placeholder 5"/>
          <p:cNvSpPr>
            <a:spLocks noGrp="1"/>
          </p:cNvSpPr>
          <p:nvPr>
            <p:ph type="body" sz="quarter" idx="10"/>
          </p:nvPr>
        </p:nvSpPr>
        <p:spPr/>
        <p:txBody>
          <a:bodyPr/>
          <a:lstStyle/>
          <a:p>
            <a:r>
              <a:rPr lang="en-GB" sz="1200" dirty="0"/>
              <a:t>*G2–6 pts who failed PR</a:t>
            </a:r>
            <a:endParaRPr lang="en-US" sz="1200" dirty="0"/>
          </a:p>
          <a:p>
            <a:r>
              <a:rPr lang="en-GB" dirty="0" err="1" smtClean="0"/>
              <a:t>Lawitz</a:t>
            </a:r>
            <a:r>
              <a:rPr lang="en-GB" dirty="0" smtClean="0"/>
              <a:t> E, et al. </a:t>
            </a:r>
            <a:r>
              <a:rPr lang="en-GB" dirty="0" err="1" smtClean="0"/>
              <a:t>EASL</a:t>
            </a:r>
            <a:r>
              <a:rPr lang="en-GB" dirty="0" smtClean="0"/>
              <a:t> 2016, Barcelona. #PS008</a:t>
            </a:r>
            <a:endParaRPr lang="en-US" dirty="0"/>
          </a:p>
        </p:txBody>
      </p:sp>
      <p:graphicFrame>
        <p:nvGraphicFramePr>
          <p:cNvPr id="9" name="Group 66"/>
          <p:cNvGraphicFramePr>
            <a:graphicFrameLocks noGrp="1"/>
          </p:cNvGraphicFramePr>
          <p:nvPr>
            <p:extLst>
              <p:ext uri="{D42A27DB-BD31-4B8C-83A1-F6EECF244321}">
                <p14:modId xmlns:p14="http://schemas.microsoft.com/office/powerpoint/2010/main" val="968307352"/>
              </p:ext>
            </p:extLst>
          </p:nvPr>
        </p:nvGraphicFramePr>
        <p:xfrm>
          <a:off x="401638" y="2508817"/>
          <a:ext cx="3227387" cy="3542733"/>
        </p:xfrm>
        <a:graphic>
          <a:graphicData uri="http://schemas.openxmlformats.org/drawingml/2006/table">
            <a:tbl>
              <a:tblPr firstRow="1" bandRow="1">
                <a:tableStyleId>{5C22544A-7EE6-4342-B048-85BDC9FD1C3A}</a:tableStyleId>
              </a:tblPr>
              <a:tblGrid>
                <a:gridCol w="2027065"/>
                <a:gridCol w="1200322"/>
              </a:tblGrid>
              <a:tr h="4263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endParaRPr kumimoji="0" 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kern="0" dirty="0" smtClean="0">
                          <a:latin typeface="Arial" panose="020B0604020202020204" pitchFamily="34" charset="0"/>
                          <a:cs typeface="Arial" panose="020B0604020202020204" pitchFamily="34" charset="0"/>
                        </a:rPr>
                        <a:t>SOF/VEL + </a:t>
                      </a:r>
                      <a:br>
                        <a:rPr lang="en-US" altLang="en-US" sz="1200" kern="0" dirty="0" smtClean="0">
                          <a:latin typeface="Arial" panose="020B0604020202020204" pitchFamily="34" charset="0"/>
                          <a:cs typeface="Arial" panose="020B0604020202020204" pitchFamily="34" charset="0"/>
                        </a:rPr>
                      </a:br>
                      <a:r>
                        <a:rPr lang="en-US" altLang="en-US" sz="1200" kern="0" dirty="0" smtClean="0">
                          <a:latin typeface="Arial" panose="020B0604020202020204" pitchFamily="34" charset="0"/>
                          <a:cs typeface="Arial" panose="020B0604020202020204" pitchFamily="34" charset="0"/>
                        </a:rPr>
                        <a:t>GS-9857</a:t>
                      </a:r>
                      <a:endParaRPr lang="en-US" sz="1200" b="1" u="none" dirty="0" smtClean="0">
                        <a:solidFill>
                          <a:schemeClr val="bg1"/>
                        </a:solidFill>
                        <a:latin typeface="Arial" panose="020B0604020202020204" pitchFamily="34" charset="0"/>
                        <a:cs typeface="Arial" panose="020B0604020202020204" pitchFamily="34" charset="0"/>
                      </a:endParaRPr>
                    </a:p>
                  </a:txBody>
                  <a:tcPr anchor="ctr" horzOverflow="overflow">
                    <a:solidFill>
                      <a:schemeClr val="accent5"/>
                    </a:solidFill>
                  </a:tcPr>
                </a:tc>
              </a:tr>
              <a:tr h="238784">
                <a:tc>
                  <a:txBody>
                    <a:bodyPr/>
                    <a:lstStyle/>
                    <a:p>
                      <a:r>
                        <a:rPr lang="en-US" sz="1200" dirty="0" smtClean="0">
                          <a:latin typeface="Arial" panose="020B0604020202020204" pitchFamily="34" charset="0"/>
                          <a:cs typeface="Arial" panose="020B0604020202020204" pitchFamily="34" charset="0"/>
                        </a:rPr>
                        <a:t>Cirrhosis, n</a:t>
                      </a:r>
                      <a:r>
                        <a:rPr lang="en-US" sz="1200" baseline="0" dirty="0" smtClean="0">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a:txBody>
                  <a:tcPr marR="45720" marT="36576" marB="36576" anchor="ctr">
                    <a:solidFill>
                      <a:schemeClr val="accent5">
                        <a:lumMod val="60000"/>
                        <a:lumOff val="40000"/>
                      </a:schemeClr>
                    </a:solidFill>
                  </a:tcPr>
                </a:tc>
                <a:tc>
                  <a:txBody>
                    <a:bodyPr/>
                    <a:lstStyle/>
                    <a:p>
                      <a:pPr algn="ctr"/>
                      <a:r>
                        <a:rPr lang="en-US" sz="1200" kern="1200" dirty="0" smtClean="0">
                          <a:latin typeface="Arial" panose="020B0604020202020204" pitchFamily="34" charset="0"/>
                          <a:cs typeface="Arial" panose="020B0604020202020204" pitchFamily="34" charset="0"/>
                        </a:rPr>
                        <a:t>61 (48)</a:t>
                      </a:r>
                      <a:endParaRPr lang="en-US" sz="1200" kern="1200" dirty="0">
                        <a:solidFill>
                          <a:schemeClr val="tx1"/>
                        </a:solidFill>
                        <a:latin typeface="Arial" panose="020B0604020202020204" pitchFamily="34" charset="0"/>
                        <a:ea typeface="+mn-ea"/>
                        <a:cs typeface="Arial" panose="020B0604020202020204" pitchFamily="34" charset="0"/>
                      </a:endParaRPr>
                    </a:p>
                  </a:txBody>
                  <a:tcPr marT="36576" marB="36576" anchor="ctr">
                    <a:solidFill>
                      <a:schemeClr val="accent5">
                        <a:lumMod val="60000"/>
                        <a:lumOff val="40000"/>
                      </a:schemeClr>
                    </a:solidFill>
                  </a:tcPr>
                </a:tc>
              </a:tr>
              <a:tr h="409343">
                <a:tc>
                  <a:txBody>
                    <a:bodyPr/>
                    <a:lstStyle/>
                    <a:p>
                      <a:r>
                        <a:rPr lang="en-US" sz="1200" dirty="0" smtClean="0">
                          <a:latin typeface="Arial" panose="020B0604020202020204" pitchFamily="34" charset="0"/>
                          <a:cs typeface="Arial" panose="020B0604020202020204" pitchFamily="34" charset="0"/>
                        </a:rPr>
                        <a:t>Mean</a:t>
                      </a:r>
                      <a:r>
                        <a:rPr lang="en-US" sz="1200" baseline="0" dirty="0" smtClean="0">
                          <a:latin typeface="Arial" panose="020B0604020202020204" pitchFamily="34" charset="0"/>
                          <a:cs typeface="Arial" panose="020B0604020202020204" pitchFamily="34" charset="0"/>
                        </a:rPr>
                        <a:t> HCV RNA, </a:t>
                      </a:r>
                      <a:br>
                        <a:rPr lang="en-US" sz="1200" baseline="0" dirty="0" smtClean="0">
                          <a:latin typeface="Arial" panose="020B0604020202020204" pitchFamily="34" charset="0"/>
                          <a:cs typeface="Arial" panose="020B0604020202020204" pitchFamily="34" charset="0"/>
                        </a:rPr>
                      </a:br>
                      <a:r>
                        <a:rPr lang="en-US" sz="1200" baseline="0" dirty="0" smtClean="0">
                          <a:latin typeface="Arial" panose="020B0604020202020204" pitchFamily="34" charset="0"/>
                          <a:cs typeface="Arial" panose="020B0604020202020204" pitchFamily="34" charset="0"/>
                        </a:rPr>
                        <a:t>log</a:t>
                      </a:r>
                      <a:r>
                        <a:rPr lang="en-US" sz="1200" baseline="-25000" dirty="0" smtClean="0">
                          <a:latin typeface="Arial" panose="020B0604020202020204" pitchFamily="34" charset="0"/>
                          <a:cs typeface="Arial" panose="020B0604020202020204" pitchFamily="34" charset="0"/>
                        </a:rPr>
                        <a:t>10</a:t>
                      </a:r>
                      <a:r>
                        <a:rPr lang="en-US" sz="1200" baseline="0" dirty="0" smtClean="0">
                          <a:latin typeface="Arial" panose="020B0604020202020204" pitchFamily="34" charset="0"/>
                          <a:cs typeface="Arial" panose="020B0604020202020204" pitchFamily="34" charset="0"/>
                        </a:rPr>
                        <a:t> IU/mL (range)</a:t>
                      </a:r>
                      <a:endParaRPr lang="en-US" sz="1200" dirty="0">
                        <a:solidFill>
                          <a:schemeClr val="tx1"/>
                        </a:solidFill>
                        <a:latin typeface="Arial" panose="020B0604020202020204" pitchFamily="34" charset="0"/>
                        <a:cs typeface="Arial" panose="020B0604020202020204" pitchFamily="34" charset="0"/>
                      </a:endParaRPr>
                    </a:p>
                  </a:txBody>
                  <a:tcPr marR="45720" marT="36576" marB="36576"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latin typeface="Arial" panose="020B0604020202020204" pitchFamily="34" charset="0"/>
                          <a:cs typeface="Arial" panose="020B0604020202020204" pitchFamily="34" charset="0"/>
                        </a:rPr>
                        <a:t>6.3 (3.8–8.1) </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a:solidFill>
                      <a:schemeClr val="accent5">
                        <a:lumMod val="60000"/>
                        <a:lumOff val="40000"/>
                      </a:schemeClr>
                    </a:solidFill>
                  </a:tcPr>
                </a:tc>
              </a:tr>
              <a:tr h="26436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kern="1200" dirty="0" smtClean="0">
                          <a:latin typeface="Arial" panose="020B0604020202020204" pitchFamily="34" charset="0"/>
                          <a:cs typeface="Arial" panose="020B0604020202020204" pitchFamily="34" charset="0"/>
                        </a:rPr>
                        <a:t>HCV genotype, n (%)</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60000"/>
                        <a:lumOff val="40000"/>
                      </a:schemeClr>
                    </a:solidFill>
                  </a:tcPr>
                </a:tc>
                <a:tc hMerge="1">
                  <a:txBody>
                    <a:bodyPr/>
                    <a:lstStyle/>
                    <a:p>
                      <a:endParaRPr lang="en-US"/>
                    </a:p>
                  </a:txBody>
                  <a:tcPr/>
                </a:tc>
              </a:tr>
              <a:tr h="2643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kern="1200" dirty="0" smtClean="0">
                          <a:latin typeface="Arial" panose="020B0604020202020204" pitchFamily="34" charset="0"/>
                          <a:cs typeface="Arial" panose="020B0604020202020204" pitchFamily="34" charset="0"/>
                        </a:rPr>
                        <a:t>1</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63 (49)</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20000"/>
                        <a:lumOff val="80000"/>
                      </a:schemeClr>
                    </a:solidFill>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dirty="0" smtClean="0">
                          <a:latin typeface="Arial" panose="020B0604020202020204" pitchFamily="34" charset="0"/>
                          <a:cs typeface="Arial" panose="020B0604020202020204" pitchFamily="34" charset="0"/>
                        </a:rPr>
                        <a:t>2</a:t>
                      </a:r>
                      <a:endParaRPr lang="en-US" sz="120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21 (16)</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60000"/>
                        <a:lumOff val="40000"/>
                      </a:schemeClr>
                    </a:solidFill>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dirty="0" smtClean="0">
                          <a:latin typeface="Arial" panose="020B0604020202020204" pitchFamily="34" charset="0"/>
                          <a:cs typeface="Arial" panose="020B0604020202020204" pitchFamily="34" charset="0"/>
                        </a:rPr>
                        <a:t>3</a:t>
                      </a:r>
                      <a:endParaRPr lang="en-US" sz="120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35 (27)</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20000"/>
                        <a:lumOff val="80000"/>
                      </a:schemeClr>
                    </a:solidFill>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dirty="0" smtClean="0">
                          <a:latin typeface="Arial" panose="020B0604020202020204" pitchFamily="34" charset="0"/>
                          <a:cs typeface="Arial" panose="020B0604020202020204" pitchFamily="34" charset="0"/>
                        </a:rPr>
                        <a:t>4/6</a:t>
                      </a:r>
                      <a:endParaRPr lang="en-US" sz="120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9 (7)</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60000"/>
                        <a:lumOff val="40000"/>
                      </a:schemeClr>
                    </a:solidFill>
                  </a:tcPr>
                </a:tc>
              </a:tr>
              <a:tr h="264367">
                <a:tc gridSpan="2">
                  <a:txBody>
                    <a:bodyPr/>
                    <a:lstStyle/>
                    <a:p>
                      <a:pPr marL="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baseline="0" dirty="0" smtClean="0">
                          <a:latin typeface="Arial" panose="020B0604020202020204" pitchFamily="34" charset="0"/>
                          <a:cs typeface="Arial" panose="020B0604020202020204" pitchFamily="34" charset="0"/>
                        </a:rPr>
                        <a:t>DAA experience, n (%)</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20000"/>
                        <a:lumOff val="80000"/>
                      </a:schemeClr>
                    </a:solidFill>
                  </a:tcPr>
                </a:tc>
                <a:tc hMerge="1">
                  <a:txBody>
                    <a:bodyPr/>
                    <a:lstStyle/>
                    <a:p>
                      <a:endParaRPr lang="en-US"/>
                    </a:p>
                  </a:txBody>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baseline="0" dirty="0" smtClean="0">
                          <a:latin typeface="Arial" panose="020B0604020202020204" pitchFamily="34" charset="0"/>
                          <a:cs typeface="Arial" panose="020B0604020202020204" pitchFamily="34" charset="0"/>
                        </a:rPr>
                        <a:t>None (G2–6 only)</a:t>
                      </a:r>
                      <a:endParaRPr lang="en-US" sz="1200" baseline="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27 (21)</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60000"/>
                        <a:lumOff val="40000"/>
                      </a:schemeClr>
                    </a:solidFill>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baseline="0" dirty="0" smtClean="0">
                          <a:latin typeface="Arial" panose="020B0604020202020204" pitchFamily="34" charset="0"/>
                          <a:cs typeface="Arial" panose="020B0604020202020204" pitchFamily="34" charset="0"/>
                        </a:rPr>
                        <a:t>1 DAA class</a:t>
                      </a:r>
                      <a:endParaRPr lang="en-US" sz="1200" baseline="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36 (28)</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20000"/>
                        <a:lumOff val="80000"/>
                      </a:schemeClr>
                    </a:solidFill>
                  </a:tcPr>
                </a:tc>
              </a:tr>
              <a:tr h="264367">
                <a:tc>
                  <a:txBody>
                    <a:bodyPr/>
                    <a:lstStyle/>
                    <a:p>
                      <a:pPr marL="22860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lang="en-US" sz="1200" baseline="0" dirty="0" smtClean="0">
                          <a:latin typeface="Arial" panose="020B0604020202020204" pitchFamily="34" charset="0"/>
                          <a:cs typeface="Arial" panose="020B0604020202020204" pitchFamily="34" charset="0"/>
                        </a:rPr>
                        <a:t>≥2 DAA classes</a:t>
                      </a:r>
                      <a:endParaRPr lang="en-US" sz="1200" baseline="0" dirty="0" smtClean="0">
                        <a:solidFill>
                          <a:schemeClr val="tx1"/>
                        </a:solidFill>
                        <a:latin typeface="Arial" panose="020B0604020202020204" pitchFamily="34" charset="0"/>
                        <a:cs typeface="Arial" panose="020B0604020202020204" pitchFamily="34" charset="0"/>
                      </a:endParaRPr>
                    </a:p>
                  </a:txBody>
                  <a:tcPr marT="36576" marB="36576"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kern="1200" dirty="0" smtClean="0">
                          <a:latin typeface="Arial" panose="020B0604020202020204" pitchFamily="34" charset="0"/>
                          <a:cs typeface="Arial" panose="020B0604020202020204" pitchFamily="34" charset="0"/>
                        </a:rPr>
                        <a:t>65 (51)</a:t>
                      </a:r>
                      <a:endParaRPr lang="en-US" sz="1200" kern="1200" dirty="0" smtClean="0">
                        <a:solidFill>
                          <a:schemeClr val="tx1"/>
                        </a:solidFill>
                        <a:latin typeface="Arial" panose="020B0604020202020204" pitchFamily="34" charset="0"/>
                        <a:ea typeface="+mn-ea"/>
                        <a:cs typeface="Arial" panose="020B0604020202020204" pitchFamily="34" charset="0"/>
                      </a:endParaRPr>
                    </a:p>
                  </a:txBody>
                  <a:tcPr marT="36576" marB="36576" anchor="ctr" horzOverflow="overflow">
                    <a:solidFill>
                      <a:schemeClr val="accent5">
                        <a:lumMod val="60000"/>
                        <a:lumOff val="40000"/>
                      </a:schemeClr>
                    </a:solidFill>
                  </a:tcPr>
                </a:tc>
              </a:tr>
            </a:tbl>
          </a:graphicData>
        </a:graphic>
      </p:graphicFrame>
      <p:pic>
        <p:nvPicPr>
          <p:cNvPr id="54" name="Picture 53"/>
          <p:cNvPicPr>
            <a:picLocks noChangeAspect="1"/>
          </p:cNvPicPr>
          <p:nvPr/>
        </p:nvPicPr>
        <p:blipFill>
          <a:blip r:embed="rId3"/>
          <a:stretch>
            <a:fillRect/>
          </a:stretch>
        </p:blipFill>
        <p:spPr>
          <a:xfrm>
            <a:off x="4027160" y="1588935"/>
            <a:ext cx="4629806" cy="2418051"/>
          </a:xfrm>
          <a:prstGeom prst="rect">
            <a:avLst/>
          </a:prstGeom>
        </p:spPr>
      </p:pic>
      <p:sp>
        <p:nvSpPr>
          <p:cNvPr id="55" name="Rectangle 54"/>
          <p:cNvSpPr/>
          <p:nvPr/>
        </p:nvSpPr>
        <p:spPr>
          <a:xfrm>
            <a:off x="6951754" y="1542018"/>
            <a:ext cx="2089033" cy="338554"/>
          </a:xfrm>
          <a:prstGeom prst="rect">
            <a:avLst/>
          </a:prstGeom>
        </p:spPr>
        <p:txBody>
          <a:bodyPr wrap="none">
            <a:spAutoFit/>
          </a:bodyPr>
          <a:lstStyle/>
          <a:p>
            <a:r>
              <a:rPr lang="en-US" altLang="en-US" sz="1600" b="1" dirty="0">
                <a:solidFill>
                  <a:srgbClr val="000000"/>
                </a:solidFill>
              </a:rPr>
              <a:t>Prior </a:t>
            </a:r>
            <a:r>
              <a:rPr lang="en-US" altLang="en-US" sz="1600" b="1" dirty="0" err="1" smtClean="0">
                <a:solidFill>
                  <a:srgbClr val="000000"/>
                </a:solidFill>
              </a:rPr>
              <a:t>Tx</a:t>
            </a:r>
            <a:r>
              <a:rPr lang="en-US" altLang="en-US" sz="1600" b="1" dirty="0" smtClean="0">
                <a:solidFill>
                  <a:srgbClr val="000000"/>
                </a:solidFill>
              </a:rPr>
              <a:t> experience</a:t>
            </a:r>
            <a:endParaRPr lang="en-US" sz="1600" b="1" dirty="0">
              <a:solidFill>
                <a:srgbClr val="000000"/>
              </a:solidFill>
            </a:endParaRPr>
          </a:p>
        </p:txBody>
      </p:sp>
      <p:sp>
        <p:nvSpPr>
          <p:cNvPr id="11" name="Rectangle 10"/>
          <p:cNvSpPr/>
          <p:nvPr/>
        </p:nvSpPr>
        <p:spPr>
          <a:xfrm>
            <a:off x="4800844" y="4105907"/>
            <a:ext cx="3376245" cy="338554"/>
          </a:xfrm>
          <a:prstGeom prst="rect">
            <a:avLst/>
          </a:prstGeom>
        </p:spPr>
        <p:txBody>
          <a:bodyPr wrap="none">
            <a:spAutoFit/>
          </a:bodyPr>
          <a:lstStyle/>
          <a:p>
            <a:pPr algn="ctr"/>
            <a:r>
              <a:rPr lang="en-US" sz="1600" b="1" dirty="0" smtClean="0">
                <a:solidFill>
                  <a:srgbClr val="000000"/>
                </a:solidFill>
              </a:rPr>
              <a:t>SVR12 (overall </a:t>
            </a:r>
            <a:r>
              <a:rPr lang="en-US" sz="1600" b="1" dirty="0">
                <a:solidFill>
                  <a:srgbClr val="000000"/>
                </a:solidFill>
              </a:rPr>
              <a:t>and by </a:t>
            </a:r>
            <a:r>
              <a:rPr lang="en-US" sz="1600" b="1" dirty="0" smtClean="0">
                <a:solidFill>
                  <a:srgbClr val="000000"/>
                </a:solidFill>
              </a:rPr>
              <a:t>genotype)</a:t>
            </a:r>
            <a:endParaRPr lang="en-US" sz="1600" b="1" dirty="0">
              <a:solidFill>
                <a:srgbClr val="000000"/>
              </a:solidFill>
            </a:endParaRPr>
          </a:p>
        </p:txBody>
      </p:sp>
      <p:graphicFrame>
        <p:nvGraphicFramePr>
          <p:cNvPr id="12" name="Object 3"/>
          <p:cNvGraphicFramePr>
            <a:graphicFrameLocks/>
          </p:cNvGraphicFramePr>
          <p:nvPr>
            <p:extLst>
              <p:ext uri="{D42A27DB-BD31-4B8C-83A1-F6EECF244321}">
                <p14:modId xmlns:p14="http://schemas.microsoft.com/office/powerpoint/2010/main" val="1460161920"/>
              </p:ext>
            </p:extLst>
          </p:nvPr>
        </p:nvGraphicFramePr>
        <p:xfrm>
          <a:off x="4328955" y="4352094"/>
          <a:ext cx="4571032" cy="214395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rot="16200000">
            <a:off x="3166200" y="5161601"/>
            <a:ext cx="2075543" cy="338554"/>
          </a:xfrm>
          <a:prstGeom prst="rect">
            <a:avLst/>
          </a:prstGeom>
          <a:noFill/>
        </p:spPr>
        <p:txBody>
          <a:bodyPr wrap="square" rtlCol="0">
            <a:spAutoFit/>
          </a:bodyPr>
          <a:lstStyle/>
          <a:p>
            <a:pPr algn="ctr"/>
            <a:r>
              <a:rPr lang="en-GB" sz="1600" dirty="0" smtClean="0">
                <a:solidFill>
                  <a:srgbClr val="000000"/>
                </a:solidFill>
              </a:rPr>
              <a:t>SVR12 (%)</a:t>
            </a:r>
            <a:endParaRPr lang="en-US" sz="1600" dirty="0">
              <a:solidFill>
                <a:srgbClr val="000000"/>
              </a:solidFill>
            </a:endParaRPr>
          </a:p>
        </p:txBody>
      </p:sp>
      <p:sp>
        <p:nvSpPr>
          <p:cNvPr id="19" name="TextBox 10"/>
          <p:cNvSpPr txBox="1">
            <a:spLocks noChangeArrowheads="1"/>
          </p:cNvSpPr>
          <p:nvPr/>
        </p:nvSpPr>
        <p:spPr bwMode="auto">
          <a:xfrm>
            <a:off x="5622577" y="5851525"/>
            <a:ext cx="64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63/63</a:t>
            </a:r>
          </a:p>
        </p:txBody>
      </p:sp>
      <p:sp>
        <p:nvSpPr>
          <p:cNvPr id="20" name="TextBox 11"/>
          <p:cNvSpPr txBox="1">
            <a:spLocks noChangeArrowheads="1"/>
          </p:cNvSpPr>
          <p:nvPr/>
        </p:nvSpPr>
        <p:spPr bwMode="auto">
          <a:xfrm>
            <a:off x="4814721" y="5668025"/>
            <a:ext cx="64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127</a:t>
            </a:r>
            <a:r>
              <a:rPr lang="en-US" altLang="en-US" sz="1200" b="1" dirty="0" smtClean="0"/>
              <a:t>/</a:t>
            </a:r>
            <a:br>
              <a:rPr lang="en-US" altLang="en-US" sz="1200" b="1" dirty="0" smtClean="0"/>
            </a:br>
            <a:r>
              <a:rPr lang="en-US" altLang="en-US" sz="1200" b="1" dirty="0" smtClean="0"/>
              <a:t>128</a:t>
            </a:r>
            <a:endParaRPr lang="en-US" altLang="en-US" sz="1200" b="1" dirty="0"/>
          </a:p>
        </p:txBody>
      </p:sp>
      <p:sp>
        <p:nvSpPr>
          <p:cNvPr id="21" name="TextBox 11"/>
          <p:cNvSpPr txBox="1">
            <a:spLocks noChangeArrowheads="1"/>
          </p:cNvSpPr>
          <p:nvPr/>
        </p:nvSpPr>
        <p:spPr bwMode="auto">
          <a:xfrm>
            <a:off x="8009465" y="5830600"/>
            <a:ext cx="64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9/9</a:t>
            </a:r>
          </a:p>
        </p:txBody>
      </p:sp>
      <p:sp>
        <p:nvSpPr>
          <p:cNvPr id="22" name="TextBox 11"/>
          <p:cNvSpPr txBox="1">
            <a:spLocks noChangeArrowheads="1"/>
          </p:cNvSpPr>
          <p:nvPr/>
        </p:nvSpPr>
        <p:spPr bwMode="auto">
          <a:xfrm>
            <a:off x="7219129" y="5836233"/>
            <a:ext cx="64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rgbClr val="FFFFFF"/>
                </a:solidFill>
              </a:rPr>
              <a:t>34/35</a:t>
            </a:r>
          </a:p>
        </p:txBody>
      </p:sp>
      <p:sp>
        <p:nvSpPr>
          <p:cNvPr id="23" name="TextBox 10"/>
          <p:cNvSpPr txBox="1">
            <a:spLocks noChangeArrowheads="1"/>
          </p:cNvSpPr>
          <p:nvPr/>
        </p:nvSpPr>
        <p:spPr bwMode="auto">
          <a:xfrm>
            <a:off x="6441627" y="5830884"/>
            <a:ext cx="64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chemeClr val="bg1"/>
                </a:solidFill>
              </a:rPr>
              <a:t>21/21</a:t>
            </a:r>
          </a:p>
        </p:txBody>
      </p:sp>
      <p:sp>
        <p:nvSpPr>
          <p:cNvPr id="24" name="Content Placeholder 4"/>
          <p:cNvSpPr txBox="1">
            <a:spLocks/>
          </p:cNvSpPr>
          <p:nvPr/>
        </p:nvSpPr>
        <p:spPr>
          <a:xfrm>
            <a:off x="4214989" y="6439584"/>
            <a:ext cx="3500262" cy="294591"/>
          </a:xfrm>
          <a:prstGeom prst="rect">
            <a:avLst/>
          </a:prstGeom>
        </p:spPr>
        <p:txBody>
          <a:bodyPr vert="horz" lIns="91440" tIns="45720" rIns="91440" bIns="45720" rtlCol="0">
            <a:noAutofit/>
          </a:bodyPr>
          <a:lstStyle>
            <a:lvl1pPr marL="185738" indent="-185738">
              <a:spcBef>
                <a:spcPct val="20000"/>
              </a:spcBef>
              <a:buClr>
                <a:srgbClr val="09568A"/>
              </a:buClr>
              <a:buFont typeface="Wingdings" pitchFamily="2" charset="2"/>
              <a:buChar char="§"/>
            </a:lvl1pPr>
            <a:lvl2pPr marL="357188" lvl="1" indent="-171450">
              <a:spcBef>
                <a:spcPct val="20000"/>
              </a:spcBef>
              <a:buClr>
                <a:srgbClr val="09568A"/>
              </a:buClr>
              <a:buFont typeface="Wingdings" pitchFamily="2" charset="2"/>
              <a:buChar char="§"/>
            </a:lvl2pPr>
            <a:lvl3pPr marL="542925" indent="-185738">
              <a:spcBef>
                <a:spcPct val="20000"/>
              </a:spcBef>
              <a:buClr>
                <a:srgbClr val="09568A"/>
              </a:buClr>
              <a:buFont typeface="Wingdings" pitchFamily="2" charset="2"/>
              <a:buChar char="§"/>
            </a:lvl3pPr>
            <a:lvl4pPr marL="714375" indent="-171450">
              <a:spcBef>
                <a:spcPct val="20000"/>
              </a:spcBef>
              <a:buClr>
                <a:srgbClr val="09568A"/>
              </a:buClr>
              <a:buFont typeface="Wingdings" pitchFamily="2" charset="2"/>
              <a:buChar char="§"/>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Arial" panose="020B0604020202020204" pitchFamily="34" charset="0"/>
              <a:buChar char="•"/>
            </a:pPr>
            <a:r>
              <a:rPr lang="en-US" altLang="en-US" sz="1400" dirty="0" smtClean="0">
                <a:solidFill>
                  <a:srgbClr val="000000"/>
                </a:solidFill>
              </a:rPr>
              <a:t>1 </a:t>
            </a:r>
            <a:r>
              <a:rPr lang="en-US" altLang="en-US" sz="1400" dirty="0" err="1" smtClean="0">
                <a:solidFill>
                  <a:srgbClr val="000000"/>
                </a:solidFill>
              </a:rPr>
              <a:t>pt</a:t>
            </a:r>
            <a:r>
              <a:rPr lang="en-US" altLang="en-US" sz="1400" dirty="0" smtClean="0">
                <a:solidFill>
                  <a:srgbClr val="000000"/>
                </a:solidFill>
              </a:rPr>
              <a:t> </a:t>
            </a:r>
            <a:r>
              <a:rPr lang="en-US" altLang="en-US" sz="1400" dirty="0">
                <a:solidFill>
                  <a:srgbClr val="000000"/>
                </a:solidFill>
              </a:rPr>
              <a:t>relapsed at post-treatment </a:t>
            </a:r>
            <a:r>
              <a:rPr lang="en-US" altLang="en-US" sz="1400" dirty="0" err="1" smtClean="0">
                <a:solidFill>
                  <a:srgbClr val="000000"/>
                </a:solidFill>
              </a:rPr>
              <a:t>Wk</a:t>
            </a:r>
            <a:r>
              <a:rPr lang="en-US" altLang="en-US" sz="1400" dirty="0" smtClean="0">
                <a:solidFill>
                  <a:srgbClr val="000000"/>
                </a:solidFill>
              </a:rPr>
              <a:t> </a:t>
            </a:r>
            <a:r>
              <a:rPr lang="en-US" altLang="en-US" sz="1400" dirty="0">
                <a:solidFill>
                  <a:srgbClr val="000000"/>
                </a:solidFill>
              </a:rPr>
              <a:t>8</a:t>
            </a:r>
          </a:p>
        </p:txBody>
      </p:sp>
      <p:sp>
        <p:nvSpPr>
          <p:cNvPr id="2" name="TextBox 1"/>
          <p:cNvSpPr txBox="1"/>
          <p:nvPr/>
        </p:nvSpPr>
        <p:spPr>
          <a:xfrm>
            <a:off x="7295067" y="3077906"/>
            <a:ext cx="2284913" cy="276999"/>
          </a:xfrm>
          <a:prstGeom prst="rect">
            <a:avLst/>
          </a:prstGeom>
        </p:spPr>
        <p:txBody>
          <a:bodyPr vert="horz" lIns="36000" tIns="45720" rIns="0" bIns="45720" rtlCol="0" anchor="ctr" anchorCtr="0">
            <a:noAutofit/>
          </a:bodyPr>
          <a:lstStyle>
            <a:lvl1pPr indent="0">
              <a:spcBef>
                <a:spcPct val="20000"/>
              </a:spcBef>
              <a:buClr>
                <a:srgbClr val="09568A"/>
              </a:buClr>
              <a:buFont typeface="Wingdings" pitchFamily="2" charset="2"/>
              <a:buNone/>
              <a:defRPr sz="1200"/>
            </a:lvl1pPr>
            <a:lvl2pPr marL="357188" indent="-171450">
              <a:spcBef>
                <a:spcPct val="20000"/>
              </a:spcBef>
              <a:buClr>
                <a:srgbClr val="09568A"/>
              </a:buClr>
              <a:buFont typeface="Wingdings" pitchFamily="2" charset="2"/>
              <a:buChar char="§"/>
              <a:defRPr sz="2000"/>
            </a:lvl2pPr>
            <a:lvl3pPr marL="542925" indent="-185738">
              <a:spcBef>
                <a:spcPct val="20000"/>
              </a:spcBef>
              <a:buClr>
                <a:srgbClr val="09568A"/>
              </a:buClr>
              <a:buFont typeface="Wingdings" pitchFamily="2" charset="2"/>
              <a:buChar char="§"/>
            </a:lvl3pPr>
            <a:lvl4pPr marL="714375" indent="-171450">
              <a:spcBef>
                <a:spcPct val="20000"/>
              </a:spcBef>
              <a:buClr>
                <a:srgbClr val="09568A"/>
              </a:buClr>
              <a:buFont typeface="Wingdings" pitchFamily="2" charset="2"/>
              <a:buChar char="§"/>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dirty="0"/>
          </a:p>
        </p:txBody>
      </p:sp>
      <p:sp>
        <p:nvSpPr>
          <p:cNvPr id="25" name="Slide Number Placeholder 24"/>
          <p:cNvSpPr>
            <a:spLocks noGrp="1"/>
          </p:cNvSpPr>
          <p:nvPr>
            <p:ph type="sldNum" sz="quarter" idx="12"/>
          </p:nvPr>
        </p:nvSpPr>
        <p:spPr/>
        <p:txBody>
          <a:bodyPr/>
          <a:lstStyle/>
          <a:p>
            <a:fld id="{CE80A222-27A2-499A-9E2A-14884A5A6E9E}" type="slidenum">
              <a:rPr lang="en-US" smtClean="0"/>
              <a:t>26</a:t>
            </a:fld>
            <a:endParaRPr lang="en-US" dirty="0"/>
          </a:p>
        </p:txBody>
      </p:sp>
    </p:spTree>
    <p:extLst>
      <p:ext uri="{BB962C8B-B14F-4D97-AF65-F5344CB8AC3E}">
        <p14:creationId xmlns:p14="http://schemas.microsoft.com/office/powerpoint/2010/main" val="26781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err="1" smtClean="0"/>
              <a:t>SOF</a:t>
            </a:r>
            <a:r>
              <a:rPr lang="en-GB" sz="2800" dirty="0" smtClean="0"/>
              <a:t>/</a:t>
            </a:r>
            <a:r>
              <a:rPr lang="en-GB" sz="2800" dirty="0" err="1" smtClean="0"/>
              <a:t>VEL</a:t>
            </a:r>
            <a:r>
              <a:rPr lang="en-GB" sz="2800" dirty="0" smtClean="0"/>
              <a:t> + GS-9857 for 12 weeks in treatment-experienced G1–6 pts, including those previously treated with </a:t>
            </a:r>
            <a:r>
              <a:rPr lang="en-GB" sz="2800" dirty="0" err="1" smtClean="0"/>
              <a:t>DAAs</a:t>
            </a:r>
            <a:endParaRPr lang="en-GB" sz="2800" dirty="0"/>
          </a:p>
        </p:txBody>
      </p:sp>
      <p:sp>
        <p:nvSpPr>
          <p:cNvPr id="6" name="Text Placeholder 5"/>
          <p:cNvSpPr>
            <a:spLocks noGrp="1"/>
          </p:cNvSpPr>
          <p:nvPr>
            <p:ph type="body" sz="quarter" idx="10"/>
          </p:nvPr>
        </p:nvSpPr>
        <p:spPr>
          <a:xfrm>
            <a:off x="185453" y="6628102"/>
            <a:ext cx="4391310" cy="137823"/>
          </a:xfrm>
        </p:spPr>
        <p:txBody>
          <a:bodyPr/>
          <a:lstStyle/>
          <a:p>
            <a:r>
              <a:rPr lang="en-US" altLang="en-US" sz="1200" dirty="0">
                <a:solidFill>
                  <a:srgbClr val="000000"/>
                </a:solidFill>
              </a:rPr>
              <a:t>*59-year-old man died at f/u </a:t>
            </a:r>
            <a:r>
              <a:rPr lang="en-US" altLang="en-US" sz="1200" dirty="0" err="1">
                <a:solidFill>
                  <a:srgbClr val="000000"/>
                </a:solidFill>
              </a:rPr>
              <a:t>Wk</a:t>
            </a:r>
            <a:r>
              <a:rPr lang="en-US" altLang="en-US" sz="1200" dirty="0">
                <a:solidFill>
                  <a:srgbClr val="000000"/>
                </a:solidFill>
              </a:rPr>
              <a:t> 14 of presumed sudden cardiac </a:t>
            </a:r>
            <a:r>
              <a:rPr lang="en-US" altLang="en-US" sz="1200" dirty="0" smtClean="0">
                <a:solidFill>
                  <a:srgbClr val="000000"/>
                </a:solidFill>
              </a:rPr>
              <a:t>death</a:t>
            </a:r>
            <a:endParaRPr lang="en-GB" sz="1200" dirty="0" smtClean="0"/>
          </a:p>
          <a:p>
            <a:r>
              <a:rPr lang="en-GB" dirty="0" err="1" smtClean="0"/>
              <a:t>Lawitz</a:t>
            </a:r>
            <a:r>
              <a:rPr lang="en-GB" dirty="0" smtClean="0"/>
              <a:t> E, et al. </a:t>
            </a:r>
            <a:r>
              <a:rPr lang="en-GB" dirty="0" err="1" smtClean="0"/>
              <a:t>EASL</a:t>
            </a:r>
            <a:r>
              <a:rPr lang="en-GB" dirty="0" smtClean="0"/>
              <a:t> 2016, Barcelona. #PS008</a:t>
            </a:r>
            <a:endParaRPr lang="en-US" dirty="0"/>
          </a:p>
        </p:txBody>
      </p:sp>
      <p:sp>
        <p:nvSpPr>
          <p:cNvPr id="7" name="Text Placeholder 6"/>
          <p:cNvSpPr>
            <a:spLocks noGrp="1"/>
          </p:cNvSpPr>
          <p:nvPr>
            <p:ph type="body" sz="quarter" idx="4294967295"/>
          </p:nvPr>
        </p:nvSpPr>
        <p:spPr>
          <a:xfrm>
            <a:off x="133350" y="5073650"/>
            <a:ext cx="4254500" cy="857250"/>
          </a:xfrm>
          <a:solidFill>
            <a:srgbClr val="FFFFFF"/>
          </a:solidFill>
        </p:spPr>
        <p:txBody>
          <a:bodyPr>
            <a:normAutofit/>
          </a:bodyPr>
          <a:lstStyle/>
          <a:p>
            <a:pPr marL="228600" indent="-228600">
              <a:spcBef>
                <a:spcPts val="0"/>
              </a:spcBef>
              <a:buClrTx/>
            </a:pPr>
            <a:r>
              <a:rPr lang="en-US" sz="1600" dirty="0" smtClean="0">
                <a:solidFill>
                  <a:srgbClr val="000000"/>
                </a:solidFill>
              </a:rPr>
              <a:t>FDC </a:t>
            </a:r>
            <a:r>
              <a:rPr lang="en-US" sz="1600" dirty="0">
                <a:solidFill>
                  <a:srgbClr val="000000"/>
                </a:solidFill>
              </a:rPr>
              <a:t>single tablet under study in </a:t>
            </a:r>
            <a:r>
              <a:rPr lang="en-US" sz="1600" dirty="0" smtClean="0">
                <a:solidFill>
                  <a:srgbClr val="000000"/>
                </a:solidFill>
              </a:rPr>
              <a:t>Phase </a:t>
            </a:r>
            <a:r>
              <a:rPr lang="en-US" sz="1600" dirty="0">
                <a:solidFill>
                  <a:srgbClr val="000000"/>
                </a:solidFill>
              </a:rPr>
              <a:t>3 </a:t>
            </a:r>
            <a:r>
              <a:rPr lang="en-US" sz="1600" dirty="0" smtClean="0">
                <a:solidFill>
                  <a:srgbClr val="000000"/>
                </a:solidFill>
              </a:rPr>
              <a:t>program</a:t>
            </a:r>
            <a:endParaRPr lang="en-US" sz="2000" dirty="0">
              <a:solidFill>
                <a:srgbClr val="000000"/>
              </a:solidFill>
            </a:endParaRPr>
          </a:p>
        </p:txBody>
      </p:sp>
      <p:graphicFrame>
        <p:nvGraphicFramePr>
          <p:cNvPr id="8" name="Group 66"/>
          <p:cNvGraphicFramePr>
            <a:graphicFrameLocks noGrp="1"/>
          </p:cNvGraphicFramePr>
          <p:nvPr>
            <p:extLst>
              <p:ext uri="{D42A27DB-BD31-4B8C-83A1-F6EECF244321}">
                <p14:modId xmlns:p14="http://schemas.microsoft.com/office/powerpoint/2010/main" val="1310861153"/>
              </p:ext>
            </p:extLst>
          </p:nvPr>
        </p:nvGraphicFramePr>
        <p:xfrm>
          <a:off x="209541" y="1679591"/>
          <a:ext cx="3743334" cy="3127248"/>
        </p:xfrm>
        <a:graphic>
          <a:graphicData uri="http://schemas.openxmlformats.org/drawingml/2006/table">
            <a:tbl>
              <a:tblPr firstRow="1" bandRow="1">
                <a:tableStyleId>{5C22544A-7EE6-4342-B048-85BDC9FD1C3A}</a:tableStyleId>
              </a:tblPr>
              <a:tblGrid>
                <a:gridCol w="885834"/>
                <a:gridCol w="1295400"/>
                <a:gridCol w="1562100"/>
              </a:tblGrid>
              <a:tr h="399470">
                <a:tc>
                  <a:txBody>
                    <a:bodyPr/>
                    <a:lstStyle/>
                    <a:p>
                      <a:pPr marL="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endParaRPr kumimoji="0" lang="en-US" sz="1200" b="1" i="0" u="none" strike="noStrike" cap="none" normalizeH="0" baseline="0" dirty="0" smtClean="0">
                        <a:ln>
                          <a:noFill/>
                        </a:ln>
                        <a:solidFill>
                          <a:schemeClr val="bg1"/>
                        </a:solidFill>
                        <a:effectLst/>
                        <a:latin typeface="+mj-lt"/>
                      </a:endParaRPr>
                    </a:p>
                  </a:txBody>
                  <a:tcPr anchor="ctr" horzOverflow="overflow">
                    <a:solidFill>
                      <a:schemeClr val="accent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15000"/>
                        </a:lnSpc>
                        <a:spcBef>
                          <a:spcPct val="0"/>
                        </a:spcBef>
                        <a:spcAft>
                          <a:spcPct val="25000"/>
                        </a:spcAft>
                        <a:buClr>
                          <a:schemeClr val="tx1"/>
                        </a:buClr>
                        <a:buSzPct val="120000"/>
                        <a:buFont typeface="Wingdings 3" pitchFamily="18" charset="2"/>
                        <a:buNone/>
                        <a:tabLst/>
                        <a:defRPr/>
                      </a:pPr>
                      <a:r>
                        <a:rPr kumimoji="0" lang="en-US" sz="1200" u="none" strike="noStrike" cap="none" normalizeH="0" baseline="0" dirty="0" smtClean="0">
                          <a:ln>
                            <a:noFill/>
                          </a:ln>
                          <a:solidFill>
                            <a:schemeClr val="bg1"/>
                          </a:solidFill>
                          <a:effectLst/>
                          <a:latin typeface="+mj-lt"/>
                        </a:rPr>
                        <a:t>Patients, n (%)</a:t>
                      </a:r>
                      <a:endParaRPr kumimoji="0" lang="en-US" sz="1200" b="1" i="0" u="none" strike="noStrike" cap="none" normalizeH="0" baseline="0" dirty="0" smtClean="0">
                        <a:ln>
                          <a:noFill/>
                        </a:ln>
                        <a:solidFill>
                          <a:schemeClr val="bg1"/>
                        </a:solidFill>
                        <a:effectLst/>
                        <a:latin typeface="+mj-lt"/>
                      </a:endParaRPr>
                    </a:p>
                  </a:txBody>
                  <a:tcPr anchor="b" horzOverflow="overflow">
                    <a:solidFill>
                      <a:schemeClr val="accent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smtClean="0">
                          <a:solidFill>
                            <a:schemeClr val="bg1"/>
                          </a:solidFill>
                          <a:latin typeface="+mj-lt"/>
                        </a:rPr>
                        <a:t>SOF/VEL + </a:t>
                      </a:r>
                    </a:p>
                    <a:p>
                      <a:pPr algn="ctr"/>
                      <a:r>
                        <a:rPr lang="en-US" sz="1200" dirty="0" smtClean="0">
                          <a:solidFill>
                            <a:schemeClr val="bg1"/>
                          </a:solidFill>
                          <a:latin typeface="+mj-lt"/>
                        </a:rPr>
                        <a:t>GS-9857 </a:t>
                      </a:r>
                      <a:r>
                        <a:rPr lang="en-US" sz="1200" baseline="0" dirty="0" smtClean="0">
                          <a:solidFill>
                            <a:schemeClr val="bg1"/>
                          </a:solidFill>
                          <a:latin typeface="+mj-lt"/>
                        </a:rPr>
                        <a:t> N=128</a:t>
                      </a:r>
                      <a:endParaRPr lang="en-US" sz="1200" b="1" dirty="0" smtClean="0">
                        <a:solidFill>
                          <a:schemeClr val="bg1"/>
                        </a:solidFill>
                        <a:latin typeface="+mj-lt"/>
                      </a:endParaRPr>
                    </a:p>
                  </a:txBody>
                  <a:tcPr anchor="ctr" horzOverflow="overflow">
                    <a:solidFill>
                      <a:schemeClr val="accent5"/>
                    </a:solidFill>
                  </a:tcPr>
                </a:tc>
              </a:tr>
              <a:tr h="239682">
                <a:tc rowSpan="6">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Overall </a:t>
                      </a:r>
                      <a:br>
                        <a:rPr kumimoji="0" lang="en-US" sz="1200" u="none" strike="noStrike" cap="none" normalizeH="0" baseline="0" dirty="0" smtClean="0">
                          <a:ln>
                            <a:noFill/>
                          </a:ln>
                          <a:effectLst/>
                          <a:latin typeface="+mj-lt"/>
                        </a:rPr>
                      </a:br>
                      <a:r>
                        <a:rPr kumimoji="0" lang="en-US" sz="1200" u="none" strike="noStrike" cap="none" normalizeH="0" baseline="0" dirty="0" smtClean="0">
                          <a:ln>
                            <a:noFill/>
                          </a:ln>
                          <a:effectLst/>
                          <a:latin typeface="+mj-lt"/>
                        </a:rPr>
                        <a:t>safety</a:t>
                      </a:r>
                      <a:endParaRPr kumimoji="0" lang="en-US" sz="1200" b="1" i="0" u="none" strike="noStrike" cap="none" normalizeH="0" baseline="0" dirty="0" smtClean="0">
                        <a:ln>
                          <a:noFill/>
                        </a:ln>
                        <a:solidFill>
                          <a:schemeClr val="bg1"/>
                        </a:solidFill>
                        <a:effectLst/>
                        <a:latin typeface="+mj-lt"/>
                      </a:endParaRPr>
                    </a:p>
                  </a:txBody>
                  <a:tcPr anchor="ctr" horzOverflow="overflow">
                    <a:solidFill>
                      <a:schemeClr val="accent5">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AEs</a:t>
                      </a:r>
                      <a:endParaRPr kumimoji="0" lang="en-US" sz="1200" b="0" i="0" u="none" strike="noStrike" cap="none" normalizeH="0" baseline="0" dirty="0" smtClean="0">
                        <a:ln>
                          <a:noFill/>
                        </a:ln>
                        <a:solidFill>
                          <a:srgbClr val="000000"/>
                        </a:solidFill>
                        <a:effectLst/>
                        <a:latin typeface="+mj-lt"/>
                      </a:endParaRPr>
                    </a:p>
                  </a:txBody>
                  <a:tcPr marL="82359" marR="82359"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83 (65)</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60000"/>
                        <a:lumOff val="40000"/>
                      </a:schemeClr>
                    </a:solidFill>
                  </a:tcPr>
                </a:tc>
              </a:tr>
              <a:tr h="23968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Grade 3 AE</a:t>
                      </a:r>
                      <a:endParaRPr kumimoji="0" lang="en-US" sz="1200" b="0" i="0" u="none" strike="noStrike" cap="none" normalizeH="0" baseline="0" dirty="0" smtClean="0">
                        <a:ln>
                          <a:noFill/>
                        </a:ln>
                        <a:solidFill>
                          <a:srgbClr val="000000"/>
                        </a:solidFill>
                        <a:effectLst/>
                        <a:latin typeface="+mj-lt"/>
                      </a:endParaRPr>
                    </a:p>
                  </a:txBody>
                  <a:tcPr marL="82359" marR="82359"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2 (2)</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20000"/>
                        <a:lumOff val="80000"/>
                      </a:schemeClr>
                    </a:solidFill>
                  </a:tcPr>
                </a:tc>
              </a:tr>
              <a:tr h="23968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SAE</a:t>
                      </a:r>
                      <a:endParaRPr kumimoji="0" lang="en-US" sz="1200" b="0" i="0" u="none" strike="noStrike" cap="none" normalizeH="0" baseline="0" dirty="0" smtClean="0">
                        <a:ln>
                          <a:noFill/>
                        </a:ln>
                        <a:solidFill>
                          <a:srgbClr val="000000"/>
                        </a:solidFill>
                        <a:effectLst/>
                        <a:latin typeface="+mj-lt"/>
                      </a:endParaRPr>
                    </a:p>
                  </a:txBody>
                  <a:tcPr marL="82359" marR="82359"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2 (2)</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60000"/>
                        <a:lumOff val="40000"/>
                      </a:schemeClr>
                    </a:solidFill>
                  </a:tcPr>
                </a:tc>
              </a:tr>
              <a:tr h="23968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3000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err="1" smtClean="0">
                          <a:ln>
                            <a:noFill/>
                          </a:ln>
                          <a:effectLst/>
                          <a:latin typeface="+mj-lt"/>
                        </a:rPr>
                        <a:t>Tx</a:t>
                      </a:r>
                      <a:r>
                        <a:rPr kumimoji="0" lang="en-US" sz="1200" u="none" strike="noStrike" cap="none" normalizeH="0" baseline="0" dirty="0" smtClean="0">
                          <a:ln>
                            <a:noFill/>
                          </a:ln>
                          <a:effectLst/>
                          <a:latin typeface="+mj-lt"/>
                        </a:rPr>
                        <a:t> d/c due to AE</a:t>
                      </a:r>
                      <a:endParaRPr kumimoji="0" lang="en-US" sz="1200" b="0" i="0" u="none" strike="noStrike" cap="none" normalizeH="0" baseline="0" dirty="0" smtClean="0">
                        <a:ln>
                          <a:noFill/>
                        </a:ln>
                        <a:solidFill>
                          <a:srgbClr val="000000"/>
                        </a:solidFill>
                        <a:effectLst/>
                        <a:latin typeface="+mj-lt"/>
                      </a:endParaRPr>
                    </a:p>
                  </a:txBody>
                  <a:tcPr marL="82359" marR="82359" anchor="ctr" horzOverflow="overflow">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1 (&lt;1)</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20000"/>
                        <a:lumOff val="80000"/>
                      </a:schemeClr>
                    </a:solidFill>
                  </a:tcPr>
                </a:tc>
              </a:tr>
              <a:tr h="23968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Death*</a:t>
                      </a:r>
                      <a:endParaRPr kumimoji="0" lang="en-US" sz="1200" b="0" i="0" u="none" strike="noStrike" cap="none" normalizeH="0" baseline="0" dirty="0" smtClean="0">
                        <a:ln>
                          <a:noFill/>
                        </a:ln>
                        <a:solidFill>
                          <a:srgbClr val="000000"/>
                        </a:solidFill>
                        <a:effectLst/>
                        <a:latin typeface="+mj-lt"/>
                      </a:endParaRPr>
                    </a:p>
                  </a:txBody>
                  <a:tcPr marL="82359" marR="82359"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1 (&lt;1)</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60000"/>
                        <a:lumOff val="40000"/>
                      </a:schemeClr>
                    </a:solidFill>
                  </a:tcPr>
                </a:tc>
              </a:tr>
              <a:tr h="399470">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Grade 3‒4 lab abnormality</a:t>
                      </a:r>
                      <a:endParaRPr kumimoji="0" lang="en-US" sz="1200" b="0" i="0" u="none" strike="noStrike" cap="none" normalizeH="0" baseline="0" dirty="0" smtClean="0">
                        <a:ln>
                          <a:noFill/>
                        </a:ln>
                        <a:solidFill>
                          <a:schemeClr val="tx1"/>
                        </a:solidFill>
                        <a:effectLst/>
                        <a:latin typeface="+mj-lt"/>
                      </a:endParaRPr>
                    </a:p>
                  </a:txBody>
                  <a:tcPr marL="82359" marR="82359" anchor="ctr" horzOverflow="overflow">
                    <a:solidFill>
                      <a:schemeClr val="accent5">
                        <a:lumMod val="20000"/>
                        <a:lumOff val="80000"/>
                      </a:schemeClr>
                    </a:solidFill>
                  </a:tcPr>
                </a:tc>
                <a:tc>
                  <a:txBody>
                    <a:bodyPr/>
                    <a:lstStyle/>
                    <a:p>
                      <a:pPr algn="ctr"/>
                      <a:r>
                        <a:rPr lang="en-US" sz="1200" baseline="0" dirty="0" smtClean="0">
                          <a:latin typeface="+mj-lt"/>
                        </a:rPr>
                        <a:t>11 (9)</a:t>
                      </a:r>
                      <a:endParaRPr lang="en-US" sz="1200" baseline="0" dirty="0">
                        <a:latin typeface="+mj-lt"/>
                      </a:endParaRPr>
                    </a:p>
                  </a:txBody>
                  <a:tcPr marL="82359" marR="82359" anchor="ctr" horzOverflow="overflow">
                    <a:solidFill>
                      <a:schemeClr val="accent5">
                        <a:lumMod val="20000"/>
                        <a:lumOff val="80000"/>
                      </a:schemeClr>
                    </a:solidFill>
                  </a:tcPr>
                </a:tc>
              </a:tr>
              <a:tr h="183756">
                <a:tc rowSpan="4">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cap="none" normalizeH="0" baseline="0" dirty="0" smtClean="0">
                          <a:ln>
                            <a:noFill/>
                          </a:ln>
                          <a:effectLst/>
                          <a:latin typeface="+mj-lt"/>
                        </a:rPr>
                        <a:t>Frequent AEs (≥5%)</a:t>
                      </a:r>
                      <a:endParaRPr kumimoji="0" lang="en-US" sz="1200" b="1" i="0" u="none" strike="noStrike" cap="none" normalizeH="0" baseline="0" dirty="0" smtClean="0">
                        <a:ln>
                          <a:noFill/>
                        </a:ln>
                        <a:solidFill>
                          <a:schemeClr val="bg1"/>
                        </a:solidFill>
                        <a:effectLst/>
                        <a:latin typeface="+mj-lt"/>
                      </a:endParaRPr>
                    </a:p>
                  </a:txBody>
                  <a:tcPr anchor="ctr" horzOverflow="overflow">
                    <a:solidFill>
                      <a:schemeClr val="accent5">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kern="1200" cap="none" normalizeH="0" baseline="0" dirty="0" smtClean="0">
                          <a:ln>
                            <a:noFill/>
                          </a:ln>
                          <a:effectLst/>
                          <a:latin typeface="+mj-lt"/>
                        </a:rPr>
                        <a:t>Headache</a:t>
                      </a:r>
                      <a:endParaRPr kumimoji="0" lang="en-US" sz="1200" b="0" i="0" u="none" strike="noStrike" kern="1200" cap="none" normalizeH="0" baseline="0" dirty="0">
                        <a:ln>
                          <a:noFill/>
                        </a:ln>
                        <a:solidFill>
                          <a:srgbClr val="000000"/>
                        </a:solidFill>
                        <a:effectLst/>
                        <a:latin typeface="+mj-lt"/>
                        <a:ea typeface="+mn-ea"/>
                        <a:cs typeface="+mn-cs"/>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smtClean="0">
                          <a:effectLst/>
                          <a:latin typeface="+mj-lt"/>
                        </a:rPr>
                        <a:t> 28</a:t>
                      </a:r>
                      <a:r>
                        <a:rPr lang="en-US" sz="1200" baseline="0" dirty="0" smtClean="0">
                          <a:effectLst/>
                          <a:latin typeface="+mj-lt"/>
                        </a:rPr>
                        <a:t> (22)</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r>
              <a:tr h="183756">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kern="1200" cap="none" normalizeH="0" baseline="0" dirty="0" smtClean="0">
                          <a:ln>
                            <a:noFill/>
                          </a:ln>
                          <a:effectLst/>
                          <a:latin typeface="+mj-lt"/>
                        </a:rPr>
                        <a:t>Diarrhea</a:t>
                      </a:r>
                      <a:endParaRPr kumimoji="0" lang="en-US" sz="1200" b="0" i="0" u="none" strike="noStrike" kern="1200" cap="none" normalizeH="0" baseline="0" dirty="0">
                        <a:ln>
                          <a:noFill/>
                        </a:ln>
                        <a:solidFill>
                          <a:srgbClr val="000000"/>
                        </a:solidFill>
                        <a:effectLst/>
                        <a:latin typeface="+mj-lt"/>
                        <a:ea typeface="+mn-ea"/>
                        <a:cs typeface="+mn-cs"/>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mj-lt"/>
                        </a:rPr>
                        <a:t>24</a:t>
                      </a:r>
                      <a:r>
                        <a:rPr lang="en-US" sz="1200" baseline="0" dirty="0" smtClean="0">
                          <a:effectLst/>
                          <a:latin typeface="+mj-lt"/>
                        </a:rPr>
                        <a:t> (19)</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183756">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kern="1200" cap="none" normalizeH="0" baseline="0" dirty="0" smtClean="0">
                          <a:ln>
                            <a:noFill/>
                          </a:ln>
                          <a:effectLst/>
                          <a:latin typeface="+mj-lt"/>
                        </a:rPr>
                        <a:t>Fatigue</a:t>
                      </a:r>
                      <a:endParaRPr kumimoji="0" lang="en-US" sz="1200" b="0" i="0" u="none" strike="noStrike" kern="1200" cap="none" normalizeH="0" baseline="0" dirty="0">
                        <a:ln>
                          <a:noFill/>
                        </a:ln>
                        <a:solidFill>
                          <a:srgbClr val="000000"/>
                        </a:solidFill>
                        <a:effectLst/>
                        <a:latin typeface="+mj-lt"/>
                        <a:ea typeface="+mn-ea"/>
                        <a:cs typeface="+mn-cs"/>
                      </a:endParaRPr>
                    </a:p>
                  </a:txBody>
                  <a:tcPr marL="68580" marR="68580"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smtClean="0">
                          <a:effectLst/>
                          <a:latin typeface="+mj-lt"/>
                        </a:rPr>
                        <a:t>26</a:t>
                      </a:r>
                      <a:r>
                        <a:rPr lang="en-US" sz="1200" baseline="0" dirty="0" smtClean="0">
                          <a:effectLst/>
                          <a:latin typeface="+mj-lt"/>
                        </a:rPr>
                        <a:t> (20)</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60000"/>
                        <a:lumOff val="40000"/>
                      </a:schemeClr>
                    </a:solidFill>
                  </a:tcPr>
                </a:tc>
              </a:tr>
              <a:tr h="183756">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600" b="0" i="0" u="none" strike="noStrike" cap="none" normalizeH="0" baseline="0" dirty="0" smtClean="0">
                        <a:ln>
                          <a:noFill/>
                        </a:ln>
                        <a:solidFill>
                          <a:schemeClr val="tx1"/>
                        </a:solidFill>
                        <a:effectLst/>
                        <a:latin typeface="+mj-lt"/>
                      </a:endParaRPr>
                    </a:p>
                  </a:txBody>
                  <a:tcPr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u="none" strike="noStrike" kern="1200" cap="none" normalizeH="0" baseline="0" dirty="0" smtClean="0">
                          <a:ln>
                            <a:noFill/>
                          </a:ln>
                          <a:effectLst/>
                          <a:latin typeface="+mj-lt"/>
                        </a:rPr>
                        <a:t>Nausea</a:t>
                      </a:r>
                      <a:endParaRPr kumimoji="0" lang="en-US" sz="1200" b="0" i="0" u="none" strike="noStrike" kern="1200" cap="none" normalizeH="0" baseline="0" dirty="0">
                        <a:ln>
                          <a:noFill/>
                        </a:ln>
                        <a:solidFill>
                          <a:srgbClr val="000000"/>
                        </a:solidFill>
                        <a:effectLst/>
                        <a:latin typeface="+mj-lt"/>
                        <a:ea typeface="+mn-ea"/>
                        <a:cs typeface="+mn-cs"/>
                      </a:endParaRPr>
                    </a:p>
                  </a:txBody>
                  <a:tcPr marL="68580" marR="6858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mj-lt"/>
                        </a:rPr>
                        <a:t>18</a:t>
                      </a:r>
                      <a:r>
                        <a:rPr lang="en-US" sz="1200" baseline="0" dirty="0" smtClean="0">
                          <a:effectLst/>
                          <a:latin typeface="+mj-lt"/>
                        </a:rPr>
                        <a:t> (14)</a:t>
                      </a: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bl>
          </a:graphicData>
        </a:graphic>
      </p:graphicFrame>
      <p:sp>
        <p:nvSpPr>
          <p:cNvPr id="9" name="Text Placeholder 3"/>
          <p:cNvSpPr txBox="1">
            <a:spLocks/>
          </p:cNvSpPr>
          <p:nvPr/>
        </p:nvSpPr>
        <p:spPr>
          <a:xfrm>
            <a:off x="252516" y="5009343"/>
            <a:ext cx="3751608" cy="401191"/>
          </a:xfrm>
          <a:prstGeom prst="rect">
            <a:avLst/>
          </a:prstGeom>
        </p:spPr>
        <p:txBody>
          <a:bodyPr vert="horz" lIns="36000" tIns="45720" rIns="0" bIns="45720" rtlCol="0" anchor="ctr" anchorCtr="0">
            <a:noAutofit/>
          </a:bodyPr>
          <a:lstStyle>
            <a:lvl1pPr indent="0">
              <a:spcBef>
                <a:spcPct val="20000"/>
              </a:spcBef>
              <a:buClr>
                <a:srgbClr val="09568A"/>
              </a:buClr>
              <a:buFont typeface="Wingdings" pitchFamily="2" charset="2"/>
              <a:buNone/>
              <a:defRPr sz="1200"/>
            </a:lvl1pPr>
            <a:lvl2pPr marL="357188" indent="-171450">
              <a:spcBef>
                <a:spcPct val="20000"/>
              </a:spcBef>
              <a:buClr>
                <a:srgbClr val="09568A"/>
              </a:buClr>
              <a:buFont typeface="Wingdings" pitchFamily="2" charset="2"/>
              <a:buChar char="§"/>
              <a:defRPr sz="2000"/>
            </a:lvl2pPr>
            <a:lvl3pPr marL="542925" indent="-185738">
              <a:spcBef>
                <a:spcPct val="20000"/>
              </a:spcBef>
              <a:buClr>
                <a:srgbClr val="09568A"/>
              </a:buClr>
              <a:buFont typeface="Wingdings" pitchFamily="2" charset="2"/>
              <a:buChar char="§"/>
            </a:lvl3pPr>
            <a:lvl4pPr marL="714375" indent="-171450">
              <a:spcBef>
                <a:spcPct val="20000"/>
              </a:spcBef>
              <a:buClr>
                <a:srgbClr val="09568A"/>
              </a:buClr>
              <a:buFont typeface="Wingdings" pitchFamily="2" charset="2"/>
              <a:buChar char="§"/>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nSpc>
                <a:spcPct val="80000"/>
              </a:lnSpc>
            </a:pPr>
            <a:endParaRPr lang="en-US" altLang="en-US" dirty="0">
              <a:solidFill>
                <a:srgbClr val="000000"/>
              </a:solidFill>
            </a:endParaRPr>
          </a:p>
        </p:txBody>
      </p:sp>
      <p:pic>
        <p:nvPicPr>
          <p:cNvPr id="54" name="Picture 53"/>
          <p:cNvPicPr>
            <a:picLocks noChangeAspect="1"/>
          </p:cNvPicPr>
          <p:nvPr/>
        </p:nvPicPr>
        <p:blipFill>
          <a:blip r:embed="rId3"/>
          <a:stretch>
            <a:fillRect/>
          </a:stretch>
        </p:blipFill>
        <p:spPr>
          <a:xfrm>
            <a:off x="5481910" y="4566333"/>
            <a:ext cx="3014390" cy="2041846"/>
          </a:xfrm>
          <a:prstGeom prst="rect">
            <a:avLst/>
          </a:prstGeom>
        </p:spPr>
      </p:pic>
      <p:sp>
        <p:nvSpPr>
          <p:cNvPr id="55" name="Rectangle 54"/>
          <p:cNvSpPr/>
          <p:nvPr/>
        </p:nvSpPr>
        <p:spPr>
          <a:xfrm>
            <a:off x="4537776" y="4382190"/>
            <a:ext cx="1415349" cy="486287"/>
          </a:xfrm>
          <a:prstGeom prst="rect">
            <a:avLst/>
          </a:prstGeom>
        </p:spPr>
        <p:txBody>
          <a:bodyPr wrap="square">
            <a:spAutoFit/>
          </a:bodyPr>
          <a:lstStyle/>
          <a:p>
            <a:pPr>
              <a:lnSpc>
                <a:spcPct val="80000"/>
              </a:lnSpc>
            </a:pPr>
            <a:r>
              <a:rPr lang="en-US" sz="1600" b="1" dirty="0" smtClean="0">
                <a:solidFill>
                  <a:srgbClr val="000000"/>
                </a:solidFill>
              </a:rPr>
              <a:t>Resistance</a:t>
            </a:r>
            <a:br>
              <a:rPr lang="en-US" sz="1600" b="1" dirty="0" smtClean="0">
                <a:solidFill>
                  <a:srgbClr val="000000"/>
                </a:solidFill>
              </a:rPr>
            </a:br>
            <a:r>
              <a:rPr lang="en-US" sz="1600" b="1" dirty="0" smtClean="0">
                <a:solidFill>
                  <a:srgbClr val="000000"/>
                </a:solidFill>
              </a:rPr>
              <a:t>analysis</a:t>
            </a:r>
            <a:endParaRPr lang="en-US" sz="1600" b="1" dirty="0">
              <a:solidFill>
                <a:srgbClr val="000000"/>
              </a:solidFill>
            </a:endParaRPr>
          </a:p>
        </p:txBody>
      </p:sp>
      <p:sp>
        <p:nvSpPr>
          <p:cNvPr id="56" name="Rectangle 55"/>
          <p:cNvSpPr/>
          <p:nvPr/>
        </p:nvSpPr>
        <p:spPr>
          <a:xfrm>
            <a:off x="4490151" y="1576489"/>
            <a:ext cx="2509020" cy="338554"/>
          </a:xfrm>
          <a:prstGeom prst="rect">
            <a:avLst/>
          </a:prstGeom>
        </p:spPr>
        <p:txBody>
          <a:bodyPr wrap="none">
            <a:spAutoFit/>
          </a:bodyPr>
          <a:lstStyle/>
          <a:p>
            <a:r>
              <a:rPr lang="en-US" sz="1600" b="1" dirty="0" smtClean="0">
                <a:solidFill>
                  <a:srgbClr val="000000"/>
                </a:solidFill>
              </a:rPr>
              <a:t>SVR12 (%) by subgroup</a:t>
            </a:r>
            <a:endParaRPr lang="en-US" sz="1600" b="1" dirty="0">
              <a:solidFill>
                <a:srgbClr val="000000"/>
              </a:solidFill>
            </a:endParaRPr>
          </a:p>
        </p:txBody>
      </p:sp>
      <p:graphicFrame>
        <p:nvGraphicFramePr>
          <p:cNvPr id="57" name="Content Placeholder 9"/>
          <p:cNvGraphicFramePr>
            <a:graphicFrameLocks/>
          </p:cNvGraphicFramePr>
          <p:nvPr>
            <p:extLst>
              <p:ext uri="{D42A27DB-BD31-4B8C-83A1-F6EECF244321}">
                <p14:modId xmlns:p14="http://schemas.microsoft.com/office/powerpoint/2010/main" val="1259032050"/>
              </p:ext>
            </p:extLst>
          </p:nvPr>
        </p:nvGraphicFramePr>
        <p:xfrm>
          <a:off x="4162425" y="1917391"/>
          <a:ext cx="4802188" cy="1971984"/>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Box 18"/>
          <p:cNvSpPr txBox="1">
            <a:spLocks noChangeArrowheads="1"/>
          </p:cNvSpPr>
          <p:nvPr/>
        </p:nvSpPr>
        <p:spPr bwMode="auto">
          <a:xfrm>
            <a:off x="7196825" y="3785541"/>
            <a:ext cx="1737360" cy="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000000"/>
                </a:solidFill>
              </a:rPr>
              <a:t>No. of DAA </a:t>
            </a:r>
            <a:r>
              <a:rPr lang="en-US" altLang="en-US" sz="1400" b="1" dirty="0" smtClean="0">
                <a:solidFill>
                  <a:srgbClr val="000000"/>
                </a:solidFill>
              </a:rPr>
              <a:t>classes</a:t>
            </a:r>
            <a:endParaRPr lang="en-US" altLang="en-US" sz="1400" b="1" dirty="0">
              <a:solidFill>
                <a:srgbClr val="000000"/>
              </a:solidFill>
            </a:endParaRPr>
          </a:p>
        </p:txBody>
      </p:sp>
      <p:sp>
        <p:nvSpPr>
          <p:cNvPr id="59" name="TextBox 32"/>
          <p:cNvSpPr txBox="1">
            <a:spLocks noChangeArrowheads="1"/>
          </p:cNvSpPr>
          <p:nvPr/>
        </p:nvSpPr>
        <p:spPr bwMode="auto">
          <a:xfrm>
            <a:off x="5862020" y="3939038"/>
            <a:ext cx="1280160" cy="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pPr>
            <a:r>
              <a:rPr lang="en-US" altLang="en-US" sz="1400" b="1" dirty="0">
                <a:solidFill>
                  <a:srgbClr val="000000"/>
                </a:solidFill>
              </a:rPr>
              <a:t>Prior NS5A </a:t>
            </a:r>
            <a:r>
              <a:rPr lang="en-US" altLang="en-US" sz="1400" b="1" dirty="0" smtClean="0">
                <a:solidFill>
                  <a:srgbClr val="000000"/>
                </a:solidFill>
              </a:rPr>
              <a:t/>
            </a:r>
            <a:br>
              <a:rPr lang="en-US" altLang="en-US" sz="1400" b="1" dirty="0" smtClean="0">
                <a:solidFill>
                  <a:srgbClr val="000000"/>
                </a:solidFill>
              </a:rPr>
            </a:br>
            <a:r>
              <a:rPr lang="en-US" altLang="en-US" sz="1400" b="1" dirty="0" smtClean="0">
                <a:solidFill>
                  <a:srgbClr val="000000"/>
                </a:solidFill>
              </a:rPr>
              <a:t>experience</a:t>
            </a:r>
            <a:endParaRPr lang="en-US" altLang="en-US" sz="1400" b="1" dirty="0">
              <a:solidFill>
                <a:srgbClr val="000000"/>
              </a:solidFill>
            </a:endParaRPr>
          </a:p>
        </p:txBody>
      </p:sp>
      <p:sp>
        <p:nvSpPr>
          <p:cNvPr id="60" name="TextBox 23"/>
          <p:cNvSpPr txBox="1">
            <a:spLocks noChangeArrowheads="1"/>
          </p:cNvSpPr>
          <p:nvPr/>
        </p:nvSpPr>
        <p:spPr bwMode="auto">
          <a:xfrm>
            <a:off x="4718986" y="3819525"/>
            <a:ext cx="1072214" cy="34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rgbClr val="000000"/>
                </a:solidFill>
              </a:rPr>
              <a:t>Cirrhosis</a:t>
            </a:r>
          </a:p>
        </p:txBody>
      </p:sp>
      <p:cxnSp>
        <p:nvCxnSpPr>
          <p:cNvPr id="61" name="Straight Connector 60"/>
          <p:cNvCxnSpPr>
            <a:cxnSpLocks noChangeShapeType="1"/>
          </p:cNvCxnSpPr>
          <p:nvPr/>
        </p:nvCxnSpPr>
        <p:spPr bwMode="auto">
          <a:xfrm>
            <a:off x="4768858" y="3880035"/>
            <a:ext cx="109728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5972178" y="3880035"/>
            <a:ext cx="109728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5"/>
          <p:cNvCxnSpPr>
            <a:cxnSpLocks noChangeShapeType="1"/>
          </p:cNvCxnSpPr>
          <p:nvPr/>
        </p:nvCxnSpPr>
        <p:spPr bwMode="auto">
          <a:xfrm>
            <a:off x="7219128" y="3871401"/>
            <a:ext cx="164592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1" name="Rectangle 70"/>
          <p:cNvSpPr/>
          <p:nvPr/>
        </p:nvSpPr>
        <p:spPr>
          <a:xfrm>
            <a:off x="7314117" y="4117084"/>
            <a:ext cx="1692868" cy="246221"/>
          </a:xfrm>
          <a:prstGeom prst="rect">
            <a:avLst/>
          </a:prstGeom>
        </p:spPr>
        <p:txBody>
          <a:bodyPr wrap="square">
            <a:spAutoFit/>
          </a:bodyPr>
          <a:lstStyle/>
          <a:p>
            <a:r>
              <a:rPr lang="en-US" altLang="en-US" sz="1000" dirty="0">
                <a:solidFill>
                  <a:srgbClr val="000000"/>
                </a:solidFill>
              </a:rPr>
              <a:t>*</a:t>
            </a:r>
            <a:r>
              <a:rPr lang="en-US" altLang="en-US" sz="1000" dirty="0" smtClean="0">
                <a:solidFill>
                  <a:srgbClr val="000000"/>
                </a:solidFill>
              </a:rPr>
              <a:t>G2–</a:t>
            </a:r>
            <a:r>
              <a:rPr lang="en-US" sz="1000" dirty="0" smtClean="0">
                <a:solidFill>
                  <a:srgbClr val="000000"/>
                </a:solidFill>
              </a:rPr>
              <a:t>6 pts </a:t>
            </a:r>
            <a:r>
              <a:rPr lang="en-US" sz="1000" dirty="0">
                <a:solidFill>
                  <a:srgbClr val="000000"/>
                </a:solidFill>
              </a:rPr>
              <a:t>who failed </a:t>
            </a:r>
            <a:r>
              <a:rPr lang="en-US" sz="1000" dirty="0" smtClean="0">
                <a:solidFill>
                  <a:srgbClr val="000000"/>
                </a:solidFill>
              </a:rPr>
              <a:t>PR</a:t>
            </a:r>
            <a:endParaRPr lang="en-US" altLang="en-US" sz="1000" dirty="0">
              <a:solidFill>
                <a:srgbClr val="000000"/>
              </a:solidFill>
            </a:endParaRPr>
          </a:p>
        </p:txBody>
      </p:sp>
      <p:sp>
        <p:nvSpPr>
          <p:cNvPr id="72" name="TextBox 11"/>
          <p:cNvSpPr txBox="1">
            <a:spLocks noChangeArrowheads="1"/>
          </p:cNvSpPr>
          <p:nvPr/>
        </p:nvSpPr>
        <p:spPr bwMode="auto">
          <a:xfrm>
            <a:off x="4703708"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t>67/67</a:t>
            </a:r>
          </a:p>
        </p:txBody>
      </p:sp>
      <p:sp>
        <p:nvSpPr>
          <p:cNvPr id="73" name="TextBox 11"/>
          <p:cNvSpPr txBox="1">
            <a:spLocks noChangeArrowheads="1"/>
          </p:cNvSpPr>
          <p:nvPr/>
        </p:nvSpPr>
        <p:spPr bwMode="auto">
          <a:xfrm>
            <a:off x="5957188"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t>92/93</a:t>
            </a:r>
          </a:p>
        </p:txBody>
      </p:sp>
      <p:sp>
        <p:nvSpPr>
          <p:cNvPr id="74" name="TextBox 11"/>
          <p:cNvSpPr txBox="1">
            <a:spLocks noChangeArrowheads="1"/>
          </p:cNvSpPr>
          <p:nvPr/>
        </p:nvSpPr>
        <p:spPr bwMode="auto">
          <a:xfrm>
            <a:off x="7182093"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solidFill>
                  <a:schemeClr val="bg1"/>
                </a:solidFill>
              </a:rPr>
              <a:t>27/27</a:t>
            </a:r>
          </a:p>
        </p:txBody>
      </p:sp>
      <p:sp>
        <p:nvSpPr>
          <p:cNvPr id="75" name="TextBox 11"/>
          <p:cNvSpPr txBox="1">
            <a:spLocks noChangeArrowheads="1"/>
          </p:cNvSpPr>
          <p:nvPr/>
        </p:nvSpPr>
        <p:spPr bwMode="auto">
          <a:xfrm>
            <a:off x="6583928"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t>35/35</a:t>
            </a:r>
          </a:p>
        </p:txBody>
      </p:sp>
      <p:sp>
        <p:nvSpPr>
          <p:cNvPr id="76" name="TextBox 11"/>
          <p:cNvSpPr txBox="1">
            <a:spLocks noChangeArrowheads="1"/>
          </p:cNvSpPr>
          <p:nvPr/>
        </p:nvSpPr>
        <p:spPr bwMode="auto">
          <a:xfrm>
            <a:off x="7808833"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t>35/36</a:t>
            </a:r>
          </a:p>
        </p:txBody>
      </p:sp>
      <p:sp>
        <p:nvSpPr>
          <p:cNvPr id="77" name="TextBox 11"/>
          <p:cNvSpPr txBox="1">
            <a:spLocks noChangeArrowheads="1"/>
          </p:cNvSpPr>
          <p:nvPr/>
        </p:nvSpPr>
        <p:spPr bwMode="auto">
          <a:xfrm>
            <a:off x="8435574"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solidFill>
                  <a:schemeClr val="bg1"/>
                </a:solidFill>
              </a:rPr>
              <a:t>65/65</a:t>
            </a:r>
          </a:p>
        </p:txBody>
      </p:sp>
      <p:sp>
        <p:nvSpPr>
          <p:cNvPr id="78" name="TextBox 11"/>
          <p:cNvSpPr txBox="1">
            <a:spLocks noChangeArrowheads="1"/>
          </p:cNvSpPr>
          <p:nvPr/>
        </p:nvSpPr>
        <p:spPr bwMode="auto">
          <a:xfrm>
            <a:off x="5330448" y="3237385"/>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dirty="0"/>
              <a:t>60/61</a:t>
            </a:r>
          </a:p>
        </p:txBody>
      </p:sp>
      <p:sp>
        <p:nvSpPr>
          <p:cNvPr id="33" name="Text Placeholder 1"/>
          <p:cNvSpPr txBox="1">
            <a:spLocks/>
          </p:cNvSpPr>
          <p:nvPr/>
        </p:nvSpPr>
        <p:spPr>
          <a:xfrm>
            <a:off x="4870085" y="6393020"/>
            <a:ext cx="2122965" cy="374939"/>
          </a:xfrm>
          <a:prstGeom prst="rect">
            <a:avLst/>
          </a:prstGeom>
        </p:spPr>
        <p:txBody>
          <a:bodyPr vert="horz" lIns="36000" tIns="45720" rIns="0" bIns="45720" rtlCol="0" anchor="ctr" anchorCtr="0">
            <a:noAutofit/>
          </a:bodyPr>
          <a:lstStyle>
            <a:lvl1pPr indent="0">
              <a:spcBef>
                <a:spcPct val="20000"/>
              </a:spcBef>
              <a:buClr>
                <a:srgbClr val="09568A"/>
              </a:buClr>
              <a:buFont typeface="Wingdings" pitchFamily="2" charset="2"/>
              <a:buNone/>
              <a:defRPr sz="1200"/>
            </a:lvl1pPr>
            <a:lvl2pPr marL="357188" indent="-171450">
              <a:spcBef>
                <a:spcPct val="20000"/>
              </a:spcBef>
              <a:buClr>
                <a:srgbClr val="09568A"/>
              </a:buClr>
              <a:buFont typeface="Wingdings" pitchFamily="2" charset="2"/>
              <a:buChar char="§"/>
              <a:defRPr sz="2000"/>
            </a:lvl2pPr>
            <a:lvl3pPr marL="542925" indent="-185738">
              <a:spcBef>
                <a:spcPct val="20000"/>
              </a:spcBef>
              <a:buClr>
                <a:srgbClr val="09568A"/>
              </a:buClr>
              <a:buFont typeface="Wingdings" pitchFamily="2" charset="2"/>
              <a:buChar char="§"/>
            </a:lvl3pPr>
            <a:lvl4pPr marL="714375" indent="-171450">
              <a:spcBef>
                <a:spcPct val="20000"/>
              </a:spcBef>
              <a:buClr>
                <a:srgbClr val="09568A"/>
              </a:buClr>
              <a:buFont typeface="Wingdings" pitchFamily="2" charset="2"/>
              <a:buChar char="§"/>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100" dirty="0" smtClean="0">
                <a:solidFill>
                  <a:srgbClr val="000000"/>
                </a:solidFill>
              </a:rPr>
              <a:t>Deep </a:t>
            </a:r>
            <a:r>
              <a:rPr lang="en-US" sz="1100" dirty="0">
                <a:solidFill>
                  <a:srgbClr val="000000"/>
                </a:solidFill>
              </a:rPr>
              <a:t>sequencing with 1% </a:t>
            </a:r>
            <a:r>
              <a:rPr lang="en-US" sz="1100" dirty="0" smtClean="0">
                <a:solidFill>
                  <a:srgbClr val="000000"/>
                </a:solidFill>
              </a:rPr>
              <a:t>cutoff</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CE80A222-27A2-499A-9E2A-14884A5A6E9E}" type="slidenum">
              <a:rPr lang="en-US" smtClean="0"/>
              <a:t>27</a:t>
            </a:fld>
            <a:endParaRPr lang="en-US" dirty="0"/>
          </a:p>
        </p:txBody>
      </p:sp>
    </p:spTree>
    <p:extLst>
      <p:ext uri="{BB962C8B-B14F-4D97-AF65-F5344CB8AC3E}">
        <p14:creationId xmlns:p14="http://schemas.microsoft.com/office/powerpoint/2010/main" val="273428455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Currently approved regimens have high antiviral activity, but are genotype-dependent</a:t>
            </a:r>
          </a:p>
          <a:p>
            <a:endParaRPr lang="en-GB" dirty="0" smtClean="0"/>
          </a:p>
          <a:p>
            <a:r>
              <a:rPr lang="en-GB" dirty="0" smtClean="0"/>
              <a:t>New pan-genotypic regimens in development</a:t>
            </a:r>
          </a:p>
          <a:p>
            <a:pPr lvl="1"/>
            <a:r>
              <a:rPr lang="en-GB" dirty="0" smtClean="0"/>
              <a:t>Sofosbuvir + </a:t>
            </a:r>
            <a:r>
              <a:rPr lang="en-GB" dirty="0" err="1" smtClean="0"/>
              <a:t>Valpatasvir</a:t>
            </a:r>
            <a:r>
              <a:rPr lang="en-GB" dirty="0" smtClean="0"/>
              <a:t> (2016)</a:t>
            </a:r>
          </a:p>
          <a:p>
            <a:pPr lvl="1"/>
            <a:r>
              <a:rPr lang="en-GB" dirty="0" err="1" smtClean="0"/>
              <a:t>Glecaprevir</a:t>
            </a:r>
            <a:r>
              <a:rPr lang="en-GB" dirty="0" smtClean="0"/>
              <a:t> + </a:t>
            </a:r>
            <a:r>
              <a:rPr lang="en-GB" dirty="0" err="1" smtClean="0"/>
              <a:t>Biprentasvir</a:t>
            </a:r>
            <a:r>
              <a:rPr lang="en-GB" dirty="0" smtClean="0"/>
              <a:t> (2017/18)</a:t>
            </a:r>
          </a:p>
          <a:p>
            <a:pPr lvl="1"/>
            <a:endParaRPr lang="en-GB" dirty="0" smtClean="0"/>
          </a:p>
          <a:p>
            <a:r>
              <a:rPr lang="en-GB" dirty="0" smtClean="0"/>
              <a:t>3-DAA regimen in development</a:t>
            </a:r>
          </a:p>
          <a:p>
            <a:pPr lvl="1"/>
            <a:r>
              <a:rPr lang="en-GB" dirty="0" smtClean="0"/>
              <a:t>8-week data convincing</a:t>
            </a:r>
          </a:p>
          <a:p>
            <a:pPr lvl="1"/>
            <a:r>
              <a:rPr lang="en-GB" dirty="0" smtClean="0"/>
              <a:t>More likely to be a rescue treatment option</a:t>
            </a:r>
          </a:p>
          <a:p>
            <a:pPr lvl="1"/>
            <a:endParaRPr lang="en-GB" dirty="0" smtClean="0"/>
          </a:p>
          <a:p>
            <a:r>
              <a:rPr lang="en-GB" dirty="0" smtClean="0"/>
              <a:t>Role of other drug classes?</a:t>
            </a:r>
          </a:p>
          <a:p>
            <a:endParaRPr lang="en-US" dirty="0"/>
          </a:p>
        </p:txBody>
      </p:sp>
      <p:sp>
        <p:nvSpPr>
          <p:cNvPr id="8" name="Slide Number Placeholder 7"/>
          <p:cNvSpPr>
            <a:spLocks noGrp="1"/>
          </p:cNvSpPr>
          <p:nvPr>
            <p:ph type="sldNum" sz="quarter" idx="12"/>
          </p:nvPr>
        </p:nvSpPr>
        <p:spPr/>
        <p:txBody>
          <a:bodyPr/>
          <a:lstStyle/>
          <a:p>
            <a:fld id="{CE80A222-27A2-499A-9E2A-14884A5A6E9E}" type="slidenum">
              <a:rPr lang="en-US" smtClean="0"/>
              <a:t>28</a:t>
            </a:fld>
            <a:endParaRPr lang="en-US" dirty="0"/>
          </a:p>
        </p:txBody>
      </p:sp>
    </p:spTree>
    <p:extLst>
      <p:ext uri="{BB962C8B-B14F-4D97-AF65-F5344CB8AC3E}">
        <p14:creationId xmlns:p14="http://schemas.microsoft.com/office/powerpoint/2010/main" val="159170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Genotypic Antiviral Activity of Regimen</a:t>
            </a:r>
            <a:endParaRPr lang="en-US" dirty="0"/>
          </a:p>
        </p:txBody>
      </p:sp>
      <p:sp>
        <p:nvSpPr>
          <p:cNvPr id="4" name="Slide Number Placeholder 3"/>
          <p:cNvSpPr>
            <a:spLocks noGrp="1"/>
          </p:cNvSpPr>
          <p:nvPr>
            <p:ph type="sldNum" sz="quarter" idx="12"/>
          </p:nvPr>
        </p:nvSpPr>
        <p:spPr/>
        <p:txBody>
          <a:bodyPr/>
          <a:lstStyle/>
          <a:p>
            <a:fld id="{CE80A222-27A2-499A-9E2A-14884A5A6E9E}" type="slidenum">
              <a:rPr lang="en-US" smtClean="0"/>
              <a:pPr/>
              <a:t>3</a:t>
            </a:fld>
            <a:endParaRPr lang="en-US"/>
          </a:p>
        </p:txBody>
      </p:sp>
      <p:graphicFrame>
        <p:nvGraphicFramePr>
          <p:cNvPr id="5" name="Inhaltsplatzhalter 4"/>
          <p:cNvGraphicFramePr>
            <a:graphicFrameLocks noGrp="1"/>
          </p:cNvGraphicFramePr>
          <p:nvPr>
            <p:ph idx="4294967295"/>
            <p:extLst>
              <p:ext uri="{D42A27DB-BD31-4B8C-83A1-F6EECF244321}">
                <p14:modId xmlns:p14="http://schemas.microsoft.com/office/powerpoint/2010/main" val="175439953"/>
              </p:ext>
            </p:extLst>
          </p:nvPr>
        </p:nvGraphicFramePr>
        <p:xfrm>
          <a:off x="198438" y="1738313"/>
          <a:ext cx="8735819" cy="4617720"/>
        </p:xfrm>
        <a:graphic>
          <a:graphicData uri="http://schemas.openxmlformats.org/drawingml/2006/table">
            <a:tbl>
              <a:tblPr firstRow="1" bandRow="1">
                <a:tableStyleId>{5C22544A-7EE6-4342-B048-85BDC9FD1C3A}</a:tableStyleId>
              </a:tblPr>
              <a:tblGrid>
                <a:gridCol w="2883035"/>
                <a:gridCol w="975464"/>
                <a:gridCol w="975464"/>
                <a:gridCol w="975464"/>
                <a:gridCol w="975464"/>
                <a:gridCol w="975464"/>
                <a:gridCol w="975464"/>
              </a:tblGrid>
              <a:tr h="370840">
                <a:tc>
                  <a:txBody>
                    <a:bodyPr/>
                    <a:lstStyle/>
                    <a:p>
                      <a:endParaRPr lang="de-DE" dirty="0"/>
                    </a:p>
                  </a:txBody>
                  <a:tcPr>
                    <a:solidFill>
                      <a:schemeClr val="accent5"/>
                    </a:solidFill>
                  </a:tcPr>
                </a:tc>
                <a:tc>
                  <a:txBody>
                    <a:bodyPr/>
                    <a:lstStyle/>
                    <a:p>
                      <a:pPr algn="ctr"/>
                      <a:r>
                        <a:rPr lang="de-DE" dirty="0" smtClean="0"/>
                        <a:t>HCV-1</a:t>
                      </a:r>
                      <a:endParaRPr lang="de-DE" dirty="0"/>
                    </a:p>
                  </a:txBody>
                  <a:tcPr>
                    <a:solidFill>
                      <a:schemeClr val="accent5"/>
                    </a:solidFill>
                  </a:tcPr>
                </a:tc>
                <a:tc>
                  <a:txBody>
                    <a:bodyPr/>
                    <a:lstStyle/>
                    <a:p>
                      <a:pPr algn="ctr"/>
                      <a:r>
                        <a:rPr lang="de-DE" dirty="0" smtClean="0"/>
                        <a:t>HCV-2</a:t>
                      </a:r>
                      <a:endParaRPr lang="de-DE" dirty="0"/>
                    </a:p>
                  </a:txBody>
                  <a:tcPr>
                    <a:solidFill>
                      <a:schemeClr val="accent5"/>
                    </a:solidFill>
                  </a:tcPr>
                </a:tc>
                <a:tc>
                  <a:txBody>
                    <a:bodyPr/>
                    <a:lstStyle/>
                    <a:p>
                      <a:pPr algn="ctr"/>
                      <a:r>
                        <a:rPr lang="de-DE" dirty="0" smtClean="0"/>
                        <a:t>HCV-3</a:t>
                      </a:r>
                      <a:endParaRPr lang="de-DE" dirty="0"/>
                    </a:p>
                  </a:txBody>
                  <a:tcPr>
                    <a:solidFill>
                      <a:schemeClr val="accent5"/>
                    </a:solidFill>
                  </a:tcPr>
                </a:tc>
                <a:tc>
                  <a:txBody>
                    <a:bodyPr/>
                    <a:lstStyle/>
                    <a:p>
                      <a:pPr algn="ctr"/>
                      <a:r>
                        <a:rPr lang="de-DE" dirty="0" smtClean="0"/>
                        <a:t>HCV-4</a:t>
                      </a:r>
                      <a:endParaRPr lang="de-DE" dirty="0"/>
                    </a:p>
                  </a:txBody>
                  <a:tcPr>
                    <a:solidFill>
                      <a:schemeClr val="accent5"/>
                    </a:solidFill>
                  </a:tcPr>
                </a:tc>
                <a:tc>
                  <a:txBody>
                    <a:bodyPr/>
                    <a:lstStyle/>
                    <a:p>
                      <a:pPr algn="ctr"/>
                      <a:r>
                        <a:rPr lang="de-DE" dirty="0" smtClean="0"/>
                        <a:t>HCV-5</a:t>
                      </a:r>
                      <a:endParaRPr lang="de-DE" dirty="0"/>
                    </a:p>
                  </a:txBody>
                  <a:tcPr>
                    <a:solidFill>
                      <a:schemeClr val="accent5"/>
                    </a:solidFill>
                  </a:tcPr>
                </a:tc>
                <a:tc>
                  <a:txBody>
                    <a:bodyPr/>
                    <a:lstStyle/>
                    <a:p>
                      <a:pPr algn="ctr"/>
                      <a:r>
                        <a:rPr lang="de-DE" dirty="0" smtClean="0"/>
                        <a:t>HCV-6</a:t>
                      </a:r>
                      <a:endParaRPr lang="de-DE" dirty="0"/>
                    </a:p>
                  </a:txBody>
                  <a:tcPr>
                    <a:solidFill>
                      <a:schemeClr val="accent5"/>
                    </a:solidFill>
                  </a:tcPr>
                </a:tc>
              </a:tr>
              <a:tr h="370840">
                <a:tc>
                  <a:txBody>
                    <a:bodyPr/>
                    <a:lstStyle/>
                    <a:p>
                      <a:r>
                        <a:rPr lang="de-DE" dirty="0" err="1" smtClean="0"/>
                        <a:t>Sofosbuvir</a:t>
                      </a:r>
                      <a:r>
                        <a:rPr lang="de-DE" dirty="0" smtClean="0"/>
                        <a:t> + RBV</a:t>
                      </a:r>
                      <a:endParaRPr lang="de-DE" dirty="0"/>
                    </a:p>
                  </a:txBody>
                  <a:tcPr>
                    <a:solidFill>
                      <a:schemeClr val="accent5">
                        <a:lumMod val="60000"/>
                        <a:lumOff val="40000"/>
                      </a:schemeClr>
                    </a:solidFill>
                  </a:tcPr>
                </a:tc>
                <a:tc>
                  <a:txBody>
                    <a:bodyPr/>
                    <a:lstStyle/>
                    <a:p>
                      <a:pPr algn="ctr"/>
                      <a:r>
                        <a:rPr lang="de-DE" dirty="0" smtClean="0"/>
                        <a:t>(x)</a:t>
                      </a:r>
                      <a:r>
                        <a:rPr lang="de-DE" baseline="-25000" dirty="0" smtClean="0"/>
                        <a:t>24 </a:t>
                      </a:r>
                      <a:r>
                        <a:rPr lang="de-DE" baseline="-25000" dirty="0" err="1" smtClean="0"/>
                        <a:t>wks</a:t>
                      </a:r>
                      <a:endParaRPr lang="de-DE" baseline="-25000" dirty="0"/>
                    </a:p>
                  </a:txBody>
                  <a:tcPr>
                    <a:solidFill>
                      <a:schemeClr val="accent5">
                        <a:lumMod val="60000"/>
                        <a:lumOff val="40000"/>
                      </a:schemeClr>
                    </a:solidFill>
                  </a:tcPr>
                </a:tc>
                <a:tc>
                  <a:txBody>
                    <a:bodyPr/>
                    <a:lstStyle/>
                    <a:p>
                      <a:pPr algn="ctr"/>
                      <a:r>
                        <a:rPr lang="de-DE" dirty="0" smtClean="0"/>
                        <a:t>x</a:t>
                      </a:r>
                      <a:endParaRPr lang="de-DE" dirty="0"/>
                    </a:p>
                  </a:txBody>
                  <a:tcPr>
                    <a:solidFill>
                      <a:schemeClr val="accent5">
                        <a:lumMod val="60000"/>
                        <a:lumOff val="40000"/>
                      </a:schemeClr>
                    </a:solidFill>
                  </a:tcPr>
                </a:tc>
                <a:tc>
                  <a:txBody>
                    <a:bodyPr/>
                    <a:lstStyle/>
                    <a:p>
                      <a:pPr algn="ctr"/>
                      <a:r>
                        <a:rPr lang="de-DE" dirty="0" smtClean="0"/>
                        <a:t>(x)</a:t>
                      </a:r>
                      <a:r>
                        <a:rPr lang="de-DE" baseline="-25000" dirty="0" smtClean="0"/>
                        <a:t>24 </a:t>
                      </a:r>
                      <a:r>
                        <a:rPr lang="de-DE" baseline="-25000" dirty="0" err="1" smtClean="0"/>
                        <a:t>wks</a:t>
                      </a:r>
                      <a:endParaRPr lang="de-DE" baseline="-25000" dirty="0"/>
                    </a:p>
                  </a:txBody>
                  <a:tcPr>
                    <a:solidFill>
                      <a:schemeClr val="accent5">
                        <a:lumMod val="60000"/>
                        <a:lumOff val="40000"/>
                      </a:schemeClr>
                    </a:solidFill>
                  </a:tcPr>
                </a:tc>
                <a:tc>
                  <a:txBody>
                    <a:bodyPr/>
                    <a:lstStyle/>
                    <a:p>
                      <a:pPr algn="ctr"/>
                      <a:r>
                        <a:rPr lang="de-DE" dirty="0" smtClean="0"/>
                        <a:t>(x)</a:t>
                      </a:r>
                      <a:r>
                        <a:rPr lang="de-DE" baseline="-25000" dirty="0" smtClean="0"/>
                        <a:t>24 </a:t>
                      </a:r>
                      <a:r>
                        <a:rPr lang="de-DE" baseline="-25000" dirty="0" err="1" smtClean="0"/>
                        <a:t>wks</a:t>
                      </a:r>
                      <a:endParaRPr lang="de-DE" baseline="-25000" dirty="0"/>
                    </a:p>
                  </a:txBody>
                  <a:tcPr>
                    <a:solidFill>
                      <a:schemeClr val="accent5">
                        <a:lumMod val="60000"/>
                        <a:lumOff val="40000"/>
                      </a:schemeClr>
                    </a:solidFill>
                  </a:tcPr>
                </a:tc>
                <a:tc>
                  <a:txBody>
                    <a:bodyPr/>
                    <a:lstStyle/>
                    <a:p>
                      <a:pPr algn="ctr"/>
                      <a:r>
                        <a:rPr lang="de-DE" dirty="0" smtClean="0"/>
                        <a:t>(x)</a:t>
                      </a:r>
                      <a:r>
                        <a:rPr lang="de-DE" baseline="-25000" dirty="0" smtClean="0"/>
                        <a:t>24 </a:t>
                      </a:r>
                      <a:r>
                        <a:rPr lang="de-DE" baseline="-25000" dirty="0" err="1" smtClean="0"/>
                        <a:t>wks</a:t>
                      </a:r>
                      <a:endParaRPr lang="de-DE" baseline="-25000" dirty="0"/>
                    </a:p>
                  </a:txBody>
                  <a:tcPr>
                    <a:solidFill>
                      <a:schemeClr val="accent5">
                        <a:lumMod val="60000"/>
                        <a:lumOff val="40000"/>
                      </a:schemeClr>
                    </a:solidFill>
                  </a:tcPr>
                </a:tc>
                <a:tc>
                  <a:txBody>
                    <a:bodyPr/>
                    <a:lstStyle/>
                    <a:p>
                      <a:pPr algn="ctr"/>
                      <a:r>
                        <a:rPr lang="de-DE" dirty="0" smtClean="0"/>
                        <a:t>(x)</a:t>
                      </a:r>
                      <a:r>
                        <a:rPr lang="de-DE" baseline="-25000" dirty="0" smtClean="0"/>
                        <a:t>24 </a:t>
                      </a:r>
                      <a:r>
                        <a:rPr lang="de-DE" baseline="-25000" dirty="0" err="1" smtClean="0"/>
                        <a:t>wks</a:t>
                      </a:r>
                      <a:endParaRPr lang="de-DE" baseline="-25000" dirty="0"/>
                    </a:p>
                  </a:txBody>
                  <a:tcPr>
                    <a:solidFill>
                      <a:schemeClr val="accent5">
                        <a:lumMod val="60000"/>
                        <a:lumOff val="40000"/>
                      </a:schemeClr>
                    </a:solidFill>
                  </a:tcPr>
                </a:tc>
              </a:tr>
              <a:tr h="370840">
                <a:tc>
                  <a:txBody>
                    <a:bodyPr/>
                    <a:lstStyle/>
                    <a:p>
                      <a:r>
                        <a:rPr lang="de-DE" dirty="0" err="1" smtClean="0"/>
                        <a:t>Sofosbuvir</a:t>
                      </a:r>
                      <a:r>
                        <a:rPr lang="de-DE" dirty="0" smtClean="0"/>
                        <a:t> + PEG-IFN</a:t>
                      </a:r>
                      <a:r>
                        <a:rPr lang="de-DE" baseline="0" dirty="0" smtClean="0"/>
                        <a:t> + RBV</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r>
              <a:tr h="370840">
                <a:tc>
                  <a:txBody>
                    <a:bodyPr/>
                    <a:lstStyle/>
                    <a:p>
                      <a:r>
                        <a:rPr lang="de-DE" dirty="0" err="1" smtClean="0"/>
                        <a:t>Sofosbuvir</a:t>
                      </a:r>
                      <a:r>
                        <a:rPr lang="de-DE" dirty="0" smtClean="0"/>
                        <a:t> + </a:t>
                      </a:r>
                      <a:r>
                        <a:rPr lang="de-DE" dirty="0" err="1" smtClean="0"/>
                        <a:t>Ledipasvir</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endParaRPr lang="de-DE"/>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60000"/>
                        <a:lumOff val="40000"/>
                      </a:schemeClr>
                    </a:solidFill>
                  </a:tcPr>
                </a:tc>
              </a:tr>
              <a:tr h="370840">
                <a:tc>
                  <a:txBody>
                    <a:bodyPr/>
                    <a:lstStyle/>
                    <a:p>
                      <a:r>
                        <a:rPr lang="de-DE" dirty="0" err="1" smtClean="0"/>
                        <a:t>Sofosbuvir</a:t>
                      </a:r>
                      <a:r>
                        <a:rPr lang="de-DE" dirty="0" smtClean="0"/>
                        <a:t> + </a:t>
                      </a:r>
                      <a:r>
                        <a:rPr lang="de-DE" dirty="0" err="1" smtClean="0"/>
                        <a:t>Valpatasvir</a:t>
                      </a:r>
                      <a:endParaRPr lang="de-DE" dirty="0"/>
                    </a:p>
                  </a:txBody>
                  <a:tcPr>
                    <a:lnL w="2857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5">
                        <a:lumMod val="20000"/>
                        <a:lumOff val="80000"/>
                      </a:schemeClr>
                    </a:solidFill>
                  </a:tcPr>
                </a:tc>
              </a:tr>
              <a:tr h="370840">
                <a:tc>
                  <a:txBody>
                    <a:bodyPr/>
                    <a:lstStyle/>
                    <a:p>
                      <a:r>
                        <a:rPr lang="de-DE" dirty="0" err="1" smtClean="0"/>
                        <a:t>Sofosbuvir</a:t>
                      </a:r>
                      <a:r>
                        <a:rPr lang="de-DE" dirty="0" smtClean="0"/>
                        <a:t> +</a:t>
                      </a:r>
                      <a:r>
                        <a:rPr lang="de-DE" baseline="0" dirty="0" smtClean="0"/>
                        <a:t> </a:t>
                      </a:r>
                      <a:r>
                        <a:rPr lang="de-DE" baseline="0" dirty="0" err="1" smtClean="0"/>
                        <a:t>Daclatasvir</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r>
              <a:tr h="370840">
                <a:tc>
                  <a:txBody>
                    <a:bodyPr/>
                    <a:lstStyle/>
                    <a:p>
                      <a:r>
                        <a:rPr lang="de-DE" dirty="0" err="1" smtClean="0"/>
                        <a:t>Sofosbuvir</a:t>
                      </a:r>
                      <a:r>
                        <a:rPr lang="de-DE" dirty="0" smtClean="0"/>
                        <a:t> + </a:t>
                      </a:r>
                      <a:r>
                        <a:rPr lang="de-DE" dirty="0" err="1" smtClean="0"/>
                        <a:t>Simeprevir</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endParaRPr lang="de-DE"/>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c>
                  <a:txBody>
                    <a:bodyPr/>
                    <a:lstStyle/>
                    <a:p>
                      <a:pPr algn="ctr"/>
                      <a:r>
                        <a:rPr lang="de-DE" dirty="0" smtClean="0"/>
                        <a:t>x</a:t>
                      </a:r>
                      <a:endParaRPr lang="de-DE" dirty="0"/>
                    </a:p>
                  </a:txBody>
                  <a:tcPr>
                    <a:solidFill>
                      <a:schemeClr val="accent5">
                        <a:lumMod val="20000"/>
                        <a:lumOff val="80000"/>
                      </a:schemeClr>
                    </a:solidFill>
                  </a:tcPr>
                </a:tc>
              </a:tr>
              <a:tr h="370840">
                <a:tc>
                  <a:txBody>
                    <a:bodyPr/>
                    <a:lstStyle/>
                    <a:p>
                      <a:r>
                        <a:rPr lang="de-DE" dirty="0" err="1" smtClean="0"/>
                        <a:t>Paritaprevir</a:t>
                      </a:r>
                      <a:r>
                        <a:rPr lang="de-DE" dirty="0" smtClean="0"/>
                        <a:t>/</a:t>
                      </a:r>
                      <a:r>
                        <a:rPr lang="de-DE" dirty="0" err="1" smtClean="0"/>
                        <a:t>r</a:t>
                      </a:r>
                      <a:r>
                        <a:rPr lang="de-DE" dirty="0" smtClean="0"/>
                        <a:t> + </a:t>
                      </a:r>
                      <a:r>
                        <a:rPr lang="de-DE" dirty="0" err="1" smtClean="0"/>
                        <a:t>Ombitasvir</a:t>
                      </a:r>
                      <a:r>
                        <a:rPr lang="de-DE" dirty="0" smtClean="0"/>
                        <a:t> ± RBV</a:t>
                      </a:r>
                      <a:endParaRPr lang="de-DE" dirty="0"/>
                    </a:p>
                  </a:txBody>
                  <a:tcPr>
                    <a:solidFill>
                      <a:schemeClr val="accent5">
                        <a:lumMod val="60000"/>
                        <a:lumOff val="40000"/>
                      </a:schemeClr>
                    </a:solidFill>
                  </a:tcPr>
                </a:tc>
                <a:tc>
                  <a:txBody>
                    <a:bodyPr/>
                    <a:lstStyle/>
                    <a:p>
                      <a:pPr algn="ctr"/>
                      <a:r>
                        <a:rPr lang="de-DE" dirty="0" smtClean="0"/>
                        <a:t>x</a:t>
                      </a:r>
                      <a:endParaRPr lang="de-DE" dirty="0"/>
                    </a:p>
                  </a:txBody>
                  <a:tcPr>
                    <a:solidFill>
                      <a:schemeClr val="accent5">
                        <a:lumMod val="60000"/>
                        <a:lumOff val="40000"/>
                      </a:schemeClr>
                    </a:solidFill>
                  </a:tcPr>
                </a:tc>
                <a:tc>
                  <a:txBody>
                    <a:bodyPr/>
                    <a:lstStyle/>
                    <a:p>
                      <a:pPr algn="ctr"/>
                      <a:endParaRPr lang="de-DE"/>
                    </a:p>
                  </a:txBody>
                  <a:tcPr>
                    <a:solidFill>
                      <a:schemeClr val="accent5">
                        <a:lumMod val="60000"/>
                        <a:lumOff val="40000"/>
                      </a:schemeClr>
                    </a:solidFill>
                  </a:tcPr>
                </a:tc>
                <a:tc>
                  <a:txBody>
                    <a:bodyPr/>
                    <a:lstStyle/>
                    <a:p>
                      <a:pPr algn="ctr"/>
                      <a:endParaRPr lang="de-DE" dirty="0"/>
                    </a:p>
                  </a:txBody>
                  <a:tcPr>
                    <a:solidFill>
                      <a:schemeClr val="accent5">
                        <a:lumMod val="60000"/>
                        <a:lumOff val="40000"/>
                      </a:schemeClr>
                    </a:solidFill>
                  </a:tcPr>
                </a:tc>
                <a:tc>
                  <a:txBody>
                    <a:bodyPr/>
                    <a:lstStyle/>
                    <a:p>
                      <a:pPr algn="ctr"/>
                      <a:r>
                        <a:rPr lang="de-DE" dirty="0" smtClean="0"/>
                        <a:t>x</a:t>
                      </a:r>
                      <a:endParaRPr lang="de-DE" dirty="0"/>
                    </a:p>
                  </a:txBody>
                  <a:tcPr>
                    <a:solidFill>
                      <a:schemeClr val="accent5">
                        <a:lumMod val="60000"/>
                        <a:lumOff val="40000"/>
                      </a:schemeClr>
                    </a:solidFill>
                  </a:tcPr>
                </a:tc>
                <a:tc>
                  <a:txBody>
                    <a:bodyPr/>
                    <a:lstStyle/>
                    <a:p>
                      <a:pPr algn="ctr"/>
                      <a:endParaRPr lang="de-DE"/>
                    </a:p>
                  </a:txBody>
                  <a:tcPr>
                    <a:solidFill>
                      <a:schemeClr val="accent5">
                        <a:lumMod val="60000"/>
                        <a:lumOff val="40000"/>
                      </a:schemeClr>
                    </a:solidFill>
                  </a:tcPr>
                </a:tc>
                <a:tc>
                  <a:txBody>
                    <a:bodyPr/>
                    <a:lstStyle/>
                    <a:p>
                      <a:pPr algn="ctr"/>
                      <a:endParaRPr lang="de-DE" dirty="0"/>
                    </a:p>
                  </a:txBody>
                  <a:tcPr>
                    <a:solidFill>
                      <a:schemeClr val="accent5">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Grazoprevir</a:t>
                      </a:r>
                      <a:r>
                        <a:rPr lang="de-DE" dirty="0" smtClean="0"/>
                        <a:t> +</a:t>
                      </a:r>
                      <a:r>
                        <a:rPr lang="de-DE" baseline="0" dirty="0" smtClean="0"/>
                        <a:t> </a:t>
                      </a:r>
                      <a:r>
                        <a:rPr lang="de-DE" baseline="0" dirty="0" err="1" smtClean="0"/>
                        <a:t>Elbasvir</a:t>
                      </a:r>
                      <a:endParaRPr lang="de-DE" dirty="0" smtClean="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endParaRPr lang="de-DE"/>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Glecaprevir</a:t>
                      </a:r>
                      <a:r>
                        <a:rPr lang="en-GB" sz="1800" dirty="0" smtClean="0"/>
                        <a:t> + </a:t>
                      </a:r>
                      <a:r>
                        <a:rPr lang="en-GB" sz="1800" dirty="0" err="1" smtClean="0"/>
                        <a:t>Biprentasvir</a:t>
                      </a:r>
                      <a:endParaRPr lang="en-US" sz="1800" dirty="0" smtClean="0"/>
                    </a:p>
                  </a:txBody>
                  <a:tcPr>
                    <a:lnL w="2857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T w="28575" cap="flat" cmpd="sng" algn="ctr">
                      <a:solidFill>
                        <a:schemeClr val="accent2"/>
                      </a:solidFill>
                      <a:prstDash val="solid"/>
                      <a:round/>
                      <a:headEnd type="none" w="med" len="med"/>
                      <a:tailEnd type="none" w="med" len="med"/>
                    </a:lnT>
                    <a:solidFill>
                      <a:schemeClr val="accent5">
                        <a:lumMod val="60000"/>
                        <a:lumOff val="40000"/>
                      </a:schemeClr>
                    </a:solidFill>
                  </a:tcPr>
                </a:tc>
                <a:tc>
                  <a:txBody>
                    <a:bodyPr/>
                    <a:lstStyle/>
                    <a:p>
                      <a:pPr algn="ctr"/>
                      <a:r>
                        <a:rPr lang="de-DE" dirty="0" smtClean="0"/>
                        <a:t>x</a:t>
                      </a:r>
                      <a:endParaRPr lang="de-DE" dirty="0"/>
                    </a:p>
                  </a:txBody>
                  <a:tcPr>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5">
                        <a:lumMod val="60000"/>
                        <a:lumOff val="40000"/>
                      </a:schemeClr>
                    </a:solidFill>
                  </a:tcPr>
                </a:tc>
              </a:tr>
              <a:tr h="370840">
                <a:tc>
                  <a:txBody>
                    <a:bodyPr/>
                    <a:lstStyle/>
                    <a:p>
                      <a:r>
                        <a:rPr lang="de-DE" dirty="0" smtClean="0"/>
                        <a:t>Triple </a:t>
                      </a:r>
                      <a:r>
                        <a:rPr lang="de-DE" dirty="0" err="1" smtClean="0"/>
                        <a:t>Therapies</a:t>
                      </a:r>
                      <a:endParaRPr lang="de-DE" dirty="0"/>
                    </a:p>
                  </a:txBody>
                  <a:tcPr>
                    <a:lnL w="2857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de-DE" dirty="0" smtClean="0"/>
                        <a:t>x</a:t>
                      </a:r>
                      <a:endParaRPr lang="de-DE" dirty="0"/>
                    </a:p>
                  </a:txBody>
                  <a:tcPr>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1363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Pan-Genotypic Antiviral Treatment</a:t>
            </a:r>
            <a:endParaRPr lang="en-US" dirty="0"/>
          </a:p>
        </p:txBody>
      </p:sp>
      <p:sp>
        <p:nvSpPr>
          <p:cNvPr id="4" name="Slide Number Placeholder 3"/>
          <p:cNvSpPr>
            <a:spLocks noGrp="1"/>
          </p:cNvSpPr>
          <p:nvPr>
            <p:ph type="sldNum" sz="quarter" idx="12"/>
          </p:nvPr>
        </p:nvSpPr>
        <p:spPr/>
        <p:txBody>
          <a:bodyPr/>
          <a:lstStyle/>
          <a:p>
            <a:fld id="{CE80A222-27A2-499A-9E2A-14884A5A6E9E}" type="slidenum">
              <a:rPr lang="en-US" smtClean="0"/>
              <a:pPr/>
              <a:t>4</a:t>
            </a:fld>
            <a:endParaRPr lang="en-US"/>
          </a:p>
        </p:txBody>
      </p:sp>
      <p:sp>
        <p:nvSpPr>
          <p:cNvPr id="3" name="Content Placeholder 2"/>
          <p:cNvSpPr>
            <a:spLocks noGrp="1"/>
          </p:cNvSpPr>
          <p:nvPr>
            <p:ph type="body" idx="1"/>
          </p:nvPr>
        </p:nvSpPr>
        <p:spPr/>
        <p:txBody>
          <a:bodyPr/>
          <a:lstStyle/>
          <a:p>
            <a:r>
              <a:rPr lang="en-US" dirty="0" smtClean="0"/>
              <a:t>Sofosbuvir + </a:t>
            </a:r>
            <a:r>
              <a:rPr lang="en-US" dirty="0" err="1" smtClean="0"/>
              <a:t>Valpatasvir</a:t>
            </a:r>
            <a:endParaRPr lang="en-US" dirty="0"/>
          </a:p>
        </p:txBody>
      </p:sp>
    </p:spTree>
    <p:extLst>
      <p:ext uri="{BB962C8B-B14F-4D97-AF65-F5344CB8AC3E}">
        <p14:creationId xmlns:p14="http://schemas.microsoft.com/office/powerpoint/2010/main" val="340095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Autofit/>
          </a:bodyPr>
          <a:lstStyle/>
          <a:p>
            <a:r>
              <a:rPr lang="en-GB" dirty="0" smtClean="0"/>
              <a:t>ASTRAL-1 study: </a:t>
            </a:r>
            <a:r>
              <a:rPr lang="en-GB" dirty="0" err="1" smtClean="0"/>
              <a:t>SOF</a:t>
            </a:r>
            <a:r>
              <a:rPr lang="en-GB" dirty="0" smtClean="0"/>
              <a:t>/</a:t>
            </a:r>
            <a:r>
              <a:rPr lang="en-GB" dirty="0" err="1" smtClean="0"/>
              <a:t>VEL</a:t>
            </a:r>
            <a:r>
              <a:rPr lang="en-GB" dirty="0" smtClean="0"/>
              <a:t> for 12 weeks in </a:t>
            </a:r>
            <a:r>
              <a:rPr lang="en-GB" dirty="0" err="1" smtClean="0"/>
              <a:t>Tx</a:t>
            </a:r>
            <a:r>
              <a:rPr lang="en-GB" dirty="0" smtClean="0"/>
              <a:t>-naive and -experienced G1, 2, 4, 5, and 6 pts with and without cirrhosis</a:t>
            </a:r>
            <a:endParaRPr lang="en-US" dirty="0"/>
          </a:p>
        </p:txBody>
      </p:sp>
      <p:sp>
        <p:nvSpPr>
          <p:cNvPr id="21" name="Text Placeholder 20"/>
          <p:cNvSpPr>
            <a:spLocks noGrp="1"/>
          </p:cNvSpPr>
          <p:nvPr>
            <p:ph type="body" sz="quarter" idx="11"/>
          </p:nvPr>
        </p:nvSpPr>
        <p:spPr>
          <a:xfrm>
            <a:off x="96839" y="1628775"/>
            <a:ext cx="3294062" cy="3143250"/>
          </a:xfrm>
        </p:spPr>
        <p:txBody>
          <a:bodyPr>
            <a:noAutofit/>
          </a:bodyPr>
          <a:lstStyle/>
          <a:p>
            <a:r>
              <a:rPr lang="en-GB" sz="1600" dirty="0" err="1" smtClean="0"/>
              <a:t>Velpatasvir</a:t>
            </a:r>
            <a:r>
              <a:rPr lang="en-GB" sz="1600" dirty="0" smtClean="0"/>
              <a:t> (</a:t>
            </a:r>
            <a:r>
              <a:rPr lang="en-GB" sz="1600" dirty="0" err="1" smtClean="0"/>
              <a:t>VEL</a:t>
            </a:r>
            <a:r>
              <a:rPr lang="en-GB" sz="1600" dirty="0" smtClean="0"/>
              <a:t>, GS-5816) is a </a:t>
            </a:r>
            <a:br>
              <a:rPr lang="en-GB" sz="1600" dirty="0" smtClean="0"/>
            </a:br>
            <a:r>
              <a:rPr lang="en-GB" sz="1600" dirty="0" err="1" smtClean="0"/>
              <a:t>pangenotypic</a:t>
            </a:r>
            <a:r>
              <a:rPr lang="en-GB" sz="1600" dirty="0" smtClean="0"/>
              <a:t> HCV NS5A inhibitor</a:t>
            </a:r>
          </a:p>
          <a:p>
            <a:r>
              <a:rPr lang="en-GB" sz="1600" dirty="0" smtClean="0"/>
              <a:t>Randomization 5:1 </a:t>
            </a:r>
            <a:r>
              <a:rPr lang="en-GB" sz="1600" dirty="0" err="1" smtClean="0"/>
              <a:t>SOF</a:t>
            </a:r>
            <a:r>
              <a:rPr lang="en-GB" sz="1600" dirty="0" smtClean="0"/>
              <a:t>/</a:t>
            </a:r>
            <a:r>
              <a:rPr lang="en-GB" sz="1600" dirty="0" err="1" smtClean="0"/>
              <a:t>VEL</a:t>
            </a:r>
            <a:r>
              <a:rPr lang="en-GB" sz="1600" dirty="0" smtClean="0"/>
              <a:t> </a:t>
            </a:r>
            <a:br>
              <a:rPr lang="en-GB" sz="1600" dirty="0" smtClean="0"/>
            </a:br>
            <a:r>
              <a:rPr lang="en-GB" sz="1600" dirty="0" smtClean="0"/>
              <a:t>(400 mg /100 mg daily) or </a:t>
            </a:r>
            <a:br>
              <a:rPr lang="en-GB" sz="1600" dirty="0" smtClean="0"/>
            </a:br>
            <a:r>
              <a:rPr lang="en-GB" sz="1600" dirty="0" err="1" smtClean="0"/>
              <a:t>PBO</a:t>
            </a:r>
            <a:r>
              <a:rPr lang="en-GB" sz="1600" dirty="0" smtClean="0"/>
              <a:t> for 12 weeks</a:t>
            </a:r>
          </a:p>
          <a:p>
            <a:r>
              <a:rPr lang="en-GB" sz="1600" dirty="0" smtClean="0"/>
              <a:t>All G5 pts were enrolled to the </a:t>
            </a:r>
            <a:br>
              <a:rPr lang="en-GB" sz="1600" dirty="0" smtClean="0"/>
            </a:br>
            <a:r>
              <a:rPr lang="en-GB" sz="1600" dirty="0" err="1" smtClean="0"/>
              <a:t>SOF</a:t>
            </a:r>
            <a:r>
              <a:rPr lang="en-GB" sz="1600" dirty="0" smtClean="0"/>
              <a:t>/</a:t>
            </a:r>
            <a:r>
              <a:rPr lang="en-GB" sz="1600" dirty="0" err="1" smtClean="0"/>
              <a:t>VEL</a:t>
            </a:r>
            <a:r>
              <a:rPr lang="en-GB" sz="1600" dirty="0" smtClean="0"/>
              <a:t> treatment group</a:t>
            </a:r>
          </a:p>
          <a:p>
            <a:r>
              <a:rPr lang="en-GB" sz="1600" dirty="0" smtClean="0"/>
              <a:t>G3 pts evaluated in separate study</a:t>
            </a:r>
          </a:p>
          <a:p>
            <a:r>
              <a:rPr lang="en-GB" sz="1600" dirty="0" smtClean="0"/>
              <a:t>740 patients enrolled at 81 sites</a:t>
            </a:r>
          </a:p>
          <a:p>
            <a:endParaRPr lang="en-GB" sz="1600" dirty="0" smtClean="0"/>
          </a:p>
          <a:p>
            <a:endParaRPr lang="en-GB" sz="1600" dirty="0" smtClean="0"/>
          </a:p>
          <a:p>
            <a:r>
              <a:rPr lang="en-GB" sz="1600" dirty="0" smtClean="0"/>
              <a:t>No statistically significant</a:t>
            </a:r>
            <a:br>
              <a:rPr lang="en-GB" sz="1600" dirty="0" smtClean="0"/>
            </a:br>
            <a:r>
              <a:rPr lang="en-GB" sz="1600" dirty="0" smtClean="0"/>
              <a:t>differences in demographic </a:t>
            </a:r>
            <a:br>
              <a:rPr lang="en-GB" sz="1600" dirty="0" smtClean="0"/>
            </a:br>
            <a:r>
              <a:rPr lang="en-GB" sz="1600" dirty="0" smtClean="0"/>
              <a:t>factors among arms was</a:t>
            </a:r>
            <a:br>
              <a:rPr lang="en-GB" sz="1600" dirty="0" smtClean="0"/>
            </a:br>
            <a:r>
              <a:rPr lang="en-GB" sz="1600" dirty="0" smtClean="0"/>
              <a:t>observed </a:t>
            </a:r>
            <a:endParaRPr lang="de-DE" sz="1600" dirty="0" smtClean="0"/>
          </a:p>
          <a:p>
            <a:endParaRPr lang="en-US" sz="1600" dirty="0"/>
          </a:p>
        </p:txBody>
      </p:sp>
      <p:sp>
        <p:nvSpPr>
          <p:cNvPr id="17" name="Text Placeholder 16"/>
          <p:cNvSpPr>
            <a:spLocks noGrp="1"/>
          </p:cNvSpPr>
          <p:nvPr>
            <p:ph type="body" sz="quarter" idx="13"/>
          </p:nvPr>
        </p:nvSpPr>
        <p:spPr/>
        <p:txBody>
          <a:bodyPr/>
          <a:lstStyle/>
          <a:p>
            <a:r>
              <a:rPr lang="en-GB" smtClean="0"/>
              <a:t>Feld JJ, et al. AASLD 2015, San Francisco. #LB-2</a:t>
            </a:r>
            <a:br>
              <a:rPr lang="en-GB" smtClean="0"/>
            </a:br>
            <a:r>
              <a:rPr lang="en-GB" smtClean="0"/>
              <a:t>Feld JJ, et al. N Engl J Med. 2015 Nov 16. [Epub ahead of print]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32647673"/>
              </p:ext>
            </p:extLst>
          </p:nvPr>
        </p:nvGraphicFramePr>
        <p:xfrm>
          <a:off x="3733800" y="1693278"/>
          <a:ext cx="5278350" cy="4760976"/>
        </p:xfrm>
        <a:graphic>
          <a:graphicData uri="http://schemas.openxmlformats.org/drawingml/2006/table">
            <a:tbl>
              <a:tblPr firstRow="1" bandRow="1">
                <a:tableStyleId>{5C22544A-7EE6-4342-B048-85BDC9FD1C3A}</a:tableStyleId>
              </a:tblPr>
              <a:tblGrid>
                <a:gridCol w="2581066"/>
                <a:gridCol w="1279039"/>
                <a:gridCol w="1418245"/>
              </a:tblGrid>
              <a:tr h="297602">
                <a:tc>
                  <a:txBody>
                    <a:bodyPr/>
                    <a:lstStyle/>
                    <a:p>
                      <a:pPr>
                        <a:lnSpc>
                          <a:spcPct val="100000"/>
                        </a:lnSpc>
                        <a:spcBef>
                          <a:spcPts val="100"/>
                        </a:spcBef>
                        <a:spcAft>
                          <a:spcPts val="100"/>
                        </a:spcAft>
                      </a:pP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Characteristics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b">
                    <a:solidFill>
                      <a:schemeClr val="accent5"/>
                    </a:solidFill>
                  </a:tcPr>
                </a:tc>
                <a:tc>
                  <a:txBody>
                    <a:bodyPr/>
                    <a:lstStyle/>
                    <a:p>
                      <a:pPr algn="ctr">
                        <a:lnSpc>
                          <a:spcPct val="100000"/>
                        </a:lnSpc>
                        <a:spcBef>
                          <a:spcPts val="100"/>
                        </a:spcBef>
                        <a:spcAft>
                          <a:spcPts val="100"/>
                        </a:spcAft>
                      </a:pP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PBO for </a:t>
                      </a:r>
                      <a:r>
                        <a:rPr lang="en-US" sz="1000" b="1" dirty="0">
                          <a:effectLst/>
                          <a:latin typeface="Arial" panose="020B0604020202020204" pitchFamily="34" charset="0"/>
                          <a:ea typeface="Times New Roman" panose="02020603050405020304" pitchFamily="18" charset="0"/>
                          <a:cs typeface="Arial" panose="020B0604020202020204" pitchFamily="34" charset="0"/>
                        </a:rPr>
                        <a:t>12 </a:t>
                      </a: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weeks (n=116</a:t>
                      </a:r>
                      <a:r>
                        <a:rPr lang="en-US" sz="1000" b="1"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b">
                    <a:solidFill>
                      <a:schemeClr val="accent5"/>
                    </a:solidFill>
                  </a:tcPr>
                </a:tc>
                <a:tc>
                  <a:txBody>
                    <a:bodyPr/>
                    <a:lstStyle/>
                    <a:p>
                      <a:pPr algn="ctr">
                        <a:lnSpc>
                          <a:spcPct val="100000"/>
                        </a:lnSpc>
                        <a:spcBef>
                          <a:spcPts val="100"/>
                        </a:spcBef>
                        <a:spcAft>
                          <a:spcPts val="100"/>
                        </a:spcAft>
                      </a:pP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SOF/VEL </a:t>
                      </a:r>
                      <a:r>
                        <a:rPr lang="en-US" sz="1000" b="1" dirty="0">
                          <a:effectLst/>
                          <a:latin typeface="Arial" panose="020B0604020202020204" pitchFamily="34" charset="0"/>
                          <a:ea typeface="Times New Roman" panose="02020603050405020304" pitchFamily="18" charset="0"/>
                          <a:cs typeface="Arial" panose="020B0604020202020204" pitchFamily="34" charset="0"/>
                        </a:rPr>
                        <a:t>for 12 weeks </a:t>
                      </a: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(n=624</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b">
                    <a:solidFill>
                      <a:schemeClr val="accent5"/>
                    </a:solidFill>
                  </a:tcPr>
                </a:tc>
              </a:tr>
              <a:tr h="156180">
                <a:tc>
                  <a:txBody>
                    <a:bodyPr/>
                    <a:lstStyle/>
                    <a:p>
                      <a:pPr>
                        <a:lnSpc>
                          <a:spcPct val="100000"/>
                        </a:lnSpc>
                        <a:spcBef>
                          <a:spcPts val="100"/>
                        </a:spcBef>
                        <a:spcAft>
                          <a:spcPts val="1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Mean age</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years (range)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53 (</a:t>
                      </a:r>
                      <a:r>
                        <a:rPr lang="en-US" sz="10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25–74)</a:t>
                      </a:r>
                    </a:p>
                  </a:txBody>
                  <a:tcPr marL="18288" marR="18288" marT="9144" marB="9144" anchor="ctr">
                    <a:solidFill>
                      <a:schemeClr val="accent5">
                        <a:lumMod val="60000"/>
                        <a:lumOff val="40000"/>
                      </a:schemeClr>
                    </a:solidFill>
                  </a:tcPr>
                </a:tc>
                <a:tc>
                  <a:txBody>
                    <a:bodyPr/>
                    <a:lstStyle/>
                    <a:p>
                      <a:pPr marL="95250" marR="0" indent="0" algn="ctr" defTabSz="914400" rtl="0" eaLnBrk="1" fontAlgn="auto" latinLnBrk="0" hangingPunct="1">
                        <a:lnSpc>
                          <a:spcPct val="100000"/>
                        </a:lnSpc>
                        <a:spcBef>
                          <a:spcPts val="100"/>
                        </a:spcBef>
                        <a:spcAft>
                          <a:spcPts val="100"/>
                        </a:spcAft>
                        <a:buClrTx/>
                        <a:buSzTx/>
                        <a:buFontTx/>
                        <a:buNone/>
                        <a:tabLst/>
                        <a:defRPr/>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54</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(18–82)</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ctr">
                    <a:solidFill>
                      <a:schemeClr val="accent5">
                        <a:lumMod val="60000"/>
                        <a:lumOff val="4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Male sex, n (%)</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68 (59)</a:t>
                      </a:r>
                    </a:p>
                  </a:txBody>
                  <a:tcPr marL="18288" marR="18288" marT="9144" marB="9144" anchor="ctr">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374 (60)</a:t>
                      </a:r>
                    </a:p>
                  </a:txBody>
                  <a:tcPr marL="18288" marR="18288" marT="9144" marB="9144" anchor="ctr">
                    <a:solidFill>
                      <a:schemeClr val="accent5">
                        <a:lumMod val="20000"/>
                        <a:lumOff val="8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Mean body mass index, kg/m</a:t>
                      </a:r>
                      <a:r>
                        <a:rPr lang="en-US" sz="1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1000" dirty="0">
                          <a:effectLst/>
                          <a:latin typeface="Arial" panose="020B0604020202020204" pitchFamily="34" charset="0"/>
                          <a:ea typeface="Times New Roman" panose="02020603050405020304" pitchFamily="18" charset="0"/>
                          <a:cs typeface="Arial" panose="020B0604020202020204" pitchFamily="34" charset="0"/>
                        </a:rPr>
                        <a:t> (range)</a:t>
                      </a:r>
                    </a:p>
                  </a:txBody>
                  <a:tcPr marL="18288" marR="18288" marT="9144" marB="914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26 (</a:t>
                      </a:r>
                      <a:r>
                        <a:rPr lang="en-US" sz="10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18–40)</a:t>
                      </a:r>
                      <a:endParaRPr lang="en-US" sz="1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ctr">
                    <a:solidFill>
                      <a:schemeClr val="accent5">
                        <a:lumMod val="60000"/>
                        <a:lumOff val="40000"/>
                      </a:schemeClr>
                    </a:solidFill>
                  </a:tcPr>
                </a:tc>
                <a:tc>
                  <a:txBody>
                    <a:bodyPr/>
                    <a:lstStyle/>
                    <a:p>
                      <a:pPr marL="95250" marR="0" indent="0" algn="ctr" defTabSz="914400" rtl="0" eaLnBrk="1" fontAlgn="auto" latinLnBrk="0" hangingPunct="1">
                        <a:lnSpc>
                          <a:spcPct val="100000"/>
                        </a:lnSpc>
                        <a:spcBef>
                          <a:spcPts val="100"/>
                        </a:spcBef>
                        <a:spcAft>
                          <a:spcPts val="100"/>
                        </a:spcAft>
                        <a:buClrTx/>
                        <a:buSzTx/>
                        <a:buFontTx/>
                        <a:buNone/>
                        <a:tabLst/>
                        <a:defRPr/>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27 (17–57)</a:t>
                      </a:r>
                    </a:p>
                  </a:txBody>
                  <a:tcPr marL="18288" marR="18288" marT="9144" marB="9144" anchor="ctr">
                    <a:solidFill>
                      <a:schemeClr val="accent5">
                        <a:lumMod val="60000"/>
                        <a:lumOff val="4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Race, n (%)</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nchor="ctr">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nchor="ctr">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White</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90 (78)</a:t>
                      </a:r>
                    </a:p>
                  </a:txBody>
                  <a:tcPr marL="18288" marR="18288" marT="9144" marB="9144" anchor="ctr">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493 (79)</a:t>
                      </a:r>
                    </a:p>
                  </a:txBody>
                  <a:tcPr marL="18288" marR="18288" marT="9144" marB="9144" anchor="ctr">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Black</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11 (9)</a:t>
                      </a:r>
                    </a:p>
                  </a:txBody>
                  <a:tcPr marL="18288" marR="18288" marT="9144" marB="9144" anchor="ctr">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52 (8)</a:t>
                      </a:r>
                    </a:p>
                  </a:txBody>
                  <a:tcPr marL="18288" marR="18288" marT="9144" marB="9144" anchor="ctr">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Asian</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11 (9)</a:t>
                      </a:r>
                    </a:p>
                  </a:txBody>
                  <a:tcPr marL="18288" marR="18288" marT="9144" marB="9144" anchor="ctr">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62 (10)</a:t>
                      </a:r>
                    </a:p>
                  </a:txBody>
                  <a:tcPr marL="18288" marR="18288" marT="9144" marB="9144" anchor="ctr">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Other</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 (3)</a:t>
                      </a:r>
                    </a:p>
                  </a:txBody>
                  <a:tcPr marL="18288" marR="18288" marT="9144" marB="9144" anchor="ctr">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14 (2)</a:t>
                      </a:r>
                    </a:p>
                  </a:txBody>
                  <a:tcPr marL="18288" marR="18288" marT="9144" marB="9144" anchor="ctr">
                    <a:solidFill>
                      <a:schemeClr val="accent5">
                        <a:lumMod val="20000"/>
                        <a:lumOff val="8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HCV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genotype, n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1a / 1b</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46 (40</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 19 (16)</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ctr">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210 (34</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 118 (19)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nchor="ctr">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21 (18)</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104 (17)</a:t>
                      </a:r>
                    </a:p>
                  </a:txBody>
                  <a:tcPr marL="18288" marR="18288" marT="9144" marB="9144">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22 (19)</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116 (19)</a:t>
                      </a:r>
                    </a:p>
                  </a:txBody>
                  <a:tcPr marL="18288" marR="18288" marT="9144" marB="9144">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0</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35 (6)</a:t>
                      </a:r>
                    </a:p>
                  </a:txBody>
                  <a:tcPr marL="18288" marR="18288" marT="9144" marB="9144">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6</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8 (7)</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41 (7)</a:t>
                      </a:r>
                    </a:p>
                  </a:txBody>
                  <a:tcPr marL="18288" marR="18288" marT="9144" marB="9144">
                    <a:solidFill>
                      <a:schemeClr val="accent5">
                        <a:lumMod val="20000"/>
                        <a:lumOff val="8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Mean HCV RNA, log</a:t>
                      </a:r>
                      <a:r>
                        <a:rPr lang="en-US" sz="1000" baseline="-25000" dirty="0">
                          <a:effectLst/>
                          <a:latin typeface="Arial" panose="020B0604020202020204" pitchFamily="34" charset="0"/>
                          <a:ea typeface="Times New Roman" panose="02020603050405020304" pitchFamily="18" charset="0"/>
                          <a:cs typeface="Arial" panose="020B0604020202020204" pitchFamily="34" charset="0"/>
                        </a:rPr>
                        <a:t>10</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IU/mL ± SD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6.3 ± 0.58</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6.3 ± 0.66</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r>
              <a:tr h="156180">
                <a:tc>
                  <a:txBody>
                    <a:bodyPr/>
                    <a:lstStyle/>
                    <a:p>
                      <a:pPr>
                        <a:lnSpc>
                          <a:spcPct val="100000"/>
                        </a:lnSpc>
                        <a:spcBef>
                          <a:spcPts val="100"/>
                        </a:spcBef>
                        <a:spcAft>
                          <a:spcPts val="100"/>
                        </a:spcAft>
                      </a:pPr>
                      <a:r>
                        <a:rPr lang="en-US" sz="1000" i="0" dirty="0">
                          <a:effectLst/>
                          <a:latin typeface="Arial" panose="020B0604020202020204" pitchFamily="34" charset="0"/>
                          <a:ea typeface="Times New Roman" panose="02020603050405020304" pitchFamily="18" charset="0"/>
                          <a:cs typeface="Arial" panose="020B0604020202020204" pitchFamily="34" charset="0"/>
                        </a:rPr>
                        <a:t>IL28B</a:t>
                      </a:r>
                      <a:r>
                        <a:rPr lang="en-US" sz="1000" dirty="0">
                          <a:effectLst/>
                          <a:latin typeface="Arial" panose="020B0604020202020204" pitchFamily="34" charset="0"/>
                          <a:ea typeface="Times New Roman" panose="02020603050405020304" pitchFamily="18" charset="0"/>
                          <a:cs typeface="Arial" panose="020B0604020202020204" pitchFamily="34" charset="0"/>
                        </a:rPr>
                        <a:t> genotype, n (%)</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CC</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36 (31)</a:t>
                      </a:r>
                    </a:p>
                  </a:txBody>
                  <a:tcPr marL="18288" marR="18288" marT="9144" marB="9144" anchor="ctr">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186 (30)</a:t>
                      </a:r>
                    </a:p>
                  </a:txBody>
                  <a:tcPr marL="18288" marR="18288" marT="9144" marB="9144" anchor="ctr">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CT</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53 (46)</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339 (54)</a:t>
                      </a:r>
                    </a:p>
                  </a:txBody>
                  <a:tcPr marL="18288" marR="18288" marT="9144" marB="9144">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TT</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26 (22)</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94 (15)</a:t>
                      </a:r>
                    </a:p>
                  </a:txBody>
                  <a:tcPr marL="18288" marR="18288" marT="9144" marB="9144">
                    <a:solidFill>
                      <a:schemeClr val="accent5">
                        <a:lumMod val="60000"/>
                        <a:lumOff val="40000"/>
                      </a:schemeClr>
                    </a:solidFill>
                  </a:tcPr>
                </a:tc>
              </a:tr>
              <a:tr h="156180">
                <a:tc>
                  <a:txBody>
                    <a:bodyPr/>
                    <a:lstStyle/>
                    <a:p>
                      <a:pP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Compensated cirrhosis</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n (%)</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21 (18)</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121 (19)</a:t>
                      </a:r>
                    </a:p>
                  </a:txBody>
                  <a:tcPr marL="18288" marR="18288" marT="9144" marB="9144">
                    <a:solidFill>
                      <a:schemeClr val="accent5">
                        <a:lumMod val="20000"/>
                        <a:lumOff val="80000"/>
                      </a:schemeClr>
                    </a:solidFill>
                  </a:tcPr>
                </a:tc>
              </a:tr>
              <a:tr h="156180">
                <a:tc>
                  <a:txBody>
                    <a:bodyPr/>
                    <a:lstStyle/>
                    <a:p>
                      <a:pPr>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HCV treatment experience, n (%)</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18288" marR="18288" marT="9144" marB="9144">
                    <a:solidFill>
                      <a:schemeClr val="accent5">
                        <a:lumMod val="60000"/>
                        <a:lumOff val="40000"/>
                      </a:schemeClr>
                    </a:solidFill>
                  </a:tcPr>
                </a:tc>
              </a:tr>
              <a:tr h="156180">
                <a:tc>
                  <a:txBody>
                    <a:bodyPr/>
                    <a:lstStyle/>
                    <a:p>
                      <a:pPr marL="18288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Naive</a:t>
                      </a: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83 (72)</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423 (68)</a:t>
                      </a:r>
                    </a:p>
                  </a:txBody>
                  <a:tcPr marL="18288" marR="18288" marT="9144" marB="9144">
                    <a:solidFill>
                      <a:schemeClr val="accent5">
                        <a:lumMod val="20000"/>
                        <a:lumOff val="80000"/>
                      </a:schemeClr>
                    </a:solidFill>
                  </a:tcPr>
                </a:tc>
              </a:tr>
              <a:tr h="156180">
                <a:tc>
                  <a:txBody>
                    <a:bodyPr/>
                    <a:lstStyle/>
                    <a:p>
                      <a:pPr marL="182880">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Previously treated</a:t>
                      </a: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33 (28)</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201 (32)</a:t>
                      </a:r>
                    </a:p>
                  </a:txBody>
                  <a:tcPr marL="18288" marR="18288" marT="9144" marB="9144">
                    <a:solidFill>
                      <a:schemeClr val="accent5">
                        <a:lumMod val="60000"/>
                        <a:lumOff val="40000"/>
                      </a:schemeClr>
                    </a:solidFill>
                  </a:tcPr>
                </a:tc>
              </a:tr>
              <a:tr h="156180">
                <a:tc>
                  <a:txBody>
                    <a:bodyPr/>
                    <a:lstStyle/>
                    <a:p>
                      <a:pPr marL="36576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Protease inhibitor + </a:t>
                      </a: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PegIFN</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RBV</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20000"/>
                        <a:lumOff val="8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6/33 (18)</a:t>
                      </a:r>
                    </a:p>
                  </a:txBody>
                  <a:tcPr marL="18288" marR="18288" marT="9144" marB="9144">
                    <a:solidFill>
                      <a:schemeClr val="accent5">
                        <a:lumMod val="20000"/>
                        <a:lumOff val="8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56/201 (28)</a:t>
                      </a:r>
                    </a:p>
                  </a:txBody>
                  <a:tcPr marL="18288" marR="18288" marT="9144" marB="9144">
                    <a:solidFill>
                      <a:schemeClr val="accent5">
                        <a:lumMod val="20000"/>
                        <a:lumOff val="80000"/>
                      </a:schemeClr>
                    </a:solidFill>
                  </a:tcPr>
                </a:tc>
              </a:tr>
              <a:tr h="156180">
                <a:tc>
                  <a:txBody>
                    <a:bodyPr/>
                    <a:lstStyle/>
                    <a:p>
                      <a:pPr marL="365760">
                        <a:lnSpc>
                          <a:spcPct val="100000"/>
                        </a:lnSpc>
                        <a:spcBef>
                          <a:spcPts val="100"/>
                        </a:spcBef>
                        <a:spcAft>
                          <a:spcPts val="100"/>
                        </a:spcAft>
                      </a:pPr>
                      <a:r>
                        <a:rPr lang="en-US" sz="1000" dirty="0" err="1" smtClean="0">
                          <a:effectLst/>
                          <a:latin typeface="Arial" panose="020B0604020202020204" pitchFamily="34" charset="0"/>
                          <a:ea typeface="Times New Roman" panose="02020603050405020304" pitchFamily="18" charset="0"/>
                          <a:cs typeface="Arial" panose="020B0604020202020204" pitchFamily="34" charset="0"/>
                        </a:rPr>
                        <a:t>PegIFN</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 RBV</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a:effectLst/>
                          <a:latin typeface="Arial" panose="020B0604020202020204" pitchFamily="34" charset="0"/>
                          <a:ea typeface="Times New Roman" panose="02020603050405020304" pitchFamily="18" charset="0"/>
                          <a:cs typeface="Arial" panose="020B0604020202020204" pitchFamily="34" charset="0"/>
                        </a:rPr>
                        <a:t>24/33 (73)</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122/201 (61)</a:t>
                      </a:r>
                    </a:p>
                  </a:txBody>
                  <a:tcPr marL="18288" marR="18288" marT="9144" marB="9144">
                    <a:solidFill>
                      <a:schemeClr val="accent5">
                        <a:lumMod val="60000"/>
                        <a:lumOff val="40000"/>
                      </a:schemeClr>
                    </a:solidFill>
                  </a:tcPr>
                </a:tc>
              </a:tr>
              <a:tr h="156180">
                <a:tc>
                  <a:txBody>
                    <a:bodyPr/>
                    <a:lstStyle/>
                    <a:p>
                      <a:pPr marL="365760">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Non-</a:t>
                      </a:r>
                      <a:r>
                        <a:rPr lang="en-US" sz="1000" dirty="0" err="1">
                          <a:effectLst/>
                          <a:latin typeface="Arial" panose="020B0604020202020204" pitchFamily="34" charset="0"/>
                          <a:ea typeface="Times New Roman" panose="02020603050405020304" pitchFamily="18" charset="0"/>
                          <a:cs typeface="Arial" panose="020B0604020202020204" pitchFamily="34" charset="0"/>
                        </a:rPr>
                        <a:t>pegylated</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IFN ± RBV</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9144" marB="9144">
                    <a:solidFill>
                      <a:schemeClr val="accent5">
                        <a:lumMod val="60000"/>
                        <a:lumOff val="40000"/>
                      </a:schemeClr>
                    </a:solidFill>
                  </a:tcPr>
                </a:tc>
                <a:tc>
                  <a:txBody>
                    <a:bodyPr/>
                    <a:lstStyle/>
                    <a:p>
                      <a:pPr marL="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3/33 (9)</a:t>
                      </a:r>
                    </a:p>
                  </a:txBody>
                  <a:tcPr marL="18288" marR="18288" marT="9144" marB="9144">
                    <a:solidFill>
                      <a:schemeClr val="accent5">
                        <a:lumMod val="60000"/>
                        <a:lumOff val="40000"/>
                      </a:schemeClr>
                    </a:solidFill>
                  </a:tcPr>
                </a:tc>
                <a:tc>
                  <a:txBody>
                    <a:bodyPr/>
                    <a:lstStyle/>
                    <a:p>
                      <a:pPr marL="95250" indent="0" algn="ctr">
                        <a:lnSpc>
                          <a:spcPct val="100000"/>
                        </a:lnSpc>
                        <a:spcBef>
                          <a:spcPts val="100"/>
                        </a:spcBef>
                        <a:spcAft>
                          <a:spcPts val="1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23/201 (11)</a:t>
                      </a:r>
                    </a:p>
                  </a:txBody>
                  <a:tcPr marL="18288" marR="18288" marT="9144" marB="9144">
                    <a:solidFill>
                      <a:schemeClr val="accent5">
                        <a:lumMod val="60000"/>
                        <a:lumOff val="40000"/>
                      </a:schemeClr>
                    </a:solidFill>
                  </a:tcPr>
                </a:tc>
              </a:tr>
            </a:tbl>
          </a:graphicData>
        </a:graphic>
      </p:graphicFrame>
      <p:sp>
        <p:nvSpPr>
          <p:cNvPr id="28" name="Slide Number Placeholder 27"/>
          <p:cNvSpPr>
            <a:spLocks noGrp="1"/>
          </p:cNvSpPr>
          <p:nvPr>
            <p:ph type="sldNum" sz="quarter" idx="10"/>
          </p:nvPr>
        </p:nvSpPr>
        <p:spPr/>
        <p:txBody>
          <a:bodyPr/>
          <a:lstStyle/>
          <a:p>
            <a:fld id="{CE80A222-27A2-499A-9E2A-14884A5A6E9E}" type="slidenum">
              <a:rPr lang="en-US" smtClean="0"/>
              <a:pPr/>
              <a:t>5</a:t>
            </a:fld>
            <a:endParaRPr lang="en-US" dirty="0"/>
          </a:p>
        </p:txBody>
      </p:sp>
    </p:spTree>
    <p:extLst>
      <p:ext uri="{BB962C8B-B14F-4D97-AF65-F5344CB8AC3E}">
        <p14:creationId xmlns:p14="http://schemas.microsoft.com/office/powerpoint/2010/main" val="264107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ASTRAL-1 study: </a:t>
            </a:r>
            <a:r>
              <a:rPr lang="en-GB" dirty="0" err="1" smtClean="0"/>
              <a:t>SOF</a:t>
            </a:r>
            <a:r>
              <a:rPr lang="en-GB" dirty="0" smtClean="0"/>
              <a:t>/</a:t>
            </a:r>
            <a:r>
              <a:rPr lang="en-GB" dirty="0" err="1" smtClean="0"/>
              <a:t>VEL</a:t>
            </a:r>
            <a:r>
              <a:rPr lang="en-GB" dirty="0" smtClean="0"/>
              <a:t> for 12 weeks in </a:t>
            </a:r>
            <a:r>
              <a:rPr lang="en-GB" dirty="0" err="1" smtClean="0"/>
              <a:t>Tx</a:t>
            </a:r>
            <a:r>
              <a:rPr lang="en-GB" dirty="0" smtClean="0"/>
              <a:t>-naive and -experienced G1, 2, 4, 5, and 6 pts with and without cirrhosis</a:t>
            </a:r>
            <a:endParaRPr lang="en-US" dirty="0"/>
          </a:p>
        </p:txBody>
      </p:sp>
      <p:sp>
        <p:nvSpPr>
          <p:cNvPr id="9" name="Text Placeholder 5"/>
          <p:cNvSpPr>
            <a:spLocks noGrp="1"/>
          </p:cNvSpPr>
          <p:nvPr>
            <p:ph type="body" sz="quarter" idx="10"/>
          </p:nvPr>
        </p:nvSpPr>
        <p:spPr>
          <a:xfrm>
            <a:off x="185453" y="6162676"/>
            <a:ext cx="4929472" cy="613064"/>
          </a:xfrm>
        </p:spPr>
        <p:txBody>
          <a:bodyPr/>
          <a:lstStyle/>
          <a:p>
            <a:r>
              <a:rPr lang="en-US" sz="1200" dirty="0" smtClean="0"/>
              <a:t>*HCV RNA &lt;15 IU/mL</a:t>
            </a:r>
          </a:p>
          <a:p>
            <a:r>
              <a:rPr lang="en-GB" dirty="0" smtClean="0"/>
              <a:t>Feld </a:t>
            </a:r>
            <a:r>
              <a:rPr lang="en-GB" dirty="0" err="1" smtClean="0"/>
              <a:t>JJ</a:t>
            </a:r>
            <a:r>
              <a:rPr lang="en-GB" dirty="0" smtClean="0"/>
              <a:t>, et al. </a:t>
            </a:r>
            <a:r>
              <a:rPr lang="en-GB" dirty="0" err="1" smtClean="0"/>
              <a:t>AASLD</a:t>
            </a:r>
            <a:r>
              <a:rPr lang="en-GB" dirty="0" smtClean="0"/>
              <a:t> 2015, San Francisco. #LB-2</a:t>
            </a:r>
            <a:br>
              <a:rPr lang="en-GB" dirty="0" smtClean="0"/>
            </a:br>
            <a:r>
              <a:rPr lang="en-GB" dirty="0" smtClean="0"/>
              <a:t>Feld </a:t>
            </a:r>
            <a:r>
              <a:rPr lang="en-GB" dirty="0" err="1" smtClean="0"/>
              <a:t>JJ</a:t>
            </a:r>
            <a:r>
              <a:rPr lang="en-GB" dirty="0" smtClean="0"/>
              <a:t>, et al. N </a:t>
            </a:r>
            <a:r>
              <a:rPr lang="en-GB" dirty="0" err="1" smtClean="0"/>
              <a:t>Engl</a:t>
            </a:r>
            <a:r>
              <a:rPr lang="en-GB" dirty="0" smtClean="0"/>
              <a:t> J Med. 2015 Nov 16. [</a:t>
            </a:r>
            <a:r>
              <a:rPr lang="en-GB" dirty="0" err="1" smtClean="0"/>
              <a:t>Epub</a:t>
            </a:r>
            <a:r>
              <a:rPr lang="en-GB" dirty="0" smtClean="0"/>
              <a:t> ahead of print]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66332091"/>
              </p:ext>
            </p:extLst>
          </p:nvPr>
        </p:nvGraphicFramePr>
        <p:xfrm>
          <a:off x="1419224" y="4389767"/>
          <a:ext cx="6315075" cy="1668135"/>
        </p:xfrm>
        <a:graphic>
          <a:graphicData uri="http://schemas.openxmlformats.org/drawingml/2006/table">
            <a:tbl>
              <a:tblPr bandRow="1">
                <a:tableStyleId>{5C22544A-7EE6-4342-B048-85BDC9FD1C3A}</a:tableStyleId>
              </a:tblPr>
              <a:tblGrid>
                <a:gridCol w="3439700"/>
                <a:gridCol w="2875375"/>
              </a:tblGrid>
              <a:tr h="238305">
                <a:tc gridSpan="2">
                  <a:txBody>
                    <a:bodyPr/>
                    <a:lstStyle/>
                    <a:p>
                      <a:pPr>
                        <a:lnSpc>
                          <a:spcPct val="115000"/>
                        </a:lnSpc>
                        <a:spcBef>
                          <a:spcPts val="300"/>
                        </a:spcBef>
                        <a:spcAft>
                          <a:spcPts val="300"/>
                        </a:spcAft>
                      </a:pPr>
                      <a:r>
                        <a:rPr lang="en-US" sz="1400" b="1" dirty="0" err="1">
                          <a:effectLst/>
                          <a:latin typeface="+mj-lt"/>
                          <a:ea typeface="Times New Roman" panose="02020603050405020304" pitchFamily="18" charset="0"/>
                          <a:cs typeface="Arial" panose="020B0604020202020204" pitchFamily="34" charset="0"/>
                        </a:rPr>
                        <a:t>Virologic</a:t>
                      </a:r>
                      <a:r>
                        <a:rPr lang="en-US" sz="1400" b="1" dirty="0">
                          <a:effectLst/>
                          <a:latin typeface="+mj-lt"/>
                          <a:ea typeface="Times New Roman" panose="02020603050405020304" pitchFamily="18" charset="0"/>
                          <a:cs typeface="Arial" panose="020B0604020202020204" pitchFamily="34" charset="0"/>
                        </a:rPr>
                        <a:t> </a:t>
                      </a:r>
                      <a:r>
                        <a:rPr lang="en-US" sz="1400" b="1" dirty="0" smtClean="0">
                          <a:effectLst/>
                          <a:latin typeface="+mj-lt"/>
                          <a:ea typeface="Times New Roman" panose="02020603050405020304" pitchFamily="18" charset="0"/>
                          <a:cs typeface="Arial" panose="020B0604020202020204" pitchFamily="34" charset="0"/>
                        </a:rPr>
                        <a:t>failure, n (%)</a:t>
                      </a:r>
                      <a:r>
                        <a:rPr lang="en-US" sz="1400" dirty="0">
                          <a:effectLst/>
                          <a:latin typeface="+mj-lt"/>
                          <a:ea typeface="Times New Roman" panose="02020603050405020304" pitchFamily="18" charset="0"/>
                          <a:cs typeface="Arial" panose="020B0604020202020204" pitchFamily="34" charset="0"/>
                        </a:rPr>
                        <a:t> </a:t>
                      </a:r>
                    </a:p>
                  </a:txBody>
                  <a:tcPr marL="68580" marR="68580" marT="0" marB="0" anchor="ctr">
                    <a:solidFill>
                      <a:schemeClr val="accent5">
                        <a:lumMod val="60000"/>
                        <a:lumOff val="40000"/>
                      </a:schemeClr>
                    </a:solidFill>
                  </a:tcPr>
                </a:tc>
                <a:tc hMerge="1">
                  <a:txBody>
                    <a:bodyPr/>
                    <a:lstStyle/>
                    <a:p>
                      <a:pPr algn="ctr">
                        <a:lnSpc>
                          <a:spcPct val="115000"/>
                        </a:lnSpc>
                        <a:spcBef>
                          <a:spcPts val="300"/>
                        </a:spcBef>
                        <a:spcAft>
                          <a:spcPts val="300"/>
                        </a:spcAft>
                      </a:pPr>
                      <a:endParaRPr lang="en-US" sz="1400" dirty="0">
                        <a:effectLst/>
                        <a:latin typeface="+mj-lt"/>
                        <a:ea typeface="Times New Roman" panose="02020603050405020304" pitchFamily="18" charset="0"/>
                        <a:cs typeface="Calibri" panose="020F0502020204030204" pitchFamily="34" charset="0"/>
                      </a:endParaRPr>
                    </a:p>
                  </a:txBody>
                  <a:tcPr marL="68580" marR="68580" marT="0" marB="0" anchor="ctr"/>
                </a:tc>
              </a:tr>
              <a:tr h="238305">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On-treatment failure</a:t>
                      </a:r>
                    </a:p>
                  </a:txBody>
                  <a:tcPr marL="68580" marR="68580" marT="0" marB="0"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68580" marR="68580" marT="0" marB="0" anchor="ctr">
                    <a:solidFill>
                      <a:schemeClr val="accent5">
                        <a:lumMod val="20000"/>
                        <a:lumOff val="80000"/>
                      </a:schemeClr>
                    </a:solidFill>
                  </a:tcPr>
                </a:tc>
              </a:tr>
              <a:tr h="238305">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Post-treatment relapse </a:t>
                      </a:r>
                    </a:p>
                  </a:txBody>
                  <a:tcPr marL="68580" marR="68580" marT="0" marB="0"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2 (&lt;1)</a:t>
                      </a:r>
                    </a:p>
                  </a:txBody>
                  <a:tcPr marL="68580" marR="68580" marT="0" marB="0" anchor="ctr">
                    <a:solidFill>
                      <a:schemeClr val="accent5">
                        <a:lumMod val="60000"/>
                        <a:lumOff val="40000"/>
                      </a:schemeClr>
                    </a:solidFill>
                  </a:tcPr>
                </a:tc>
              </a:tr>
              <a:tr h="238305">
                <a:tc gridSpan="2">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Other reasons for classification as failure </a:t>
                      </a:r>
                      <a:r>
                        <a:rPr lang="en-US" sz="1400" b="1" dirty="0" smtClean="0">
                          <a:effectLst/>
                          <a:latin typeface="+mj-lt"/>
                          <a:ea typeface="Times New Roman" panose="02020603050405020304" pitchFamily="18" charset="0"/>
                          <a:cs typeface="Arial" panose="020B0604020202020204" pitchFamily="34" charset="0"/>
                        </a:rPr>
                        <a:t>to </a:t>
                      </a:r>
                      <a:r>
                        <a:rPr lang="en-US" sz="1400" b="1" dirty="0">
                          <a:effectLst/>
                          <a:latin typeface="+mj-lt"/>
                          <a:ea typeface="Times New Roman" panose="02020603050405020304" pitchFamily="18" charset="0"/>
                          <a:cs typeface="Arial" panose="020B0604020202020204" pitchFamily="34" charset="0"/>
                        </a:rPr>
                        <a:t>achieve SVR </a:t>
                      </a:r>
                      <a:r>
                        <a:rPr lang="en-US" sz="1400" b="1" dirty="0" smtClean="0">
                          <a:effectLst/>
                          <a:latin typeface="+mj-lt"/>
                          <a:ea typeface="Times New Roman" panose="02020603050405020304" pitchFamily="18" charset="0"/>
                          <a:cs typeface="Arial" panose="020B0604020202020204" pitchFamily="34" charset="0"/>
                        </a:rPr>
                        <a:t>12, n (%)</a:t>
                      </a:r>
                      <a:endParaRPr lang="en-US" sz="1400" b="1" dirty="0">
                        <a:effectLst/>
                        <a:latin typeface="+mj-lt"/>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pPr algn="ctr">
                        <a:lnSpc>
                          <a:spcPct val="115000"/>
                        </a:lnSpc>
                        <a:spcBef>
                          <a:spcPts val="300"/>
                        </a:spcBef>
                        <a:spcAft>
                          <a:spcPts val="3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r>
              <a:tr h="238305">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Lost to follow-up</a:t>
                      </a:r>
                    </a:p>
                  </a:txBody>
                  <a:tcPr marL="68580" marR="68580" marT="0" marB="0"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2 (&lt;1) </a:t>
                      </a:r>
                    </a:p>
                  </a:txBody>
                  <a:tcPr marL="68580" marR="68580" marT="0" marB="0" anchor="ctr">
                    <a:solidFill>
                      <a:schemeClr val="accent5">
                        <a:lumMod val="60000"/>
                        <a:lumOff val="40000"/>
                      </a:schemeClr>
                    </a:solidFill>
                  </a:tcPr>
                </a:tc>
              </a:tr>
              <a:tr h="238305">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Withdrew consent</a:t>
                      </a:r>
                    </a:p>
                  </a:txBody>
                  <a:tcPr marL="68580" marR="68580" marT="0" marB="0"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 (&lt;1)</a:t>
                      </a:r>
                    </a:p>
                  </a:txBody>
                  <a:tcPr marL="68580" marR="68580" marT="0" marB="0" anchor="ctr">
                    <a:solidFill>
                      <a:schemeClr val="accent5">
                        <a:lumMod val="20000"/>
                        <a:lumOff val="80000"/>
                      </a:schemeClr>
                    </a:solidFill>
                  </a:tcPr>
                </a:tc>
              </a:tr>
              <a:tr h="238305">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Death</a:t>
                      </a:r>
                    </a:p>
                  </a:txBody>
                  <a:tcPr marL="68580" marR="68580" marT="0" marB="0"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 (&lt;1)</a:t>
                      </a:r>
                    </a:p>
                  </a:txBody>
                  <a:tcPr marL="68580" marR="68580" marT="0" marB="0" anchor="ctr">
                    <a:solidFill>
                      <a:schemeClr val="accent5">
                        <a:lumMod val="60000"/>
                        <a:lumOff val="40000"/>
                      </a:schemeClr>
                    </a:solidFill>
                  </a:tcPr>
                </a:tc>
              </a:tr>
            </a:tbl>
          </a:graphicData>
        </a:graphic>
      </p:graphicFrame>
      <p:graphicFrame>
        <p:nvGraphicFramePr>
          <p:cNvPr id="12" name="Chart 11"/>
          <p:cNvGraphicFramePr/>
          <p:nvPr>
            <p:extLst>
              <p:ext uri="{D42A27DB-BD31-4B8C-83A1-F6EECF244321}">
                <p14:modId xmlns:p14="http://schemas.microsoft.com/office/powerpoint/2010/main" val="1011195695"/>
              </p:ext>
            </p:extLst>
          </p:nvPr>
        </p:nvGraphicFramePr>
        <p:xfrm>
          <a:off x="371475" y="1570664"/>
          <a:ext cx="8149823" cy="266343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rot="16200000">
            <a:off x="236964" y="2538476"/>
            <a:ext cx="1643604" cy="338554"/>
          </a:xfrm>
          <a:prstGeom prst="rect">
            <a:avLst/>
          </a:prstGeom>
          <a:noFill/>
        </p:spPr>
        <p:txBody>
          <a:bodyPr wrap="square" rtlCol="0">
            <a:spAutoFit/>
          </a:bodyPr>
          <a:lstStyle/>
          <a:p>
            <a:pPr algn="ctr"/>
            <a:r>
              <a:rPr lang="en-GB" sz="1600" b="1" dirty="0" smtClean="0">
                <a:solidFill>
                  <a:srgbClr val="000000"/>
                </a:solidFill>
                <a:latin typeface="Arial" panose="020B0604020202020204" pitchFamily="34" charset="0"/>
                <a:cs typeface="Arial" panose="020B0604020202020204" pitchFamily="34" charset="0"/>
              </a:rPr>
              <a:t>SVR12* (%)</a:t>
            </a:r>
            <a:endParaRPr lang="en-US" sz="1600" b="1"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1802056" y="3129287"/>
            <a:ext cx="731592" cy="523220"/>
          </a:xfrm>
          <a:prstGeom prst="rect">
            <a:avLst/>
          </a:prstGeom>
          <a:noFill/>
        </p:spPr>
        <p:txBody>
          <a:bodyPr wrap="square" rtlCol="0">
            <a:spAutoFit/>
          </a:bodyPr>
          <a:lstStyle/>
          <a:p>
            <a:pPr algn="ctr"/>
            <a:r>
              <a:rPr lang="en-GB" sz="1400" b="1" dirty="0" smtClean="0">
                <a:solidFill>
                  <a:srgbClr val="FFFFFF"/>
                </a:solidFill>
                <a:latin typeface="Arial" panose="020B0604020202020204" pitchFamily="34" charset="0"/>
                <a:cs typeface="Arial" panose="020B0604020202020204" pitchFamily="34" charset="0"/>
              </a:rPr>
              <a:t>618/</a:t>
            </a:r>
            <a:br>
              <a:rPr lang="en-GB" sz="1400" b="1" dirty="0" smtClean="0">
                <a:solidFill>
                  <a:srgbClr val="FFFFFF"/>
                </a:solidFill>
                <a:latin typeface="Arial" panose="020B0604020202020204" pitchFamily="34" charset="0"/>
                <a:cs typeface="Arial" panose="020B0604020202020204" pitchFamily="34" charset="0"/>
              </a:rPr>
            </a:br>
            <a:r>
              <a:rPr lang="en-GB" sz="1400" b="1" dirty="0" smtClean="0">
                <a:solidFill>
                  <a:srgbClr val="FFFFFF"/>
                </a:solidFill>
                <a:latin typeface="Arial" panose="020B0604020202020204" pitchFamily="34" charset="0"/>
                <a:cs typeface="Arial" panose="020B0604020202020204" pitchFamily="34" charset="0"/>
              </a:rPr>
              <a:t>624</a:t>
            </a:r>
          </a:p>
        </p:txBody>
      </p:sp>
      <p:sp>
        <p:nvSpPr>
          <p:cNvPr id="15" name="TextBox 14"/>
          <p:cNvSpPr txBox="1"/>
          <p:nvPr/>
        </p:nvSpPr>
        <p:spPr>
          <a:xfrm>
            <a:off x="2738205" y="3129287"/>
            <a:ext cx="731592" cy="523220"/>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206/</a:t>
            </a:r>
            <a:br>
              <a:rPr lang="en-GB" sz="1400" b="1" dirty="0" smtClean="0">
                <a:latin typeface="Arial" panose="020B0604020202020204" pitchFamily="34" charset="0"/>
                <a:cs typeface="Arial" panose="020B0604020202020204" pitchFamily="34" charset="0"/>
              </a:rPr>
            </a:br>
            <a:r>
              <a:rPr lang="en-GB" sz="1400" b="1" dirty="0" smtClean="0">
                <a:latin typeface="Arial" panose="020B0604020202020204" pitchFamily="34" charset="0"/>
                <a:cs typeface="Arial" panose="020B0604020202020204" pitchFamily="34" charset="0"/>
              </a:rPr>
              <a:t>210</a:t>
            </a:r>
          </a:p>
        </p:txBody>
      </p:sp>
      <p:sp>
        <p:nvSpPr>
          <p:cNvPr id="16" name="TextBox 15"/>
          <p:cNvSpPr txBox="1"/>
          <p:nvPr/>
        </p:nvSpPr>
        <p:spPr>
          <a:xfrm>
            <a:off x="3660347" y="3129287"/>
            <a:ext cx="731592" cy="523220"/>
          </a:xfrm>
          <a:prstGeom prst="rect">
            <a:avLst/>
          </a:prstGeom>
          <a:noFill/>
        </p:spPr>
        <p:txBody>
          <a:bodyPr wrap="square" rtlCol="0">
            <a:spAutoFit/>
          </a:bodyPr>
          <a:lstStyle/>
          <a:p>
            <a:pPr algn="ctr"/>
            <a:r>
              <a:rPr lang="en-GB" sz="1400" b="1" dirty="0" smtClean="0">
                <a:solidFill>
                  <a:schemeClr val="bg1"/>
                </a:solidFill>
                <a:latin typeface="Arial" panose="020B0604020202020204" pitchFamily="34" charset="0"/>
                <a:cs typeface="Arial" panose="020B0604020202020204" pitchFamily="34" charset="0"/>
              </a:rPr>
              <a:t>117/</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118</a:t>
            </a:r>
          </a:p>
        </p:txBody>
      </p:sp>
      <p:sp>
        <p:nvSpPr>
          <p:cNvPr id="17" name="TextBox 16"/>
          <p:cNvSpPr txBox="1"/>
          <p:nvPr/>
        </p:nvSpPr>
        <p:spPr>
          <a:xfrm>
            <a:off x="4601539" y="3129287"/>
            <a:ext cx="731592" cy="523220"/>
          </a:xfrm>
          <a:prstGeom prst="rect">
            <a:avLst/>
          </a:prstGeom>
          <a:noFill/>
        </p:spPr>
        <p:txBody>
          <a:bodyPr wrap="square" rtlCol="0">
            <a:spAutoFit/>
          </a:bodyPr>
          <a:lstStyle/>
          <a:p>
            <a:pPr algn="ctr"/>
            <a:r>
              <a:rPr lang="en-GB" sz="1400" b="1" dirty="0" smtClean="0">
                <a:solidFill>
                  <a:srgbClr val="FFFFFF"/>
                </a:solidFill>
                <a:latin typeface="Arial" panose="020B0604020202020204" pitchFamily="34" charset="0"/>
                <a:cs typeface="Arial" panose="020B0604020202020204" pitchFamily="34" charset="0"/>
              </a:rPr>
              <a:t>104/</a:t>
            </a:r>
            <a:br>
              <a:rPr lang="en-GB" sz="1400" b="1" dirty="0" smtClean="0">
                <a:solidFill>
                  <a:srgbClr val="FFFFFF"/>
                </a:solidFill>
                <a:latin typeface="Arial" panose="020B0604020202020204" pitchFamily="34" charset="0"/>
                <a:cs typeface="Arial" panose="020B0604020202020204" pitchFamily="34" charset="0"/>
              </a:rPr>
            </a:br>
            <a:r>
              <a:rPr lang="en-GB" sz="1400" b="1" dirty="0" smtClean="0">
                <a:solidFill>
                  <a:srgbClr val="FFFFFF"/>
                </a:solidFill>
                <a:latin typeface="Arial" panose="020B0604020202020204" pitchFamily="34" charset="0"/>
                <a:cs typeface="Arial" panose="020B0604020202020204" pitchFamily="34" charset="0"/>
              </a:rPr>
              <a:t>104</a:t>
            </a:r>
          </a:p>
        </p:txBody>
      </p:sp>
      <p:sp>
        <p:nvSpPr>
          <p:cNvPr id="18" name="TextBox 17"/>
          <p:cNvSpPr txBox="1"/>
          <p:nvPr/>
        </p:nvSpPr>
        <p:spPr>
          <a:xfrm>
            <a:off x="5537247" y="3129287"/>
            <a:ext cx="731592" cy="523220"/>
          </a:xfrm>
          <a:prstGeom prst="rect">
            <a:avLst/>
          </a:prstGeom>
          <a:noFill/>
        </p:spPr>
        <p:txBody>
          <a:bodyPr wrap="square" rtlCol="0">
            <a:spAutoFit/>
          </a:bodyPr>
          <a:lstStyle/>
          <a:p>
            <a:pPr algn="ctr"/>
            <a:r>
              <a:rPr lang="en-GB" sz="1400" b="1" dirty="0" smtClean="0">
                <a:solidFill>
                  <a:srgbClr val="FFFFFF"/>
                </a:solidFill>
                <a:latin typeface="Arial" panose="020B0604020202020204" pitchFamily="34" charset="0"/>
                <a:cs typeface="Arial" panose="020B0604020202020204" pitchFamily="34" charset="0"/>
              </a:rPr>
              <a:t>116/</a:t>
            </a:r>
            <a:br>
              <a:rPr lang="en-GB" sz="1400" b="1" dirty="0" smtClean="0">
                <a:solidFill>
                  <a:srgbClr val="FFFFFF"/>
                </a:solidFill>
                <a:latin typeface="Arial" panose="020B0604020202020204" pitchFamily="34" charset="0"/>
                <a:cs typeface="Arial" panose="020B0604020202020204" pitchFamily="34" charset="0"/>
              </a:rPr>
            </a:br>
            <a:r>
              <a:rPr lang="en-GB" sz="1400" b="1" dirty="0" smtClean="0">
                <a:solidFill>
                  <a:srgbClr val="FFFFFF"/>
                </a:solidFill>
                <a:latin typeface="Arial" panose="020B0604020202020204" pitchFamily="34" charset="0"/>
                <a:cs typeface="Arial" panose="020B0604020202020204" pitchFamily="34" charset="0"/>
              </a:rPr>
              <a:t>116</a:t>
            </a:r>
          </a:p>
        </p:txBody>
      </p:sp>
      <p:sp>
        <p:nvSpPr>
          <p:cNvPr id="19" name="TextBox 18"/>
          <p:cNvSpPr txBox="1"/>
          <p:nvPr/>
        </p:nvSpPr>
        <p:spPr>
          <a:xfrm>
            <a:off x="6474987" y="3129287"/>
            <a:ext cx="731592" cy="523220"/>
          </a:xfrm>
          <a:prstGeom prst="rect">
            <a:avLst/>
          </a:prstGeom>
          <a:noFill/>
        </p:spPr>
        <p:txBody>
          <a:bodyPr wrap="square" rtlCol="0">
            <a:spAutoFit/>
          </a:bodyPr>
          <a:lstStyle/>
          <a:p>
            <a:pPr algn="ctr"/>
            <a:r>
              <a:rPr lang="en-GB" sz="1400" b="1" dirty="0" smtClean="0">
                <a:solidFill>
                  <a:schemeClr val="bg1"/>
                </a:solidFill>
                <a:latin typeface="Arial" panose="020B0604020202020204" pitchFamily="34" charset="0"/>
                <a:cs typeface="Arial" panose="020B0604020202020204" pitchFamily="34" charset="0"/>
              </a:rPr>
              <a:t>34/</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35</a:t>
            </a:r>
          </a:p>
        </p:txBody>
      </p:sp>
      <p:sp>
        <p:nvSpPr>
          <p:cNvPr id="20" name="TextBox 19"/>
          <p:cNvSpPr txBox="1"/>
          <p:nvPr/>
        </p:nvSpPr>
        <p:spPr>
          <a:xfrm>
            <a:off x="7393677" y="3129287"/>
            <a:ext cx="731592" cy="523220"/>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41/</a:t>
            </a:r>
            <a:br>
              <a:rPr lang="en-GB" sz="1400" b="1" dirty="0" smtClean="0">
                <a:solidFill>
                  <a:srgbClr val="000000"/>
                </a:solidFill>
                <a:latin typeface="Arial" panose="020B0604020202020204" pitchFamily="34" charset="0"/>
                <a:cs typeface="Arial" panose="020B0604020202020204" pitchFamily="34" charset="0"/>
              </a:rPr>
            </a:br>
            <a:r>
              <a:rPr lang="en-GB" sz="1400" b="1" dirty="0" smtClean="0">
                <a:solidFill>
                  <a:srgbClr val="000000"/>
                </a:solidFill>
                <a:latin typeface="Arial" panose="020B0604020202020204" pitchFamily="34" charset="0"/>
                <a:cs typeface="Arial" panose="020B0604020202020204" pitchFamily="34" charset="0"/>
              </a:rPr>
              <a:t>41</a:t>
            </a:r>
          </a:p>
        </p:txBody>
      </p:sp>
      <p:sp>
        <p:nvSpPr>
          <p:cNvPr id="22" name="Rectangle 21"/>
          <p:cNvSpPr/>
          <p:nvPr/>
        </p:nvSpPr>
        <p:spPr>
          <a:xfrm>
            <a:off x="450653" y="4004769"/>
            <a:ext cx="7388421" cy="281482"/>
          </a:xfrm>
          <a:prstGeom prst="rect">
            <a:avLst/>
          </a:prstGeom>
        </p:spPr>
        <p:txBody>
          <a:bodyPr vert="horz" lIns="91440" tIns="45720" rIns="91440" bIns="45720" rtlCol="0">
            <a:noAutofit/>
          </a:bodyPr>
          <a:lstStyle/>
          <a:p>
            <a:pPr marL="228600" indent="-228600">
              <a:spcBef>
                <a:spcPct val="20000"/>
              </a:spcBef>
              <a:buClr>
                <a:schemeClr val="tx1"/>
              </a:buClr>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No pts in the </a:t>
            </a:r>
            <a:r>
              <a:rPr lang="en-US" dirty="0">
                <a:solidFill>
                  <a:srgbClr val="000000"/>
                </a:solidFill>
                <a:latin typeface="Arial" panose="020B0604020202020204" pitchFamily="34" charset="0"/>
                <a:cs typeface="Arial" panose="020B0604020202020204" pitchFamily="34" charset="0"/>
              </a:rPr>
              <a:t>PBO group had HCV RNA &lt;15 </a:t>
            </a:r>
            <a:r>
              <a:rPr lang="en-US" dirty="0" smtClean="0">
                <a:solidFill>
                  <a:srgbClr val="000000"/>
                </a:solidFill>
                <a:latin typeface="Arial" panose="020B0604020202020204" pitchFamily="34" charset="0"/>
                <a:cs typeface="Arial" panose="020B0604020202020204" pitchFamily="34" charset="0"/>
              </a:rPr>
              <a:t>IU/mL at any </a:t>
            </a:r>
            <a:r>
              <a:rPr lang="en-US" dirty="0" err="1" smtClean="0">
                <a:solidFill>
                  <a:srgbClr val="000000"/>
                </a:solidFill>
                <a:latin typeface="Arial" panose="020B0604020202020204" pitchFamily="34" charset="0"/>
                <a:cs typeface="Arial" panose="020B0604020202020204" pitchFamily="34" charset="0"/>
              </a:rPr>
              <a:t>timepoint</a:t>
            </a:r>
            <a:endParaRPr lang="en-US" dirty="0">
              <a:solidFill>
                <a:srgbClr val="00000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CE80A222-27A2-499A-9E2A-14884A5A6E9E}" type="slidenum">
              <a:rPr lang="en-US" smtClean="0"/>
              <a:t>6</a:t>
            </a:fld>
            <a:endParaRPr lang="en-US" dirty="0"/>
          </a:p>
        </p:txBody>
      </p:sp>
    </p:spTree>
    <p:extLst>
      <p:ext uri="{BB962C8B-B14F-4D97-AF65-F5344CB8AC3E}">
        <p14:creationId xmlns:p14="http://schemas.microsoft.com/office/powerpoint/2010/main" val="326411036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rmAutofit fontScale="90000"/>
          </a:bodyPr>
          <a:lstStyle/>
          <a:p>
            <a:r>
              <a:rPr lang="en-GB" smtClean="0"/>
              <a:t>ASTRAL-1 study: SOF/VEL for 12 weeks in Tx-naive and -experienced G1, 2, 4, 5, and 6 pts with and without cirrhosis</a:t>
            </a:r>
            <a:endParaRPr lang="en-US" dirty="0"/>
          </a:p>
        </p:txBody>
      </p:sp>
      <p:sp>
        <p:nvSpPr>
          <p:cNvPr id="6" name="Text Placeholder 5"/>
          <p:cNvSpPr>
            <a:spLocks noGrp="1"/>
          </p:cNvSpPr>
          <p:nvPr>
            <p:ph type="body" sz="quarter" idx="10"/>
          </p:nvPr>
        </p:nvSpPr>
        <p:spPr/>
        <p:txBody>
          <a:bodyPr/>
          <a:lstStyle/>
          <a:p>
            <a:r>
              <a:rPr lang="en-US" sz="1200" dirty="0" smtClean="0"/>
              <a:t>*Adverse events occurring in ≥20% of patients in any arm</a:t>
            </a:r>
            <a:endParaRPr lang="en-GB" sz="1200" dirty="0" smtClean="0"/>
          </a:p>
          <a:p>
            <a:r>
              <a:rPr lang="en-GB" dirty="0" smtClean="0"/>
              <a:t>Feld </a:t>
            </a:r>
            <a:r>
              <a:rPr lang="en-GB" dirty="0" err="1" smtClean="0"/>
              <a:t>JJ</a:t>
            </a:r>
            <a:r>
              <a:rPr lang="en-GB" dirty="0" smtClean="0"/>
              <a:t>, et al. </a:t>
            </a:r>
            <a:r>
              <a:rPr lang="en-GB" dirty="0" err="1" smtClean="0"/>
              <a:t>AASLD</a:t>
            </a:r>
            <a:r>
              <a:rPr lang="en-GB" dirty="0" smtClean="0"/>
              <a:t> 2015, San Francisco. #LB-2</a:t>
            </a:r>
            <a:br>
              <a:rPr lang="en-GB" dirty="0" smtClean="0"/>
            </a:br>
            <a:r>
              <a:rPr lang="en-GB" dirty="0" smtClean="0"/>
              <a:t>Feld </a:t>
            </a:r>
            <a:r>
              <a:rPr lang="en-GB" dirty="0" err="1" smtClean="0"/>
              <a:t>JJ</a:t>
            </a:r>
            <a:r>
              <a:rPr lang="en-GB" dirty="0" smtClean="0"/>
              <a:t>, et al. N </a:t>
            </a:r>
            <a:r>
              <a:rPr lang="en-GB" dirty="0" err="1" smtClean="0"/>
              <a:t>Engl</a:t>
            </a:r>
            <a:r>
              <a:rPr lang="en-GB" dirty="0" smtClean="0"/>
              <a:t> J Med. 2015 Nov 16. [</a:t>
            </a:r>
            <a:r>
              <a:rPr lang="en-GB" dirty="0" err="1" smtClean="0"/>
              <a:t>Epub</a:t>
            </a:r>
            <a:r>
              <a:rPr lang="en-GB" dirty="0" smtClean="0"/>
              <a:t> ahead of print]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32878749"/>
              </p:ext>
            </p:extLst>
          </p:nvPr>
        </p:nvGraphicFramePr>
        <p:xfrm>
          <a:off x="463177" y="1768043"/>
          <a:ext cx="8277411" cy="4118405"/>
        </p:xfrm>
        <a:graphic>
          <a:graphicData uri="http://schemas.openxmlformats.org/drawingml/2006/table">
            <a:tbl>
              <a:tblPr firstRow="1" bandRow="1">
                <a:tableStyleId>{5C22544A-7EE6-4342-B048-85BDC9FD1C3A}</a:tableStyleId>
              </a:tblPr>
              <a:tblGrid>
                <a:gridCol w="4146923"/>
                <a:gridCol w="2065244"/>
                <a:gridCol w="2065244"/>
              </a:tblGrid>
              <a:tr h="507501">
                <a:tc>
                  <a:txBody>
                    <a:bodyPr/>
                    <a:lstStyle/>
                    <a:p>
                      <a:pPr>
                        <a:lnSpc>
                          <a:spcPct val="100000"/>
                        </a:lnSpc>
                        <a:spcBef>
                          <a:spcPts val="0"/>
                        </a:spcBef>
                        <a:spcAft>
                          <a:spcPts val="0"/>
                        </a:spcAft>
                      </a:pPr>
                      <a:r>
                        <a:rPr lang="en-US" sz="1400" b="1" dirty="0">
                          <a:effectLst/>
                          <a:latin typeface="+mj-lt"/>
                          <a:ea typeface="Times New Roman" panose="02020603050405020304" pitchFamily="18" charset="0"/>
                          <a:cs typeface="Arial" panose="020B0604020202020204" pitchFamily="34" charset="0"/>
                        </a:rPr>
                        <a:t>Parameter</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b">
                    <a:solidFill>
                      <a:schemeClr val="accent5"/>
                    </a:solidFill>
                  </a:tcPr>
                </a:tc>
                <a:tc>
                  <a:txBody>
                    <a:bodyPr/>
                    <a:lstStyle/>
                    <a:p>
                      <a:pPr algn="ctr">
                        <a:lnSpc>
                          <a:spcPct val="100000"/>
                        </a:lnSpc>
                        <a:spcBef>
                          <a:spcPts val="0"/>
                        </a:spcBef>
                        <a:spcAft>
                          <a:spcPts val="0"/>
                        </a:spcAft>
                      </a:pPr>
                      <a:r>
                        <a:rPr lang="en-US" sz="1400" b="1" dirty="0">
                          <a:effectLst/>
                          <a:latin typeface="+mj-lt"/>
                          <a:ea typeface="Times New Roman" panose="02020603050405020304" pitchFamily="18" charset="0"/>
                          <a:cs typeface="Arial" panose="020B0604020202020204" pitchFamily="34" charset="0"/>
                        </a:rPr>
                        <a:t>Placebo for 12 </a:t>
                      </a:r>
                      <a:r>
                        <a:rPr lang="en-US" sz="1400" b="1" dirty="0" err="1">
                          <a:effectLst/>
                          <a:latin typeface="+mj-lt"/>
                          <a:ea typeface="Times New Roman" panose="02020603050405020304" pitchFamily="18" charset="0"/>
                          <a:cs typeface="Arial" panose="020B0604020202020204" pitchFamily="34" charset="0"/>
                        </a:rPr>
                        <a:t>wks</a:t>
                      </a:r>
                      <a:endParaRPr lang="en-US" sz="1400" dirty="0">
                        <a:effectLst/>
                        <a:latin typeface="+mj-lt"/>
                        <a:ea typeface="Times New Roman" panose="02020603050405020304" pitchFamily="18" charset="0"/>
                        <a:cs typeface="Arial" panose="020B0604020202020204" pitchFamily="34" charset="0"/>
                      </a:endParaRPr>
                    </a:p>
                    <a:p>
                      <a:pPr algn="ctr">
                        <a:lnSpc>
                          <a:spcPct val="100000"/>
                        </a:lnSpc>
                        <a:spcBef>
                          <a:spcPts val="0"/>
                        </a:spcBef>
                        <a:spcAft>
                          <a:spcPts val="0"/>
                        </a:spcAft>
                      </a:pPr>
                      <a:r>
                        <a:rPr lang="en-US" sz="1400" dirty="0">
                          <a:effectLst/>
                          <a:latin typeface="+mj-lt"/>
                          <a:ea typeface="Times New Roman" panose="02020603050405020304" pitchFamily="18" charset="0"/>
                          <a:cs typeface="Arial" panose="020B0604020202020204" pitchFamily="34" charset="0"/>
                        </a:rPr>
                        <a:t>(</a:t>
                      </a:r>
                      <a:r>
                        <a:rPr lang="en-US" sz="1400" dirty="0" smtClean="0">
                          <a:effectLst/>
                          <a:latin typeface="+mj-lt"/>
                          <a:ea typeface="Times New Roman" panose="02020603050405020304" pitchFamily="18" charset="0"/>
                          <a:cs typeface="Arial" panose="020B0604020202020204" pitchFamily="34" charset="0"/>
                        </a:rPr>
                        <a:t>n=116</a:t>
                      </a:r>
                      <a:r>
                        <a:rPr lang="en-US" sz="1400" dirty="0">
                          <a:effectLst/>
                          <a:latin typeface="+mj-lt"/>
                          <a:ea typeface="Times New Roman" panose="02020603050405020304" pitchFamily="18" charset="0"/>
                          <a:cs typeface="Arial" panose="020B0604020202020204" pitchFamily="34" charset="0"/>
                        </a:rPr>
                        <a:t>)</a:t>
                      </a:r>
                    </a:p>
                  </a:txBody>
                  <a:tcPr marL="27432" marR="27432" marT="27432" marB="27432" anchor="b">
                    <a:solidFill>
                      <a:schemeClr val="accent5"/>
                    </a:solidFill>
                  </a:tcPr>
                </a:tc>
                <a:tc>
                  <a:txBody>
                    <a:bodyPr/>
                    <a:lstStyle/>
                    <a:p>
                      <a:pPr algn="ctr">
                        <a:lnSpc>
                          <a:spcPct val="100000"/>
                        </a:lnSpc>
                        <a:spcBef>
                          <a:spcPts val="0"/>
                        </a:spcBef>
                        <a:spcAft>
                          <a:spcPts val="0"/>
                        </a:spcAft>
                      </a:pPr>
                      <a:r>
                        <a:rPr lang="en-US" sz="1400" b="1" dirty="0" smtClean="0">
                          <a:effectLst/>
                          <a:latin typeface="+mj-lt"/>
                          <a:ea typeface="Times New Roman" panose="02020603050405020304" pitchFamily="18" charset="0"/>
                          <a:cs typeface="Arial" panose="020B0604020202020204" pitchFamily="34" charset="0"/>
                        </a:rPr>
                        <a:t>SOF/VEL </a:t>
                      </a:r>
                      <a:r>
                        <a:rPr lang="en-US" sz="1400" b="1" dirty="0">
                          <a:effectLst/>
                          <a:latin typeface="+mj-lt"/>
                          <a:ea typeface="Times New Roman" panose="02020603050405020304" pitchFamily="18" charset="0"/>
                          <a:cs typeface="Arial" panose="020B0604020202020204" pitchFamily="34" charset="0"/>
                        </a:rPr>
                        <a:t>for 12 </a:t>
                      </a:r>
                      <a:r>
                        <a:rPr lang="en-US" sz="1400" b="1" dirty="0" err="1">
                          <a:effectLst/>
                          <a:latin typeface="+mj-lt"/>
                          <a:ea typeface="Times New Roman" panose="02020603050405020304" pitchFamily="18" charset="0"/>
                          <a:cs typeface="Arial" panose="020B0604020202020204" pitchFamily="34" charset="0"/>
                        </a:rPr>
                        <a:t>wks</a:t>
                      </a:r>
                      <a:r>
                        <a:rPr lang="en-US" sz="1400" b="1" dirty="0">
                          <a:effectLst/>
                          <a:latin typeface="+mj-lt"/>
                          <a:ea typeface="Times New Roman" panose="02020603050405020304" pitchFamily="18" charset="0"/>
                          <a:cs typeface="Arial" panose="020B0604020202020204" pitchFamily="34" charset="0"/>
                        </a:rPr>
                        <a:t> </a:t>
                      </a:r>
                      <a:endParaRPr lang="en-US" sz="1400" dirty="0">
                        <a:effectLst/>
                        <a:latin typeface="+mj-lt"/>
                        <a:ea typeface="Times New Roman" panose="02020603050405020304" pitchFamily="18" charset="0"/>
                        <a:cs typeface="Arial" panose="020B0604020202020204" pitchFamily="34" charset="0"/>
                      </a:endParaRPr>
                    </a:p>
                    <a:p>
                      <a:pPr algn="ctr">
                        <a:lnSpc>
                          <a:spcPct val="100000"/>
                        </a:lnSpc>
                        <a:spcBef>
                          <a:spcPts val="0"/>
                        </a:spcBef>
                        <a:spcAft>
                          <a:spcPts val="0"/>
                        </a:spcAft>
                      </a:pPr>
                      <a:r>
                        <a:rPr lang="en-US" sz="1400" dirty="0">
                          <a:effectLst/>
                          <a:latin typeface="+mj-lt"/>
                          <a:ea typeface="Times New Roman" panose="02020603050405020304" pitchFamily="18" charset="0"/>
                          <a:cs typeface="Arial" panose="020B0604020202020204" pitchFamily="34" charset="0"/>
                        </a:rPr>
                        <a:t>(</a:t>
                      </a:r>
                      <a:r>
                        <a:rPr lang="en-US" sz="1400" dirty="0" smtClean="0">
                          <a:effectLst/>
                          <a:latin typeface="+mj-lt"/>
                          <a:ea typeface="Times New Roman" panose="02020603050405020304" pitchFamily="18" charset="0"/>
                          <a:cs typeface="Arial" panose="020B0604020202020204" pitchFamily="34" charset="0"/>
                        </a:rPr>
                        <a:t>n=624</a:t>
                      </a:r>
                      <a:r>
                        <a:rPr lang="en-US" sz="1400" dirty="0">
                          <a:effectLst/>
                          <a:latin typeface="+mj-lt"/>
                          <a:ea typeface="Times New Roman" panose="02020603050405020304" pitchFamily="18" charset="0"/>
                          <a:cs typeface="Arial" panose="020B0604020202020204" pitchFamily="34" charset="0"/>
                        </a:rPr>
                        <a:t>) </a:t>
                      </a:r>
                    </a:p>
                  </a:txBody>
                  <a:tcPr marL="27432" marR="27432" marT="27432" marB="27432" anchor="b">
                    <a:solidFill>
                      <a:schemeClr val="accent5"/>
                    </a:solidFill>
                  </a:tcPr>
                </a:tc>
              </a:tr>
              <a:tr h="328264">
                <a:tc>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Patients discontinuing treatment due to </a:t>
                      </a:r>
                      <a:r>
                        <a:rPr lang="en-US" sz="1400" b="1" dirty="0" smtClean="0">
                          <a:effectLst/>
                          <a:latin typeface="+mj-lt"/>
                          <a:ea typeface="Times New Roman" panose="02020603050405020304" pitchFamily="18" charset="0"/>
                          <a:cs typeface="Arial" panose="020B0604020202020204" pitchFamily="34" charset="0"/>
                        </a:rPr>
                        <a:t>AE</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2 (2)</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 (&lt;1)</a:t>
                      </a:r>
                    </a:p>
                  </a:txBody>
                  <a:tcPr marL="27432" marR="27432" marT="27432" marB="27432" anchor="ctr">
                    <a:solidFill>
                      <a:schemeClr val="accent5">
                        <a:lumMod val="60000"/>
                        <a:lumOff val="40000"/>
                      </a:schemeClr>
                    </a:solidFill>
                  </a:tcPr>
                </a:tc>
              </a:tr>
              <a:tr h="328264">
                <a:tc>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Patients with </a:t>
                      </a:r>
                      <a:r>
                        <a:rPr lang="en-US" sz="1400" b="1" dirty="0" smtClean="0">
                          <a:effectLst/>
                          <a:latin typeface="+mj-lt"/>
                          <a:ea typeface="Times New Roman" panose="02020603050405020304" pitchFamily="18" charset="0"/>
                          <a:cs typeface="Arial" panose="020B0604020202020204" pitchFamily="34" charset="0"/>
                        </a:rPr>
                        <a:t>SAEs</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15 (2)</a:t>
                      </a:r>
                      <a:r>
                        <a:rPr lang="en-US" sz="1400" baseline="30000" dirty="0">
                          <a:effectLst/>
                          <a:latin typeface="+mj-lt"/>
                          <a:ea typeface="Times New Roman" panose="02020603050405020304" pitchFamily="18" charset="0"/>
                          <a:cs typeface="Arial" panose="020B0604020202020204" pitchFamily="34" charset="0"/>
                        </a:rPr>
                        <a:t>†</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20000"/>
                        <a:lumOff val="80000"/>
                      </a:schemeClr>
                    </a:solidFill>
                  </a:tcPr>
                </a:tc>
              </a:tr>
              <a:tr h="328264">
                <a:tc>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Patients with any </a:t>
                      </a:r>
                      <a:r>
                        <a:rPr lang="en-US" sz="1400" b="1" dirty="0" smtClean="0">
                          <a:effectLst/>
                          <a:latin typeface="+mj-lt"/>
                          <a:ea typeface="Times New Roman" panose="02020603050405020304" pitchFamily="18" charset="0"/>
                          <a:cs typeface="Arial" panose="020B0604020202020204" pitchFamily="34" charset="0"/>
                        </a:rPr>
                        <a:t>AE</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89 (77)</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485 (78)</a:t>
                      </a:r>
                    </a:p>
                  </a:txBody>
                  <a:tcPr marL="27432" marR="27432" marT="27432" marB="27432" anchor="ctr">
                    <a:solidFill>
                      <a:schemeClr val="accent5">
                        <a:lumMod val="60000"/>
                        <a:lumOff val="40000"/>
                      </a:schemeClr>
                    </a:solidFill>
                  </a:tcPr>
                </a:tc>
              </a:tr>
              <a:tr h="328264">
                <a:tc>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Common adverse events*</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 </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 </a:t>
                      </a:r>
                    </a:p>
                  </a:txBody>
                  <a:tcPr marL="27432" marR="27432" marT="27432" marB="27432" anchor="ctr">
                    <a:solidFill>
                      <a:schemeClr val="accent5">
                        <a:lumMod val="20000"/>
                        <a:lumOff val="8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Headache</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33 (28)</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182 (29)</a:t>
                      </a:r>
                    </a:p>
                  </a:txBody>
                  <a:tcPr marL="27432" marR="27432" marT="27432" marB="27432" anchor="ctr">
                    <a:solidFill>
                      <a:schemeClr val="accent5">
                        <a:lumMod val="60000"/>
                        <a:lumOff val="4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Fatigue</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23 (20)</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126 (20)</a:t>
                      </a:r>
                    </a:p>
                  </a:txBody>
                  <a:tcPr marL="27432" marR="27432" marT="27432" marB="27432" anchor="ctr">
                    <a:solidFill>
                      <a:schemeClr val="accent5">
                        <a:lumMod val="20000"/>
                        <a:lumOff val="80000"/>
                      </a:schemeClr>
                    </a:solidFill>
                  </a:tcPr>
                </a:tc>
              </a:tr>
              <a:tr h="328264">
                <a:tc>
                  <a:txBody>
                    <a:bodyPr/>
                    <a:lstStyle/>
                    <a:p>
                      <a:pP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Hematologic events, n (%) </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 </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b="1" dirty="0">
                          <a:effectLst/>
                          <a:latin typeface="+mj-lt"/>
                          <a:ea typeface="Times New Roman" panose="02020603050405020304" pitchFamily="18" charset="0"/>
                          <a:cs typeface="Arial" panose="020B0604020202020204" pitchFamily="34" charset="0"/>
                        </a:rPr>
                        <a:t> </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Hemoglobin concentration &lt;10 g/</a:t>
                      </a:r>
                      <a:r>
                        <a:rPr lang="en-US" sz="1400" dirty="0" err="1">
                          <a:effectLst/>
                          <a:latin typeface="+mj-lt"/>
                          <a:ea typeface="Times New Roman" panose="02020603050405020304" pitchFamily="18" charset="0"/>
                          <a:cs typeface="Arial" panose="020B0604020202020204" pitchFamily="34" charset="0"/>
                        </a:rPr>
                        <a:t>dL</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2 (&lt;1)</a:t>
                      </a:r>
                    </a:p>
                  </a:txBody>
                  <a:tcPr marL="27432" marR="27432" marT="27432" marB="27432" anchor="ctr">
                    <a:solidFill>
                      <a:schemeClr val="accent5">
                        <a:lumMod val="20000"/>
                        <a:lumOff val="8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Lymphocyte count &lt;350 to &lt;500 per mm</a:t>
                      </a:r>
                      <a:r>
                        <a:rPr lang="en-US" sz="1400" baseline="30000" dirty="0">
                          <a:effectLst/>
                          <a:latin typeface="+mj-lt"/>
                          <a:ea typeface="Times New Roman" panose="02020603050405020304" pitchFamily="18" charset="0"/>
                          <a:cs typeface="Arial" panose="020B0604020202020204" pitchFamily="34" charset="0"/>
                        </a:rPr>
                        <a:t>3</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3 (&lt;1)</a:t>
                      </a:r>
                    </a:p>
                  </a:txBody>
                  <a:tcPr marL="27432" marR="27432" marT="27432" marB="27432" anchor="ctr">
                    <a:solidFill>
                      <a:schemeClr val="accent5">
                        <a:lumMod val="60000"/>
                        <a:lumOff val="4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Neutrophil count 500 to &lt;750 per mm</a:t>
                      </a:r>
                      <a:r>
                        <a:rPr lang="en-US" sz="1400" baseline="30000" dirty="0">
                          <a:effectLst/>
                          <a:latin typeface="+mj-lt"/>
                          <a:ea typeface="Times New Roman" panose="02020603050405020304" pitchFamily="18" charset="0"/>
                          <a:cs typeface="Arial" panose="020B0604020202020204" pitchFamily="34" charset="0"/>
                        </a:rPr>
                        <a:t>3</a:t>
                      </a:r>
                      <a:r>
                        <a:rPr lang="en-US" sz="1400" dirty="0">
                          <a:effectLst/>
                          <a:latin typeface="+mj-lt"/>
                          <a:ea typeface="Times New Roman" panose="02020603050405020304" pitchFamily="18" charset="0"/>
                          <a:cs typeface="Arial" panose="020B0604020202020204" pitchFamily="34" charset="0"/>
                        </a:rPr>
                        <a:t> </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27432" marR="27432" marT="27432" marB="27432" anchor="ctr">
                    <a:solidFill>
                      <a:schemeClr val="accent5">
                        <a:lumMod val="20000"/>
                        <a:lumOff val="8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4 (1)</a:t>
                      </a:r>
                    </a:p>
                  </a:txBody>
                  <a:tcPr marL="27432" marR="27432" marT="27432" marB="27432" anchor="ctr">
                    <a:solidFill>
                      <a:schemeClr val="accent5">
                        <a:lumMod val="20000"/>
                        <a:lumOff val="80000"/>
                      </a:schemeClr>
                    </a:solidFill>
                  </a:tcPr>
                </a:tc>
              </a:tr>
              <a:tr h="328264">
                <a:tc>
                  <a:txBody>
                    <a:bodyPr/>
                    <a:lstStyle/>
                    <a:p>
                      <a:pPr marL="182880">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Platelet count 25,000 to </a:t>
                      </a:r>
                      <a:r>
                        <a:rPr lang="de-DE" sz="1400" dirty="0">
                          <a:effectLst/>
                          <a:latin typeface="+mj-lt"/>
                          <a:ea typeface="Times New Roman" panose="02020603050405020304" pitchFamily="18" charset="0"/>
                          <a:cs typeface="Arial" panose="020B0604020202020204" pitchFamily="34" charset="0"/>
                          <a:sym typeface="Symbol" panose="05050102010706020507" pitchFamily="18" charset="2"/>
                        </a:rPr>
                        <a:t></a:t>
                      </a:r>
                      <a:r>
                        <a:rPr lang="en-US" sz="1400" dirty="0">
                          <a:effectLst/>
                          <a:latin typeface="+mj-lt"/>
                          <a:ea typeface="Times New Roman" panose="02020603050405020304" pitchFamily="18" charset="0"/>
                          <a:cs typeface="Arial" panose="020B0604020202020204" pitchFamily="34" charset="0"/>
                        </a:rPr>
                        <a:t>50,000/mm</a:t>
                      </a:r>
                      <a:r>
                        <a:rPr lang="en-US" sz="1400" baseline="30000" dirty="0">
                          <a:effectLst/>
                          <a:latin typeface="+mj-lt"/>
                          <a:ea typeface="Times New Roman" panose="02020603050405020304" pitchFamily="18" charset="0"/>
                          <a:cs typeface="Arial" panose="020B0604020202020204" pitchFamily="34" charset="0"/>
                        </a:rPr>
                        <a:t>3</a:t>
                      </a:r>
                      <a:endParaRPr lang="en-US" sz="1400" dirty="0">
                        <a:effectLst/>
                        <a:latin typeface="+mj-lt"/>
                        <a:ea typeface="Times New Roman" panose="02020603050405020304" pitchFamily="18" charset="0"/>
                        <a:cs typeface="Arial" panose="020B0604020202020204" pitchFamily="34" charset="0"/>
                      </a:endParaRP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0</a:t>
                      </a:r>
                    </a:p>
                  </a:txBody>
                  <a:tcPr marL="27432" marR="27432" marT="27432" marB="27432" anchor="ctr">
                    <a:solidFill>
                      <a:schemeClr val="accent5">
                        <a:lumMod val="60000"/>
                        <a:lumOff val="40000"/>
                      </a:schemeClr>
                    </a:solidFill>
                  </a:tcPr>
                </a:tc>
                <a:tc>
                  <a:txBody>
                    <a:bodyPr/>
                    <a:lstStyle/>
                    <a:p>
                      <a:pPr algn="ctr">
                        <a:lnSpc>
                          <a:spcPct val="115000"/>
                        </a:lnSpc>
                        <a:spcBef>
                          <a:spcPts val="300"/>
                        </a:spcBef>
                        <a:spcAft>
                          <a:spcPts val="300"/>
                        </a:spcAft>
                      </a:pPr>
                      <a:r>
                        <a:rPr lang="en-US" sz="1400" dirty="0">
                          <a:effectLst/>
                          <a:latin typeface="+mj-lt"/>
                          <a:ea typeface="Times New Roman" panose="02020603050405020304" pitchFamily="18" charset="0"/>
                          <a:cs typeface="Arial" panose="020B0604020202020204" pitchFamily="34" charset="0"/>
                        </a:rPr>
                        <a:t>1 (&lt;1)</a:t>
                      </a:r>
                    </a:p>
                  </a:txBody>
                  <a:tcPr marL="27432" marR="27432" marT="27432" marB="27432" anchor="ctr">
                    <a:solidFill>
                      <a:schemeClr val="accent5">
                        <a:lumMod val="60000"/>
                        <a:lumOff val="40000"/>
                      </a:schemeClr>
                    </a:solidFill>
                  </a:tcPr>
                </a:tc>
              </a:tr>
            </a:tbl>
          </a:graphicData>
        </a:graphic>
      </p:graphicFrame>
      <p:sp>
        <p:nvSpPr>
          <p:cNvPr id="12" name="Slide Number Placeholder 11"/>
          <p:cNvSpPr>
            <a:spLocks noGrp="1"/>
          </p:cNvSpPr>
          <p:nvPr>
            <p:ph type="sldNum" sz="quarter" idx="12"/>
          </p:nvPr>
        </p:nvSpPr>
        <p:spPr/>
        <p:txBody>
          <a:bodyPr/>
          <a:lstStyle/>
          <a:p>
            <a:fld id="{CE80A222-27A2-499A-9E2A-14884A5A6E9E}" type="slidenum">
              <a:rPr lang="en-US" smtClean="0"/>
              <a:t>7</a:t>
            </a:fld>
            <a:endParaRPr lang="en-US" dirty="0"/>
          </a:p>
        </p:txBody>
      </p:sp>
    </p:spTree>
    <p:extLst>
      <p:ext uri="{BB962C8B-B14F-4D97-AF65-F5344CB8AC3E}">
        <p14:creationId xmlns:p14="http://schemas.microsoft.com/office/powerpoint/2010/main" val="409480856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ASTRAL-2 Phase 3 study: </a:t>
            </a:r>
            <a:r>
              <a:rPr lang="en-GB" dirty="0" err="1" smtClean="0"/>
              <a:t>SOF</a:t>
            </a:r>
            <a:r>
              <a:rPr lang="en-GB" dirty="0" smtClean="0"/>
              <a:t>/</a:t>
            </a:r>
            <a:r>
              <a:rPr lang="en-GB" dirty="0" err="1" smtClean="0"/>
              <a:t>VEL</a:t>
            </a:r>
            <a:r>
              <a:rPr lang="en-GB" dirty="0" smtClean="0"/>
              <a:t> </a:t>
            </a:r>
            <a:r>
              <a:rPr lang="en-GB" dirty="0" err="1" smtClean="0"/>
              <a:t>FDC</a:t>
            </a:r>
            <a:r>
              <a:rPr lang="en-GB" dirty="0" smtClean="0"/>
              <a:t> for 12 weeks compared to </a:t>
            </a:r>
            <a:r>
              <a:rPr lang="en-GB" dirty="0" err="1" smtClean="0"/>
              <a:t>SOF</a:t>
            </a:r>
            <a:r>
              <a:rPr lang="en-GB" dirty="0" smtClean="0"/>
              <a:t> + RBV for 12 weeks in G2 patients</a:t>
            </a:r>
            <a:endParaRPr lang="en-GB" dirty="0"/>
          </a:p>
        </p:txBody>
      </p:sp>
      <p:sp>
        <p:nvSpPr>
          <p:cNvPr id="20" name="Text Placeholder 19"/>
          <p:cNvSpPr>
            <a:spLocks noGrp="1"/>
          </p:cNvSpPr>
          <p:nvPr>
            <p:ph type="body" sz="quarter" idx="11"/>
          </p:nvPr>
        </p:nvSpPr>
        <p:spPr>
          <a:xfrm>
            <a:off x="449263" y="2943224"/>
            <a:ext cx="4040187" cy="2105025"/>
          </a:xfrm>
        </p:spPr>
        <p:txBody>
          <a:bodyPr>
            <a:noAutofit/>
          </a:bodyPr>
          <a:lstStyle/>
          <a:p>
            <a:r>
              <a:rPr lang="en-GB" sz="1600" dirty="0"/>
              <a:t>266 patients with G2 HCV infection in the US were randomized and treated</a:t>
            </a:r>
          </a:p>
          <a:p>
            <a:pPr lvl="1"/>
            <a:r>
              <a:rPr lang="en-GB" sz="1400" dirty="0"/>
              <a:t>134 with </a:t>
            </a:r>
            <a:r>
              <a:rPr lang="en-GB" sz="1400" dirty="0" err="1"/>
              <a:t>SOF</a:t>
            </a:r>
            <a:r>
              <a:rPr lang="en-GB" sz="1400" dirty="0"/>
              <a:t>/</a:t>
            </a:r>
            <a:r>
              <a:rPr lang="en-GB" sz="1400" dirty="0" err="1"/>
              <a:t>VEL</a:t>
            </a:r>
            <a:r>
              <a:rPr lang="en-GB" sz="1400" dirty="0"/>
              <a:t> </a:t>
            </a:r>
          </a:p>
          <a:p>
            <a:pPr lvl="1"/>
            <a:r>
              <a:rPr lang="en-GB" sz="1400" dirty="0"/>
              <a:t>132 with </a:t>
            </a:r>
            <a:r>
              <a:rPr lang="en-GB" sz="1400" dirty="0" err="1"/>
              <a:t>SOF</a:t>
            </a:r>
            <a:r>
              <a:rPr lang="en-GB" sz="1400" dirty="0"/>
              <a:t> + RBV</a:t>
            </a:r>
          </a:p>
          <a:p>
            <a:r>
              <a:rPr lang="en-GB" sz="1600" dirty="0"/>
              <a:t>59% male</a:t>
            </a:r>
          </a:p>
          <a:p>
            <a:r>
              <a:rPr lang="en-GB" sz="1600" dirty="0"/>
              <a:t>88% white</a:t>
            </a:r>
          </a:p>
          <a:p>
            <a:r>
              <a:rPr lang="en-GB" sz="1600" dirty="0"/>
              <a:t>38% IL28B CC</a:t>
            </a:r>
          </a:p>
          <a:p>
            <a:r>
              <a:rPr lang="en-GB" sz="1600" dirty="0"/>
              <a:t>15% prior treatment failure</a:t>
            </a:r>
          </a:p>
          <a:p>
            <a:r>
              <a:rPr lang="en-GB" sz="1600" dirty="0"/>
              <a:t>14% </a:t>
            </a:r>
            <a:r>
              <a:rPr lang="en-GB" sz="1600" dirty="0" smtClean="0"/>
              <a:t>cirrhosis</a:t>
            </a:r>
            <a:endParaRPr lang="en-US" sz="1600" dirty="0"/>
          </a:p>
        </p:txBody>
      </p:sp>
      <p:sp>
        <p:nvSpPr>
          <p:cNvPr id="11" name="Text Placeholder 10"/>
          <p:cNvSpPr>
            <a:spLocks noGrp="1"/>
          </p:cNvSpPr>
          <p:nvPr>
            <p:ph type="body" sz="quarter" idx="13"/>
          </p:nvPr>
        </p:nvSpPr>
        <p:spPr/>
        <p:txBody>
          <a:bodyPr/>
          <a:lstStyle/>
          <a:p>
            <a:r>
              <a:rPr lang="en-GB" dirty="0" err="1" smtClean="0"/>
              <a:t>Sulkowski</a:t>
            </a:r>
            <a:r>
              <a:rPr lang="en-GB" dirty="0" smtClean="0"/>
              <a:t> M, et al. </a:t>
            </a:r>
            <a:r>
              <a:rPr lang="en-GB" dirty="0" err="1" smtClean="0"/>
              <a:t>AASLD</a:t>
            </a:r>
            <a:r>
              <a:rPr lang="en-GB" dirty="0" smtClean="0"/>
              <a:t> 2015, San Francisco. #205</a:t>
            </a:r>
          </a:p>
          <a:p>
            <a:r>
              <a:rPr lang="en-GB" dirty="0" smtClean="0"/>
              <a:t>Foster G, et al., </a:t>
            </a:r>
            <a:r>
              <a:rPr lang="en-GB" dirty="0" err="1" smtClean="0"/>
              <a:t>NEJM</a:t>
            </a:r>
            <a:r>
              <a:rPr lang="en-GB" dirty="0" smtClean="0"/>
              <a:t> 2015</a:t>
            </a:r>
            <a:endParaRPr lang="en-GB" dirty="0"/>
          </a:p>
        </p:txBody>
      </p:sp>
      <p:grpSp>
        <p:nvGrpSpPr>
          <p:cNvPr id="30" name="Group 29"/>
          <p:cNvGrpSpPr/>
          <p:nvPr/>
        </p:nvGrpSpPr>
        <p:grpSpPr>
          <a:xfrm>
            <a:off x="162920" y="1698922"/>
            <a:ext cx="4612158" cy="1135564"/>
            <a:chOff x="162920" y="1698922"/>
            <a:chExt cx="4612158" cy="1135564"/>
          </a:xfrm>
        </p:grpSpPr>
        <p:sp>
          <p:nvSpPr>
            <p:cNvPr id="9" name="TextBox 1"/>
            <p:cNvSpPr txBox="1">
              <a:spLocks noChangeArrowheads="1"/>
            </p:cNvSpPr>
            <p:nvPr/>
          </p:nvSpPr>
          <p:spPr bwMode="auto">
            <a:xfrm>
              <a:off x="627007" y="1698922"/>
              <a:ext cx="418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err="1" smtClean="0">
                  <a:solidFill>
                    <a:prstClr val="black"/>
                  </a:solidFill>
                </a:rPr>
                <a:t>Wk</a:t>
              </a:r>
              <a:r>
                <a:rPr lang="en-US" altLang="en-US" sz="1400" b="1" dirty="0" smtClean="0">
                  <a:solidFill>
                    <a:prstClr val="black"/>
                  </a:solidFill>
                </a:rPr>
                <a:t> 0</a:t>
              </a:r>
              <a:endParaRPr lang="en-US" altLang="en-US" sz="1400" b="1" dirty="0">
                <a:solidFill>
                  <a:prstClr val="black"/>
                </a:solidFill>
              </a:endParaRPr>
            </a:p>
          </p:txBody>
        </p:sp>
        <p:sp>
          <p:nvSpPr>
            <p:cNvPr id="10" name="TextBox 1"/>
            <p:cNvSpPr txBox="1">
              <a:spLocks noChangeArrowheads="1"/>
            </p:cNvSpPr>
            <p:nvPr/>
          </p:nvSpPr>
          <p:spPr bwMode="auto">
            <a:xfrm>
              <a:off x="2404878" y="1698922"/>
              <a:ext cx="5177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err="1" smtClean="0">
                  <a:solidFill>
                    <a:prstClr val="black"/>
                  </a:solidFill>
                </a:rPr>
                <a:t>Wk</a:t>
              </a:r>
              <a:r>
                <a:rPr lang="en-US" altLang="en-US" sz="1400" b="1" dirty="0" smtClean="0">
                  <a:solidFill>
                    <a:prstClr val="black"/>
                  </a:solidFill>
                </a:rPr>
                <a:t> 12</a:t>
              </a:r>
              <a:endParaRPr lang="en-US" altLang="en-US" sz="1400" b="1" dirty="0">
                <a:solidFill>
                  <a:prstClr val="black"/>
                </a:solidFill>
              </a:endParaRPr>
            </a:p>
          </p:txBody>
        </p:sp>
        <p:sp>
          <p:nvSpPr>
            <p:cNvPr id="13" name="TextBox 1"/>
            <p:cNvSpPr txBox="1">
              <a:spLocks noChangeArrowheads="1"/>
            </p:cNvSpPr>
            <p:nvPr/>
          </p:nvSpPr>
          <p:spPr bwMode="auto">
            <a:xfrm>
              <a:off x="4230248" y="1698922"/>
              <a:ext cx="5177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err="1" smtClean="0">
                  <a:solidFill>
                    <a:prstClr val="black"/>
                  </a:solidFill>
                </a:rPr>
                <a:t>Wk</a:t>
              </a:r>
              <a:r>
                <a:rPr lang="en-US" altLang="en-US" sz="1400" b="1" dirty="0" smtClean="0">
                  <a:solidFill>
                    <a:prstClr val="black"/>
                  </a:solidFill>
                </a:rPr>
                <a:t> 24</a:t>
              </a:r>
              <a:endParaRPr lang="en-US" altLang="en-US" sz="1400" b="1" dirty="0">
                <a:solidFill>
                  <a:prstClr val="black"/>
                </a:solidFill>
              </a:endParaRPr>
            </a:p>
          </p:txBody>
        </p:sp>
        <p:grpSp>
          <p:nvGrpSpPr>
            <p:cNvPr id="14" name="Group 13"/>
            <p:cNvGrpSpPr/>
            <p:nvPr/>
          </p:nvGrpSpPr>
          <p:grpSpPr>
            <a:xfrm>
              <a:off x="834136" y="1922514"/>
              <a:ext cx="3657943" cy="72000"/>
              <a:chOff x="536605" y="1465314"/>
              <a:chExt cx="3657943" cy="72000"/>
            </a:xfrm>
          </p:grpSpPr>
          <p:cxnSp>
            <p:nvCxnSpPr>
              <p:cNvPr id="27" name="Straight Connector 26"/>
              <p:cNvCxnSpPr/>
              <p:nvPr/>
            </p:nvCxnSpPr>
            <p:spPr>
              <a:xfrm>
                <a:off x="536605" y="1533934"/>
                <a:ext cx="3657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8662"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65130"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91597" y="146531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
            <p:cNvSpPr txBox="1">
              <a:spLocks noChangeArrowheads="1"/>
            </p:cNvSpPr>
            <p:nvPr/>
          </p:nvSpPr>
          <p:spPr bwMode="auto">
            <a:xfrm>
              <a:off x="4206011" y="2037157"/>
              <a:ext cx="569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smtClean="0">
                  <a:solidFill>
                    <a:prstClr val="black"/>
                  </a:solidFill>
                </a:rPr>
                <a:t>SVR12</a:t>
              </a:r>
              <a:endParaRPr lang="en-US" altLang="en-US" sz="1400" b="1" dirty="0">
                <a:solidFill>
                  <a:prstClr val="black"/>
                </a:solidFill>
              </a:endParaRPr>
            </a:p>
          </p:txBody>
        </p:sp>
        <p:cxnSp>
          <p:nvCxnSpPr>
            <p:cNvPr id="16" name="Straight Connector 15"/>
            <p:cNvCxnSpPr>
              <a:stCxn id="17" idx="3"/>
            </p:cNvCxnSpPr>
            <p:nvPr/>
          </p:nvCxnSpPr>
          <p:spPr>
            <a:xfrm>
              <a:off x="2667526" y="2286375"/>
              <a:ext cx="1818528"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17" name="TextBox 1"/>
            <p:cNvSpPr txBox="1">
              <a:spLocks noChangeArrowheads="1"/>
            </p:cNvSpPr>
            <p:nvPr/>
          </p:nvSpPr>
          <p:spPr bwMode="auto">
            <a:xfrm>
              <a:off x="836051" y="2130014"/>
              <a:ext cx="1831475" cy="312722"/>
            </a:xfrm>
            <a:prstGeom prst="rect">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en-US" altLang="en-US" sz="1400" b="1" dirty="0" smtClean="0">
                  <a:solidFill>
                    <a:schemeClr val="bg1"/>
                  </a:solidFill>
                </a:rPr>
                <a:t>SOF/VEL</a:t>
              </a:r>
              <a:endParaRPr lang="en-US" altLang="en-US" sz="1400" b="1" dirty="0">
                <a:solidFill>
                  <a:schemeClr val="bg1"/>
                </a:solidFill>
              </a:endParaRPr>
            </a:p>
          </p:txBody>
        </p:sp>
        <p:sp>
          <p:nvSpPr>
            <p:cNvPr id="18" name="TextBox 1"/>
            <p:cNvSpPr txBox="1">
              <a:spLocks noChangeArrowheads="1"/>
            </p:cNvSpPr>
            <p:nvPr/>
          </p:nvSpPr>
          <p:spPr bwMode="auto">
            <a:xfrm>
              <a:off x="162920" y="2179449"/>
              <a:ext cx="5113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smtClean="0">
                  <a:solidFill>
                    <a:prstClr val="black"/>
                  </a:solidFill>
                </a:rPr>
                <a:t>n=120</a:t>
              </a:r>
              <a:endParaRPr lang="en-US" altLang="en-US" sz="1400" b="1" dirty="0">
                <a:solidFill>
                  <a:prstClr val="black"/>
                </a:solidFill>
              </a:endParaRPr>
            </a:p>
          </p:txBody>
        </p:sp>
        <p:sp>
          <p:nvSpPr>
            <p:cNvPr id="23" name="TextBox 1"/>
            <p:cNvSpPr txBox="1">
              <a:spLocks noChangeArrowheads="1"/>
            </p:cNvSpPr>
            <p:nvPr/>
          </p:nvSpPr>
          <p:spPr bwMode="auto">
            <a:xfrm>
              <a:off x="4206011" y="2428907"/>
              <a:ext cx="569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smtClean="0">
                  <a:solidFill>
                    <a:prstClr val="black"/>
                  </a:solidFill>
                </a:rPr>
                <a:t>SVR12</a:t>
              </a:r>
              <a:endParaRPr lang="en-US" altLang="en-US" sz="1400" b="1" dirty="0">
                <a:solidFill>
                  <a:prstClr val="black"/>
                </a:solidFill>
              </a:endParaRPr>
            </a:p>
          </p:txBody>
        </p:sp>
        <p:cxnSp>
          <p:nvCxnSpPr>
            <p:cNvPr id="24" name="Straight Connector 23"/>
            <p:cNvCxnSpPr>
              <a:stCxn id="25" idx="3"/>
            </p:cNvCxnSpPr>
            <p:nvPr/>
          </p:nvCxnSpPr>
          <p:spPr>
            <a:xfrm>
              <a:off x="2667526" y="2678125"/>
              <a:ext cx="1818528" cy="0"/>
            </a:xfrm>
            <a:prstGeom prst="line">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25" name="TextBox 1"/>
            <p:cNvSpPr txBox="1">
              <a:spLocks noChangeArrowheads="1"/>
            </p:cNvSpPr>
            <p:nvPr/>
          </p:nvSpPr>
          <p:spPr bwMode="auto">
            <a:xfrm>
              <a:off x="836051" y="2521764"/>
              <a:ext cx="1831475" cy="312722"/>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spcBef>
                  <a:spcPct val="0"/>
                </a:spcBef>
                <a:buClrTx/>
                <a:buFontTx/>
                <a:buNone/>
              </a:pPr>
              <a:r>
                <a:rPr lang="en-US" altLang="en-US" sz="1400" b="1" dirty="0" smtClean="0"/>
                <a:t>SOF + RBV</a:t>
              </a:r>
              <a:endParaRPr lang="en-US" altLang="en-US" sz="1400" b="1" dirty="0"/>
            </a:p>
          </p:txBody>
        </p:sp>
        <p:sp>
          <p:nvSpPr>
            <p:cNvPr id="26" name="TextBox 1"/>
            <p:cNvSpPr txBox="1">
              <a:spLocks noChangeArrowheads="1"/>
            </p:cNvSpPr>
            <p:nvPr/>
          </p:nvSpPr>
          <p:spPr bwMode="auto">
            <a:xfrm>
              <a:off x="162920" y="2571199"/>
              <a:ext cx="5113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400" b="1" dirty="0" smtClean="0">
                  <a:solidFill>
                    <a:prstClr val="black"/>
                  </a:solidFill>
                </a:rPr>
                <a:t>n=120</a:t>
              </a:r>
              <a:endParaRPr lang="en-US" altLang="en-US" sz="1400" b="1" dirty="0">
                <a:solidFill>
                  <a:prstClr val="black"/>
                </a:solidFill>
              </a:endParaRPr>
            </a:p>
          </p:txBody>
        </p:sp>
      </p:grpSp>
      <p:grpSp>
        <p:nvGrpSpPr>
          <p:cNvPr id="54" name="Group 53"/>
          <p:cNvGrpSpPr/>
          <p:nvPr/>
        </p:nvGrpSpPr>
        <p:grpSpPr>
          <a:xfrm>
            <a:off x="4572000" y="2806907"/>
            <a:ext cx="4346089" cy="3662858"/>
            <a:chOff x="4572000" y="1533086"/>
            <a:chExt cx="4346089" cy="3662858"/>
          </a:xfrm>
        </p:grpSpPr>
        <p:graphicFrame>
          <p:nvGraphicFramePr>
            <p:cNvPr id="68" name="Chart 67"/>
            <p:cNvGraphicFramePr/>
            <p:nvPr>
              <p:extLst>
                <p:ext uri="{D42A27DB-BD31-4B8C-83A1-F6EECF244321}">
                  <p14:modId xmlns:p14="http://schemas.microsoft.com/office/powerpoint/2010/main" val="3433038140"/>
                </p:ext>
              </p:extLst>
            </p:nvPr>
          </p:nvGraphicFramePr>
          <p:xfrm>
            <a:off x="4572000" y="1882588"/>
            <a:ext cx="4346089" cy="3313356"/>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1"/>
            <p:cNvSpPr txBox="1">
              <a:spLocks noChangeArrowheads="1"/>
            </p:cNvSpPr>
            <p:nvPr/>
          </p:nvSpPr>
          <p:spPr bwMode="auto">
            <a:xfrm>
              <a:off x="5885661" y="4599016"/>
              <a:ext cx="740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600" b="1" dirty="0" smtClean="0">
                  <a:solidFill>
                    <a:schemeClr val="bg1"/>
                  </a:solidFill>
                </a:rPr>
                <a:t>133/134</a:t>
              </a:r>
              <a:endParaRPr lang="en-US" altLang="en-US" sz="1600" b="1" dirty="0">
                <a:solidFill>
                  <a:schemeClr val="bg1"/>
                </a:solidFill>
              </a:endParaRPr>
            </a:p>
          </p:txBody>
        </p:sp>
        <p:sp>
          <p:nvSpPr>
            <p:cNvPr id="70" name="TextBox 1"/>
            <p:cNvSpPr txBox="1">
              <a:spLocks noChangeArrowheads="1"/>
            </p:cNvSpPr>
            <p:nvPr/>
          </p:nvSpPr>
          <p:spPr bwMode="auto">
            <a:xfrm>
              <a:off x="7569235" y="4599016"/>
              <a:ext cx="7405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600" b="1" dirty="0" smtClean="0"/>
                <a:t>124/132</a:t>
              </a:r>
              <a:endParaRPr lang="en-US" altLang="en-US" sz="1600" b="1" dirty="0"/>
            </a:p>
          </p:txBody>
        </p:sp>
        <p:grpSp>
          <p:nvGrpSpPr>
            <p:cNvPr id="71" name="Group 70"/>
            <p:cNvGrpSpPr/>
            <p:nvPr/>
          </p:nvGrpSpPr>
          <p:grpSpPr>
            <a:xfrm>
              <a:off x="6263640" y="1533086"/>
              <a:ext cx="1659367" cy="365637"/>
              <a:chOff x="6263640" y="1360964"/>
              <a:chExt cx="1659367" cy="365637"/>
            </a:xfrm>
          </p:grpSpPr>
          <p:sp>
            <p:nvSpPr>
              <p:cNvPr id="80" name="TextBox 1"/>
              <p:cNvSpPr txBox="1">
                <a:spLocks noChangeArrowheads="1"/>
              </p:cNvSpPr>
              <p:nvPr/>
            </p:nvSpPr>
            <p:spPr bwMode="auto">
              <a:xfrm>
                <a:off x="6719824" y="1360964"/>
                <a:ext cx="747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600" dirty="0">
                    <a:solidFill>
                      <a:srgbClr val="000000"/>
                    </a:solidFill>
                  </a:rPr>
                  <a:t>p</a:t>
                </a:r>
                <a:r>
                  <a:rPr lang="en-US" altLang="en-US" sz="1600" dirty="0" smtClean="0">
                    <a:solidFill>
                      <a:srgbClr val="000000"/>
                    </a:solidFill>
                  </a:rPr>
                  <a:t>=0.018</a:t>
                </a:r>
                <a:endParaRPr lang="en-US" altLang="en-US" sz="1600" dirty="0">
                  <a:solidFill>
                    <a:srgbClr val="000000"/>
                  </a:solidFill>
                </a:endParaRPr>
              </a:p>
            </p:txBody>
          </p:sp>
          <p:sp>
            <p:nvSpPr>
              <p:cNvPr id="81" name="Right Bracket 80"/>
              <p:cNvSpPr/>
              <p:nvPr/>
            </p:nvSpPr>
            <p:spPr>
              <a:xfrm rot="16200000">
                <a:off x="7035501" y="839095"/>
                <a:ext cx="115645" cy="1659367"/>
              </a:xfrm>
              <a:prstGeom prst="righ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solidFill>
                  <a:latin typeface="Arial" panose="020B0604020202020204" pitchFamily="34" charset="0"/>
                </a:endParaRPr>
              </a:p>
            </p:txBody>
          </p:sp>
        </p:grpSp>
        <p:grpSp>
          <p:nvGrpSpPr>
            <p:cNvPr id="72" name="Group 71"/>
            <p:cNvGrpSpPr/>
            <p:nvPr/>
          </p:nvGrpSpPr>
          <p:grpSpPr>
            <a:xfrm>
              <a:off x="6184459" y="2165645"/>
              <a:ext cx="167054" cy="107020"/>
              <a:chOff x="1617838" y="3591033"/>
              <a:chExt cx="167054" cy="163830"/>
            </a:xfrm>
          </p:grpSpPr>
          <p:cxnSp>
            <p:nvCxnSpPr>
              <p:cNvPr id="77" name="Straight Connector 76"/>
              <p:cNvCxnSpPr/>
              <p:nvPr/>
            </p:nvCxnSpPr>
            <p:spPr>
              <a:xfrm>
                <a:off x="1617838" y="3591033"/>
                <a:ext cx="1670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701365" y="3591033"/>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617838" y="3754863"/>
                <a:ext cx="1670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7860411" y="2234224"/>
              <a:ext cx="167054" cy="246085"/>
              <a:chOff x="1617838" y="3591033"/>
              <a:chExt cx="167054" cy="163830"/>
            </a:xfrm>
          </p:grpSpPr>
          <p:cxnSp>
            <p:nvCxnSpPr>
              <p:cNvPr id="74" name="Straight Connector 73"/>
              <p:cNvCxnSpPr/>
              <p:nvPr/>
            </p:nvCxnSpPr>
            <p:spPr>
              <a:xfrm>
                <a:off x="1617838" y="3591033"/>
                <a:ext cx="1670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01365" y="3591033"/>
                <a:ext cx="0" cy="16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17838" y="3754863"/>
                <a:ext cx="1670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Rectangle 61"/>
          <p:cNvSpPr/>
          <p:nvPr/>
        </p:nvSpPr>
        <p:spPr>
          <a:xfrm>
            <a:off x="5833603" y="5804256"/>
            <a:ext cx="843321" cy="35606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sp>
        <p:nvSpPr>
          <p:cNvPr id="63" name="Rectangle 62"/>
          <p:cNvSpPr/>
          <p:nvPr/>
        </p:nvSpPr>
        <p:spPr>
          <a:xfrm>
            <a:off x="7516557" y="5804256"/>
            <a:ext cx="843321" cy="35606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cxnSp>
        <p:nvCxnSpPr>
          <p:cNvPr id="64" name="Straight Connector 63"/>
          <p:cNvCxnSpPr>
            <a:endCxn id="62" idx="0"/>
          </p:cNvCxnSpPr>
          <p:nvPr/>
        </p:nvCxnSpPr>
        <p:spPr>
          <a:xfrm>
            <a:off x="6255264" y="5568917"/>
            <a:ext cx="0" cy="2353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extBox 1"/>
          <p:cNvSpPr txBox="1">
            <a:spLocks noChangeArrowheads="1"/>
          </p:cNvSpPr>
          <p:nvPr/>
        </p:nvSpPr>
        <p:spPr bwMode="auto">
          <a:xfrm>
            <a:off x="5637429" y="5240931"/>
            <a:ext cx="1235669" cy="327986"/>
          </a:xfrm>
          <a:prstGeom prst="rect">
            <a:avLst/>
          </a:prstGeom>
          <a:solidFill>
            <a:schemeClr val="accent4"/>
          </a:solidFill>
          <a:ln>
            <a:noFill/>
          </a:ln>
          <a:extLst/>
        </p:spPr>
        <p:txBody>
          <a:bodyPr wrap="none" lIns="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600" b="1" dirty="0" smtClean="0"/>
              <a:t>1 LTFU</a:t>
            </a:r>
            <a:endParaRPr lang="en-US" altLang="en-US" sz="1600" b="1" dirty="0"/>
          </a:p>
        </p:txBody>
      </p:sp>
      <p:sp>
        <p:nvSpPr>
          <p:cNvPr id="66" name="TextBox 1"/>
          <p:cNvSpPr txBox="1">
            <a:spLocks noChangeArrowheads="1"/>
          </p:cNvSpPr>
          <p:nvPr/>
        </p:nvSpPr>
        <p:spPr bwMode="auto">
          <a:xfrm>
            <a:off x="7318725" y="5113711"/>
            <a:ext cx="1238984" cy="570154"/>
          </a:xfrm>
          <a:prstGeom prst="rect">
            <a:avLst/>
          </a:prstGeom>
          <a:solidFill>
            <a:schemeClr val="accent4"/>
          </a:solidFill>
          <a:ln>
            <a:noFill/>
          </a:ln>
          <a:extLst/>
        </p:spPr>
        <p:txBody>
          <a:bodyPr wrap="none" lIns="0" tIns="0" rIns="0" bIns="0" anchor="ctr">
            <a:noAutofit/>
          </a:bodyPr>
          <a:lstStyle>
            <a:lvl1pPr>
              <a:spcBef>
                <a:spcPct val="20000"/>
              </a:spcBef>
              <a:buClr>
                <a:srgbClr val="D52B1E"/>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D52B1E"/>
              </a:buClr>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rgbClr val="D52B1E"/>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D52B1E"/>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D52B1E"/>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52B1E"/>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ClrTx/>
              <a:buFontTx/>
              <a:buNone/>
            </a:pPr>
            <a:r>
              <a:rPr lang="en-US" altLang="en-US" sz="1600" b="1" dirty="0" smtClean="0"/>
              <a:t>6 relapses</a:t>
            </a:r>
          </a:p>
          <a:p>
            <a:pPr algn="ctr">
              <a:spcBef>
                <a:spcPct val="0"/>
              </a:spcBef>
              <a:buClrTx/>
              <a:buFontTx/>
              <a:buNone/>
            </a:pPr>
            <a:r>
              <a:rPr lang="en-US" altLang="en-US" sz="1600" b="1" dirty="0" smtClean="0"/>
              <a:t>2 LTFU</a:t>
            </a:r>
            <a:endParaRPr lang="en-US" altLang="en-US" sz="1600" b="1" dirty="0"/>
          </a:p>
        </p:txBody>
      </p:sp>
      <p:cxnSp>
        <p:nvCxnSpPr>
          <p:cNvPr id="67" name="Straight Connector 66"/>
          <p:cNvCxnSpPr/>
          <p:nvPr/>
        </p:nvCxnSpPr>
        <p:spPr>
          <a:xfrm>
            <a:off x="7943726" y="5568917"/>
            <a:ext cx="0" cy="23533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621914" y="2451182"/>
            <a:ext cx="915635" cy="369332"/>
          </a:xfrm>
          <a:prstGeom prst="rect">
            <a:avLst/>
          </a:prstGeom>
          <a:noFill/>
        </p:spPr>
        <p:txBody>
          <a:bodyPr wrap="none" rtlCol="0">
            <a:spAutoFit/>
          </a:bodyPr>
          <a:lstStyle/>
          <a:p>
            <a:pPr algn="ctr"/>
            <a:r>
              <a:rPr lang="en-GB" b="1" dirty="0" smtClean="0">
                <a:solidFill>
                  <a:srgbClr val="000000"/>
                </a:solidFill>
                <a:latin typeface="Arial" panose="020B0604020202020204" pitchFamily="34" charset="0"/>
              </a:rPr>
              <a:t>SVR12</a:t>
            </a:r>
            <a:endParaRPr lang="en-GB" b="1" dirty="0">
              <a:solidFill>
                <a:srgbClr val="000000"/>
              </a:solidFill>
              <a:latin typeface="Arial" panose="020B0604020202020204" pitchFamily="34" charset="0"/>
            </a:endParaRPr>
          </a:p>
        </p:txBody>
      </p:sp>
      <p:sp>
        <p:nvSpPr>
          <p:cNvPr id="22" name="Slide Number Placeholder 21"/>
          <p:cNvSpPr>
            <a:spLocks noGrp="1"/>
          </p:cNvSpPr>
          <p:nvPr>
            <p:ph type="sldNum" sz="quarter" idx="10"/>
          </p:nvPr>
        </p:nvSpPr>
        <p:spPr/>
        <p:txBody>
          <a:bodyPr/>
          <a:lstStyle/>
          <a:p>
            <a:fld id="{CE80A222-27A2-499A-9E2A-14884A5A6E9E}" type="slidenum">
              <a:rPr lang="en-US" smtClean="0"/>
              <a:pPr/>
              <a:t>8</a:t>
            </a:fld>
            <a:endParaRPr lang="en-US" dirty="0"/>
          </a:p>
        </p:txBody>
      </p:sp>
    </p:spTree>
    <p:extLst>
      <p:ext uri="{BB962C8B-B14F-4D97-AF65-F5344CB8AC3E}">
        <p14:creationId xmlns:p14="http://schemas.microsoft.com/office/powerpoint/2010/main" val="246577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GB" smtClean="0"/>
              <a:t>ASTRAL-2 Phase 3 study: SOF/VEL FDC for 12 weeks compared to SOF + RBV for 12 weeks in G2 patients</a:t>
            </a:r>
            <a:endParaRPr lang="en-GB" dirty="0"/>
          </a:p>
        </p:txBody>
      </p:sp>
      <p:sp>
        <p:nvSpPr>
          <p:cNvPr id="8" name="Text Placeholder 2"/>
          <p:cNvSpPr>
            <a:spLocks noGrp="1"/>
          </p:cNvSpPr>
          <p:nvPr>
            <p:ph type="body" sz="quarter" idx="10"/>
          </p:nvPr>
        </p:nvSpPr>
        <p:spPr/>
        <p:txBody>
          <a:bodyPr/>
          <a:lstStyle/>
          <a:p>
            <a:r>
              <a:rPr lang="en-GB" smtClean="0"/>
              <a:t>Sulkowski M, et al. AASLD 2015, San Francisco. #205</a:t>
            </a:r>
          </a:p>
          <a:p>
            <a:r>
              <a:rPr lang="en-GB" smtClean="0"/>
              <a:t>Foster G, et al., NEJM 2015</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326124395"/>
              </p:ext>
            </p:extLst>
          </p:nvPr>
        </p:nvGraphicFramePr>
        <p:xfrm>
          <a:off x="215900" y="1645669"/>
          <a:ext cx="8748712" cy="2781600"/>
        </p:xfrm>
        <a:graphic>
          <a:graphicData uri="http://schemas.openxmlformats.org/drawingml/2006/table">
            <a:tbl>
              <a:tblPr firstRow="1" bandRow="1">
                <a:tableStyleId>{5C22544A-7EE6-4342-B048-85BDC9FD1C3A}</a:tableStyleId>
              </a:tblPr>
              <a:tblGrid>
                <a:gridCol w="2305627">
                  <a:extLst>
                    <a:ext uri="{9D8B030D-6E8A-4147-A177-3AD203B41FA5}">
                      <a16:colId xmlns="" xmlns:a16="http://schemas.microsoft.com/office/drawing/2014/main" val="20000"/>
                    </a:ext>
                  </a:extLst>
                </a:gridCol>
                <a:gridCol w="2147695">
                  <a:extLst>
                    <a:ext uri="{9D8B030D-6E8A-4147-A177-3AD203B41FA5}">
                      <a16:colId xmlns="" xmlns:a16="http://schemas.microsoft.com/office/drawing/2014/main" val="20001"/>
                    </a:ext>
                  </a:extLst>
                </a:gridCol>
                <a:gridCol w="2147695">
                  <a:extLst>
                    <a:ext uri="{9D8B030D-6E8A-4147-A177-3AD203B41FA5}">
                      <a16:colId xmlns="" xmlns:a16="http://schemas.microsoft.com/office/drawing/2014/main" val="20002"/>
                    </a:ext>
                  </a:extLst>
                </a:gridCol>
                <a:gridCol w="2147695">
                  <a:extLst>
                    <a:ext uri="{9D8B030D-6E8A-4147-A177-3AD203B41FA5}">
                      <a16:colId xmlns="" xmlns:a16="http://schemas.microsoft.com/office/drawing/2014/main" val="20003"/>
                    </a:ext>
                  </a:extLst>
                </a:gridCol>
              </a:tblGrid>
              <a:tr h="411957">
                <a:tc>
                  <a:txBody>
                    <a:bodyPr/>
                    <a:lstStyle/>
                    <a:p>
                      <a:r>
                        <a:rPr lang="en-GB" sz="1400" dirty="0" smtClean="0">
                          <a:solidFill>
                            <a:schemeClr val="bg1"/>
                          </a:solidFill>
                        </a:rPr>
                        <a:t>Safety</a:t>
                      </a:r>
                      <a:endParaRPr lang="en-GB" sz="1400" dirty="0">
                        <a:solidFill>
                          <a:schemeClr val="bg1"/>
                        </a:solidFill>
                      </a:endParaRPr>
                    </a:p>
                  </a:txBody>
                  <a:tcPr marT="36000" marB="36000" anchor="b">
                    <a:solidFill>
                      <a:schemeClr val="accent5"/>
                    </a:solidFill>
                  </a:tcPr>
                </a:tc>
                <a:tc>
                  <a:txBody>
                    <a:bodyPr/>
                    <a:lstStyle/>
                    <a:p>
                      <a:pPr algn="l"/>
                      <a:r>
                        <a:rPr lang="en-GB" sz="1400" dirty="0" smtClean="0">
                          <a:solidFill>
                            <a:schemeClr val="bg1"/>
                          </a:solidFill>
                        </a:rPr>
                        <a:t>Patients, n (%)</a:t>
                      </a:r>
                      <a:endParaRPr lang="en-GB" sz="1400" dirty="0">
                        <a:solidFill>
                          <a:schemeClr val="bg1"/>
                        </a:solidFill>
                      </a:endParaRPr>
                    </a:p>
                  </a:txBody>
                  <a:tcPr marT="36000" marB="36000" anchor="b">
                    <a:solidFill>
                      <a:schemeClr val="accent5"/>
                    </a:solidFill>
                  </a:tcPr>
                </a:tc>
                <a:tc>
                  <a:txBody>
                    <a:bodyPr/>
                    <a:lstStyle/>
                    <a:p>
                      <a:pPr algn="ctr"/>
                      <a:r>
                        <a:rPr lang="en-GB" sz="1400" dirty="0" smtClean="0">
                          <a:solidFill>
                            <a:schemeClr val="bg1"/>
                          </a:solidFill>
                        </a:rPr>
                        <a:t>SOF/VEL</a:t>
                      </a:r>
                    </a:p>
                    <a:p>
                      <a:pPr algn="ctr"/>
                      <a:r>
                        <a:rPr lang="en-GB" sz="1400" dirty="0" smtClean="0">
                          <a:solidFill>
                            <a:schemeClr val="bg1"/>
                          </a:solidFill>
                        </a:rPr>
                        <a:t>n=134</a:t>
                      </a:r>
                      <a:endParaRPr lang="en-GB" sz="1400" dirty="0">
                        <a:solidFill>
                          <a:schemeClr val="bg1"/>
                        </a:solidFill>
                      </a:endParaRPr>
                    </a:p>
                  </a:txBody>
                  <a:tcPr marT="36000" marB="36000" anchor="b">
                    <a:solidFill>
                      <a:schemeClr val="accent5"/>
                    </a:solidFill>
                  </a:tcPr>
                </a:tc>
                <a:tc>
                  <a:txBody>
                    <a:bodyPr/>
                    <a:lstStyle/>
                    <a:p>
                      <a:pPr algn="ctr"/>
                      <a:r>
                        <a:rPr lang="en-GB" sz="1400" dirty="0" smtClean="0">
                          <a:solidFill>
                            <a:schemeClr val="bg1"/>
                          </a:solidFill>
                        </a:rPr>
                        <a:t>SOF + RBV</a:t>
                      </a:r>
                    </a:p>
                    <a:p>
                      <a:pPr algn="ctr"/>
                      <a:r>
                        <a:rPr lang="en-GB" sz="1400" dirty="0" smtClean="0">
                          <a:solidFill>
                            <a:schemeClr val="bg1"/>
                          </a:solidFill>
                        </a:rPr>
                        <a:t>n=132</a:t>
                      </a:r>
                    </a:p>
                  </a:txBody>
                  <a:tcPr marT="36000" marB="36000" anchor="b">
                    <a:solidFill>
                      <a:schemeClr val="accent5"/>
                    </a:solidFill>
                  </a:tcPr>
                </a:tc>
                <a:extLst>
                  <a:ext uri="{0D108BD9-81ED-4DB2-BD59-A6C34878D82A}">
                    <a16:rowId xmlns="" xmlns:a16="http://schemas.microsoft.com/office/drawing/2014/main" val="10000"/>
                  </a:ext>
                </a:extLst>
              </a:tr>
              <a:tr h="235716">
                <a:tc rowSpan="5">
                  <a:txBody>
                    <a:bodyPr/>
                    <a:lstStyle/>
                    <a:p>
                      <a:r>
                        <a:rPr lang="en-GB" sz="1400" dirty="0" smtClean="0"/>
                        <a:t>Adverse</a:t>
                      </a:r>
                      <a:r>
                        <a:rPr lang="en-GB" sz="1400" baseline="0" dirty="0" smtClean="0"/>
                        <a:t> events</a:t>
                      </a:r>
                      <a:endParaRPr lang="en-GB" sz="1400" dirty="0"/>
                    </a:p>
                  </a:txBody>
                  <a:tcPr marT="36000" marB="36000" anchor="ctr">
                    <a:solidFill>
                      <a:schemeClr val="accent5">
                        <a:lumMod val="60000"/>
                        <a:lumOff val="40000"/>
                      </a:schemeClr>
                    </a:solidFill>
                  </a:tcPr>
                </a:tc>
                <a:tc>
                  <a:txBody>
                    <a:bodyPr/>
                    <a:lstStyle/>
                    <a:p>
                      <a:pPr algn="l"/>
                      <a:r>
                        <a:rPr lang="en-GB" sz="1400" dirty="0" smtClean="0"/>
                        <a:t>AE</a:t>
                      </a:r>
                      <a:endParaRPr lang="en-GB" sz="1400" dirty="0"/>
                    </a:p>
                  </a:txBody>
                  <a:tcPr marT="36000" marB="36000" anchor="ctr">
                    <a:solidFill>
                      <a:schemeClr val="accent5">
                        <a:lumMod val="60000"/>
                        <a:lumOff val="40000"/>
                      </a:schemeClr>
                    </a:solidFill>
                  </a:tcPr>
                </a:tc>
                <a:tc>
                  <a:txBody>
                    <a:bodyPr/>
                    <a:lstStyle/>
                    <a:p>
                      <a:pPr algn="ctr"/>
                      <a:r>
                        <a:rPr lang="en-GB" sz="1400" dirty="0" smtClean="0"/>
                        <a:t>92 (69)</a:t>
                      </a:r>
                      <a:endParaRPr lang="en-GB" sz="1400" dirty="0"/>
                    </a:p>
                  </a:txBody>
                  <a:tcPr marT="36000" marB="36000" anchor="ctr">
                    <a:solidFill>
                      <a:schemeClr val="accent5">
                        <a:lumMod val="60000"/>
                        <a:lumOff val="40000"/>
                      </a:schemeClr>
                    </a:solidFill>
                  </a:tcPr>
                </a:tc>
                <a:tc>
                  <a:txBody>
                    <a:bodyPr/>
                    <a:lstStyle/>
                    <a:p>
                      <a:pPr algn="ctr"/>
                      <a:r>
                        <a:rPr lang="en-GB" sz="1400" dirty="0" smtClean="0"/>
                        <a:t>101 (77)</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1"/>
                  </a:ext>
                </a:extLst>
              </a:tr>
              <a:tr h="235716">
                <a:tc vMerge="1">
                  <a:txBody>
                    <a:bodyPr/>
                    <a:lstStyle/>
                    <a:p>
                      <a:endParaRPr lang="en-GB" sz="1600"/>
                    </a:p>
                  </a:txBody>
                  <a:tcPr/>
                </a:tc>
                <a:tc>
                  <a:txBody>
                    <a:bodyPr/>
                    <a:lstStyle/>
                    <a:p>
                      <a:pPr algn="l"/>
                      <a:r>
                        <a:rPr lang="en-GB" sz="1400" dirty="0" smtClean="0"/>
                        <a:t>Grade</a:t>
                      </a:r>
                      <a:r>
                        <a:rPr lang="en-GB" sz="1400" baseline="0" dirty="0" smtClean="0"/>
                        <a:t> 3–4 AE</a:t>
                      </a:r>
                      <a:endParaRPr lang="en-GB" sz="1400" dirty="0"/>
                    </a:p>
                  </a:txBody>
                  <a:tcPr marT="36000" marB="36000" anchor="ctr">
                    <a:solidFill>
                      <a:schemeClr val="accent5">
                        <a:lumMod val="20000"/>
                        <a:lumOff val="80000"/>
                      </a:schemeClr>
                    </a:solidFill>
                  </a:tcPr>
                </a:tc>
                <a:tc>
                  <a:txBody>
                    <a:bodyPr/>
                    <a:lstStyle/>
                    <a:p>
                      <a:pPr algn="ctr"/>
                      <a:r>
                        <a:rPr lang="en-GB" sz="1400" dirty="0" smtClean="0"/>
                        <a:t>3 (2)</a:t>
                      </a:r>
                      <a:endParaRPr lang="en-GB" sz="1400" dirty="0"/>
                    </a:p>
                  </a:txBody>
                  <a:tcPr marT="36000" marB="36000" anchor="ctr">
                    <a:solidFill>
                      <a:schemeClr val="accent5">
                        <a:lumMod val="20000"/>
                        <a:lumOff val="80000"/>
                      </a:schemeClr>
                    </a:solidFill>
                  </a:tcPr>
                </a:tc>
                <a:tc>
                  <a:txBody>
                    <a:bodyPr/>
                    <a:lstStyle/>
                    <a:p>
                      <a:pPr algn="ctr"/>
                      <a:r>
                        <a:rPr lang="en-GB" sz="1400" dirty="0" smtClean="0"/>
                        <a:t>3 (2)</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2"/>
                  </a:ext>
                </a:extLst>
              </a:tr>
              <a:tr h="235716">
                <a:tc vMerge="1">
                  <a:txBody>
                    <a:bodyPr/>
                    <a:lstStyle/>
                    <a:p>
                      <a:endParaRPr lang="en-GB" sz="1600"/>
                    </a:p>
                  </a:txBody>
                  <a:tcPr/>
                </a:tc>
                <a:tc>
                  <a:txBody>
                    <a:bodyPr/>
                    <a:lstStyle/>
                    <a:p>
                      <a:pPr algn="l"/>
                      <a:r>
                        <a:rPr lang="en-GB" sz="1400" dirty="0" smtClean="0"/>
                        <a:t>Serious AE</a:t>
                      </a:r>
                      <a:endParaRPr lang="en-GB" sz="1400" dirty="0"/>
                    </a:p>
                  </a:txBody>
                  <a:tcPr marT="36000" marB="36000" anchor="ctr">
                    <a:solidFill>
                      <a:schemeClr val="accent5">
                        <a:lumMod val="60000"/>
                        <a:lumOff val="40000"/>
                      </a:schemeClr>
                    </a:solidFill>
                  </a:tcPr>
                </a:tc>
                <a:tc>
                  <a:txBody>
                    <a:bodyPr/>
                    <a:lstStyle/>
                    <a:p>
                      <a:pPr algn="ctr"/>
                      <a:r>
                        <a:rPr lang="en-GB" sz="1400" dirty="0" smtClean="0"/>
                        <a:t>2 (1)</a:t>
                      </a:r>
                      <a:endParaRPr lang="en-GB" sz="1400" dirty="0"/>
                    </a:p>
                  </a:txBody>
                  <a:tcPr marT="36000" marB="36000" anchor="ctr">
                    <a:solidFill>
                      <a:schemeClr val="accent5">
                        <a:lumMod val="60000"/>
                        <a:lumOff val="40000"/>
                      </a:schemeClr>
                    </a:solidFill>
                  </a:tcPr>
                </a:tc>
                <a:tc>
                  <a:txBody>
                    <a:bodyPr/>
                    <a:lstStyle/>
                    <a:p>
                      <a:pPr algn="ctr"/>
                      <a:r>
                        <a:rPr lang="en-GB" sz="1400" dirty="0" smtClean="0"/>
                        <a:t>2 (2)</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3"/>
                  </a:ext>
                </a:extLst>
              </a:tr>
              <a:tr h="235716">
                <a:tc vMerge="1">
                  <a:txBody>
                    <a:bodyPr/>
                    <a:lstStyle/>
                    <a:p>
                      <a:endParaRPr lang="en-GB" sz="1600"/>
                    </a:p>
                  </a:txBody>
                  <a:tcPr/>
                </a:tc>
                <a:tc>
                  <a:txBody>
                    <a:bodyPr/>
                    <a:lstStyle/>
                    <a:p>
                      <a:pPr algn="l"/>
                      <a:r>
                        <a:rPr lang="en-GB" sz="1400" dirty="0" smtClean="0"/>
                        <a:t>d/c due to AE</a:t>
                      </a:r>
                      <a:endParaRPr lang="en-GB" sz="1400" dirty="0"/>
                    </a:p>
                  </a:txBody>
                  <a:tcPr marT="36000" marB="36000" anchor="ctr">
                    <a:solidFill>
                      <a:schemeClr val="accent5">
                        <a:lumMod val="20000"/>
                        <a:lumOff val="80000"/>
                      </a:schemeClr>
                    </a:solidFill>
                  </a:tcPr>
                </a:tc>
                <a:tc>
                  <a:txBody>
                    <a:bodyPr/>
                    <a:lstStyle/>
                    <a:p>
                      <a:pPr algn="ctr"/>
                      <a:r>
                        <a:rPr lang="en-GB" sz="1400" dirty="0" smtClean="0"/>
                        <a:t>1 (&lt;1)</a:t>
                      </a:r>
                      <a:endParaRPr lang="en-GB" sz="1400" dirty="0"/>
                    </a:p>
                  </a:txBody>
                  <a:tcPr marT="36000" marB="36000" anchor="ctr">
                    <a:solidFill>
                      <a:schemeClr val="accent5">
                        <a:lumMod val="20000"/>
                        <a:lumOff val="80000"/>
                      </a:schemeClr>
                    </a:solidFill>
                  </a:tcPr>
                </a:tc>
                <a:tc>
                  <a:txBody>
                    <a:bodyPr/>
                    <a:lstStyle/>
                    <a:p>
                      <a:pPr algn="ctr"/>
                      <a:r>
                        <a:rPr lang="en-GB" sz="1400" dirty="0" smtClean="0"/>
                        <a:t>0</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4"/>
                  </a:ext>
                </a:extLst>
              </a:tr>
              <a:tr h="235716">
                <a:tc vMerge="1">
                  <a:txBody>
                    <a:bodyPr/>
                    <a:lstStyle/>
                    <a:p>
                      <a:endParaRPr lang="en-GB" sz="1600" dirty="0"/>
                    </a:p>
                  </a:txBody>
                  <a:tcPr/>
                </a:tc>
                <a:tc>
                  <a:txBody>
                    <a:bodyPr/>
                    <a:lstStyle/>
                    <a:p>
                      <a:pPr algn="l"/>
                      <a:r>
                        <a:rPr lang="en-GB" sz="1400" dirty="0" smtClean="0"/>
                        <a:t>Death</a:t>
                      </a:r>
                      <a:endParaRPr lang="en-GB" sz="1400" dirty="0"/>
                    </a:p>
                  </a:txBody>
                  <a:tcPr marT="36000" marB="36000" anchor="ctr">
                    <a:solidFill>
                      <a:schemeClr val="accent5">
                        <a:lumMod val="60000"/>
                        <a:lumOff val="40000"/>
                      </a:schemeClr>
                    </a:solidFill>
                  </a:tcPr>
                </a:tc>
                <a:tc>
                  <a:txBody>
                    <a:bodyPr/>
                    <a:lstStyle/>
                    <a:p>
                      <a:pPr algn="ctr"/>
                      <a:r>
                        <a:rPr lang="en-GB" sz="1400" dirty="0" smtClean="0"/>
                        <a:t>2 (1)</a:t>
                      </a:r>
                      <a:endParaRPr lang="en-GB" sz="1400" dirty="0"/>
                    </a:p>
                  </a:txBody>
                  <a:tcPr marT="36000" marB="36000" anchor="ctr">
                    <a:solidFill>
                      <a:schemeClr val="accent5">
                        <a:lumMod val="60000"/>
                        <a:lumOff val="40000"/>
                      </a:schemeClr>
                    </a:solidFill>
                  </a:tcPr>
                </a:tc>
                <a:tc>
                  <a:txBody>
                    <a:bodyPr/>
                    <a:lstStyle/>
                    <a:p>
                      <a:pPr algn="ctr"/>
                      <a:r>
                        <a:rPr lang="en-GB" sz="1400" dirty="0" smtClean="0"/>
                        <a:t>0</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5"/>
                  </a:ext>
                </a:extLst>
              </a:tr>
              <a:tr h="235716">
                <a:tc rowSpan="3">
                  <a:txBody>
                    <a:bodyPr/>
                    <a:lstStyle/>
                    <a:p>
                      <a:r>
                        <a:rPr lang="en-GB" sz="1400" dirty="0" smtClean="0"/>
                        <a:t>Laboratory abnormalities</a:t>
                      </a:r>
                      <a:endParaRPr lang="en-GB" sz="1400" dirty="0"/>
                    </a:p>
                  </a:txBody>
                  <a:tcPr marT="36000" marB="36000" anchor="ctr">
                    <a:solidFill>
                      <a:schemeClr val="accent5">
                        <a:lumMod val="20000"/>
                        <a:lumOff val="80000"/>
                      </a:schemeClr>
                    </a:solidFill>
                  </a:tcPr>
                </a:tc>
                <a:tc>
                  <a:txBody>
                    <a:bodyPr/>
                    <a:lstStyle/>
                    <a:p>
                      <a:pPr algn="l"/>
                      <a:r>
                        <a:rPr lang="en-GB" sz="1400" dirty="0" smtClean="0"/>
                        <a:t>Grade</a:t>
                      </a:r>
                      <a:r>
                        <a:rPr lang="en-GB" sz="1400" baseline="0" dirty="0" smtClean="0"/>
                        <a:t> 3–4 </a:t>
                      </a:r>
                      <a:endParaRPr lang="en-GB" sz="1400" dirty="0"/>
                    </a:p>
                  </a:txBody>
                  <a:tcPr marT="36000" marB="36000" anchor="ctr">
                    <a:solidFill>
                      <a:schemeClr val="accent5">
                        <a:lumMod val="20000"/>
                        <a:lumOff val="80000"/>
                      </a:schemeClr>
                    </a:solidFill>
                  </a:tcPr>
                </a:tc>
                <a:tc>
                  <a:txBody>
                    <a:bodyPr/>
                    <a:lstStyle/>
                    <a:p>
                      <a:pPr algn="ctr"/>
                      <a:r>
                        <a:rPr lang="en-GB" sz="1400" dirty="0" smtClean="0"/>
                        <a:t>12 (9)</a:t>
                      </a:r>
                      <a:endParaRPr lang="en-GB" sz="1400" dirty="0"/>
                    </a:p>
                  </a:txBody>
                  <a:tcPr marT="36000" marB="36000" anchor="ctr">
                    <a:solidFill>
                      <a:schemeClr val="accent5">
                        <a:lumMod val="20000"/>
                        <a:lumOff val="80000"/>
                      </a:schemeClr>
                    </a:solidFill>
                  </a:tcPr>
                </a:tc>
                <a:tc>
                  <a:txBody>
                    <a:bodyPr/>
                    <a:lstStyle/>
                    <a:p>
                      <a:pPr algn="ctr"/>
                      <a:r>
                        <a:rPr lang="en-GB" sz="1400" dirty="0" smtClean="0"/>
                        <a:t>19 (14)</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6"/>
                  </a:ext>
                </a:extLst>
              </a:tr>
              <a:tr h="235716">
                <a:tc vMerge="1">
                  <a:txBody>
                    <a:bodyPr/>
                    <a:lstStyle/>
                    <a:p>
                      <a:endParaRPr lang="en-GB" sz="1600"/>
                    </a:p>
                  </a:txBody>
                  <a:tcPr/>
                </a:tc>
                <a:tc>
                  <a:txBody>
                    <a:bodyPr/>
                    <a:lstStyle/>
                    <a:p>
                      <a:pPr algn="l"/>
                      <a:r>
                        <a:rPr lang="en-GB" sz="1400" dirty="0" err="1" smtClean="0"/>
                        <a:t>Hb</a:t>
                      </a:r>
                      <a:r>
                        <a:rPr lang="en-GB" sz="1400" dirty="0" smtClean="0"/>
                        <a:t> &lt;10 g/</a:t>
                      </a:r>
                      <a:r>
                        <a:rPr lang="en-GB" sz="1400" dirty="0" err="1" smtClean="0"/>
                        <a:t>dL</a:t>
                      </a:r>
                      <a:endParaRPr lang="en-GB" sz="1400" dirty="0"/>
                    </a:p>
                  </a:txBody>
                  <a:tcPr marT="36000" marB="36000" anchor="ctr">
                    <a:solidFill>
                      <a:schemeClr val="accent5">
                        <a:lumMod val="60000"/>
                        <a:lumOff val="40000"/>
                      </a:schemeClr>
                    </a:solidFill>
                  </a:tcPr>
                </a:tc>
                <a:tc>
                  <a:txBody>
                    <a:bodyPr/>
                    <a:lstStyle/>
                    <a:p>
                      <a:pPr algn="ctr"/>
                      <a:r>
                        <a:rPr lang="en-GB" sz="1400" dirty="0" smtClean="0"/>
                        <a:t>0</a:t>
                      </a:r>
                      <a:endParaRPr lang="en-GB" sz="1400" dirty="0"/>
                    </a:p>
                  </a:txBody>
                  <a:tcPr marT="36000" marB="36000" anchor="ctr">
                    <a:solidFill>
                      <a:schemeClr val="accent5">
                        <a:lumMod val="60000"/>
                        <a:lumOff val="40000"/>
                      </a:schemeClr>
                    </a:solidFill>
                  </a:tcPr>
                </a:tc>
                <a:tc>
                  <a:txBody>
                    <a:bodyPr/>
                    <a:lstStyle/>
                    <a:p>
                      <a:pPr algn="ctr"/>
                      <a:r>
                        <a:rPr lang="en-GB" sz="1400" dirty="0" smtClean="0"/>
                        <a:t>6 (5)</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7"/>
                  </a:ext>
                </a:extLst>
              </a:tr>
              <a:tr h="235716">
                <a:tc vMerge="1">
                  <a:txBody>
                    <a:bodyPr/>
                    <a:lstStyle/>
                    <a:p>
                      <a:endParaRPr lang="en-GB" sz="1600" dirty="0"/>
                    </a:p>
                  </a:txBody>
                  <a:tcPr/>
                </a:tc>
                <a:tc>
                  <a:txBody>
                    <a:bodyPr/>
                    <a:lstStyle/>
                    <a:p>
                      <a:pPr algn="l"/>
                      <a:r>
                        <a:rPr lang="en-GB" sz="1400" dirty="0" err="1" smtClean="0"/>
                        <a:t>Hb</a:t>
                      </a:r>
                      <a:r>
                        <a:rPr lang="en-GB" sz="1400" dirty="0" smtClean="0"/>
                        <a:t> &lt;8.5 g/</a:t>
                      </a:r>
                      <a:r>
                        <a:rPr lang="en-GB" sz="1400" dirty="0" err="1" smtClean="0"/>
                        <a:t>dL</a:t>
                      </a:r>
                      <a:endParaRPr lang="en-GB" sz="1400" dirty="0"/>
                    </a:p>
                  </a:txBody>
                  <a:tcPr marT="36000" marB="36000" anchor="ctr">
                    <a:solidFill>
                      <a:schemeClr val="accent5">
                        <a:lumMod val="20000"/>
                        <a:lumOff val="80000"/>
                      </a:schemeClr>
                    </a:solidFill>
                  </a:tcPr>
                </a:tc>
                <a:tc>
                  <a:txBody>
                    <a:bodyPr/>
                    <a:lstStyle/>
                    <a:p>
                      <a:pPr algn="ctr"/>
                      <a:r>
                        <a:rPr lang="en-GB" sz="1400" dirty="0" smtClean="0"/>
                        <a:t>0</a:t>
                      </a:r>
                      <a:endParaRPr lang="en-GB" sz="1400" dirty="0"/>
                    </a:p>
                  </a:txBody>
                  <a:tcPr marT="36000" marB="36000" anchor="ctr">
                    <a:solidFill>
                      <a:schemeClr val="accent5">
                        <a:lumMod val="20000"/>
                        <a:lumOff val="80000"/>
                      </a:schemeClr>
                    </a:solidFill>
                  </a:tcPr>
                </a:tc>
                <a:tc>
                  <a:txBody>
                    <a:bodyPr/>
                    <a:lstStyle/>
                    <a:p>
                      <a:pPr algn="ctr"/>
                      <a:r>
                        <a:rPr lang="en-GB" sz="1400" dirty="0" smtClean="0"/>
                        <a:t>0</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13975820"/>
              </p:ext>
            </p:extLst>
          </p:nvPr>
        </p:nvGraphicFramePr>
        <p:xfrm>
          <a:off x="215900" y="4626597"/>
          <a:ext cx="6908801" cy="1640160"/>
        </p:xfrm>
        <a:graphic>
          <a:graphicData uri="http://schemas.openxmlformats.org/drawingml/2006/table">
            <a:tbl>
              <a:tblPr firstRow="1" bandRow="1">
                <a:tableStyleId>{5C22544A-7EE6-4342-B048-85BDC9FD1C3A}</a:tableStyleId>
              </a:tblPr>
              <a:tblGrid>
                <a:gridCol w="3053368">
                  <a:extLst>
                    <a:ext uri="{9D8B030D-6E8A-4147-A177-3AD203B41FA5}">
                      <a16:colId xmlns="" xmlns:a16="http://schemas.microsoft.com/office/drawing/2014/main" val="20000"/>
                    </a:ext>
                  </a:extLst>
                </a:gridCol>
                <a:gridCol w="1729884">
                  <a:extLst>
                    <a:ext uri="{9D8B030D-6E8A-4147-A177-3AD203B41FA5}">
                      <a16:colId xmlns="" xmlns:a16="http://schemas.microsoft.com/office/drawing/2014/main" val="20001"/>
                    </a:ext>
                  </a:extLst>
                </a:gridCol>
                <a:gridCol w="2125549">
                  <a:extLst>
                    <a:ext uri="{9D8B030D-6E8A-4147-A177-3AD203B41FA5}">
                      <a16:colId xmlns="" xmlns:a16="http://schemas.microsoft.com/office/drawing/2014/main" val="20002"/>
                    </a:ext>
                  </a:extLst>
                </a:gridCol>
              </a:tblGrid>
              <a:tr h="0">
                <a:tc>
                  <a:txBody>
                    <a:bodyPr/>
                    <a:lstStyle/>
                    <a:p>
                      <a:pPr algn="l"/>
                      <a:r>
                        <a:rPr lang="en-GB" sz="1400" dirty="0" smtClean="0">
                          <a:solidFill>
                            <a:schemeClr val="bg1"/>
                          </a:solidFill>
                        </a:rPr>
                        <a:t>AEs in ≥10% of patients, n (%)</a:t>
                      </a:r>
                      <a:endParaRPr lang="en-GB" sz="1400" dirty="0">
                        <a:solidFill>
                          <a:schemeClr val="bg1"/>
                        </a:solidFill>
                      </a:endParaRPr>
                    </a:p>
                  </a:txBody>
                  <a:tcPr marT="36000" marB="36000" anchor="b">
                    <a:solidFill>
                      <a:schemeClr val="accent5"/>
                    </a:solidFill>
                  </a:tcPr>
                </a:tc>
                <a:tc>
                  <a:txBody>
                    <a:bodyPr/>
                    <a:lstStyle/>
                    <a:p>
                      <a:pPr algn="ctr"/>
                      <a:r>
                        <a:rPr lang="en-GB" sz="1400" dirty="0" smtClean="0">
                          <a:solidFill>
                            <a:schemeClr val="bg1"/>
                          </a:solidFill>
                        </a:rPr>
                        <a:t>SOF/VEL</a:t>
                      </a:r>
                    </a:p>
                    <a:p>
                      <a:pPr algn="ctr"/>
                      <a:r>
                        <a:rPr lang="en-GB" sz="1400" dirty="0" smtClean="0">
                          <a:solidFill>
                            <a:schemeClr val="bg1"/>
                          </a:solidFill>
                        </a:rPr>
                        <a:t>n=134</a:t>
                      </a:r>
                      <a:endParaRPr lang="en-GB" sz="1400" dirty="0">
                        <a:solidFill>
                          <a:schemeClr val="bg1"/>
                        </a:solidFill>
                      </a:endParaRPr>
                    </a:p>
                  </a:txBody>
                  <a:tcPr marT="36000" marB="36000" anchor="b">
                    <a:solidFill>
                      <a:schemeClr val="accent5"/>
                    </a:solidFill>
                  </a:tcPr>
                </a:tc>
                <a:tc>
                  <a:txBody>
                    <a:bodyPr/>
                    <a:lstStyle/>
                    <a:p>
                      <a:pPr algn="ctr"/>
                      <a:r>
                        <a:rPr lang="en-GB" sz="1400" dirty="0" smtClean="0">
                          <a:solidFill>
                            <a:schemeClr val="bg1"/>
                          </a:solidFill>
                        </a:rPr>
                        <a:t>SOF + RBV</a:t>
                      </a:r>
                    </a:p>
                    <a:p>
                      <a:pPr algn="ctr"/>
                      <a:r>
                        <a:rPr lang="en-GB" sz="1400" dirty="0" smtClean="0">
                          <a:solidFill>
                            <a:schemeClr val="bg1"/>
                          </a:solidFill>
                        </a:rPr>
                        <a:t>n=132</a:t>
                      </a:r>
                    </a:p>
                  </a:txBody>
                  <a:tcPr marT="36000" marB="36000" anchor="b">
                    <a:solidFill>
                      <a:schemeClr val="accent5"/>
                    </a:solidFill>
                  </a:tcPr>
                </a:tc>
                <a:extLst>
                  <a:ext uri="{0D108BD9-81ED-4DB2-BD59-A6C34878D82A}">
                    <a16:rowId xmlns="" xmlns:a16="http://schemas.microsoft.com/office/drawing/2014/main" val="10000"/>
                  </a:ext>
                </a:extLst>
              </a:tr>
              <a:tr h="0">
                <a:tc>
                  <a:txBody>
                    <a:bodyPr/>
                    <a:lstStyle/>
                    <a:p>
                      <a:pPr algn="l"/>
                      <a:r>
                        <a:rPr lang="en-GB" sz="1400" dirty="0" smtClean="0"/>
                        <a:t>Fatigue</a:t>
                      </a:r>
                      <a:endParaRPr lang="en-GB" sz="1400" dirty="0"/>
                    </a:p>
                  </a:txBody>
                  <a:tcPr marT="36000" marB="36000" anchor="ctr">
                    <a:solidFill>
                      <a:schemeClr val="accent5">
                        <a:lumMod val="60000"/>
                        <a:lumOff val="40000"/>
                      </a:schemeClr>
                    </a:solidFill>
                  </a:tcPr>
                </a:tc>
                <a:tc>
                  <a:txBody>
                    <a:bodyPr/>
                    <a:lstStyle/>
                    <a:p>
                      <a:pPr algn="ctr"/>
                      <a:r>
                        <a:rPr lang="en-GB" sz="1400" dirty="0" smtClean="0"/>
                        <a:t>20 (15)</a:t>
                      </a:r>
                      <a:endParaRPr lang="en-GB" sz="1400" dirty="0"/>
                    </a:p>
                  </a:txBody>
                  <a:tcPr marT="36000" marB="36000" anchor="ctr">
                    <a:solidFill>
                      <a:schemeClr val="accent5">
                        <a:lumMod val="60000"/>
                        <a:lumOff val="40000"/>
                      </a:schemeClr>
                    </a:solidFill>
                  </a:tcPr>
                </a:tc>
                <a:tc>
                  <a:txBody>
                    <a:bodyPr/>
                    <a:lstStyle/>
                    <a:p>
                      <a:pPr algn="ctr"/>
                      <a:r>
                        <a:rPr lang="en-GB" sz="1400" dirty="0" smtClean="0"/>
                        <a:t>47 (36)</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1"/>
                  </a:ext>
                </a:extLst>
              </a:tr>
              <a:tr h="0">
                <a:tc>
                  <a:txBody>
                    <a:bodyPr/>
                    <a:lstStyle/>
                    <a:p>
                      <a:pPr algn="l"/>
                      <a:r>
                        <a:rPr lang="en-GB" sz="1400" dirty="0" smtClean="0"/>
                        <a:t>Headache</a:t>
                      </a:r>
                      <a:endParaRPr lang="en-GB" sz="1400" dirty="0"/>
                    </a:p>
                  </a:txBody>
                  <a:tcPr marT="36000" marB="36000" anchor="ctr">
                    <a:solidFill>
                      <a:schemeClr val="accent5">
                        <a:lumMod val="20000"/>
                        <a:lumOff val="80000"/>
                      </a:schemeClr>
                    </a:solidFill>
                  </a:tcPr>
                </a:tc>
                <a:tc>
                  <a:txBody>
                    <a:bodyPr/>
                    <a:lstStyle/>
                    <a:p>
                      <a:pPr algn="ctr"/>
                      <a:r>
                        <a:rPr lang="en-GB" sz="1400" dirty="0" smtClean="0"/>
                        <a:t>24 (18)</a:t>
                      </a:r>
                      <a:endParaRPr lang="en-GB" sz="1400" dirty="0"/>
                    </a:p>
                  </a:txBody>
                  <a:tcPr marT="36000" marB="36000" anchor="ctr">
                    <a:solidFill>
                      <a:schemeClr val="accent5">
                        <a:lumMod val="20000"/>
                        <a:lumOff val="80000"/>
                      </a:schemeClr>
                    </a:solidFill>
                  </a:tcPr>
                </a:tc>
                <a:tc>
                  <a:txBody>
                    <a:bodyPr/>
                    <a:lstStyle/>
                    <a:p>
                      <a:pPr algn="ctr"/>
                      <a:r>
                        <a:rPr lang="en-GB" sz="1400" dirty="0" smtClean="0"/>
                        <a:t>29 (22)</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2"/>
                  </a:ext>
                </a:extLst>
              </a:tr>
              <a:tr h="0">
                <a:tc>
                  <a:txBody>
                    <a:bodyPr/>
                    <a:lstStyle/>
                    <a:p>
                      <a:pPr algn="l"/>
                      <a:r>
                        <a:rPr lang="en-GB" sz="1400" dirty="0" smtClean="0"/>
                        <a:t>Nausea</a:t>
                      </a:r>
                      <a:endParaRPr lang="en-GB" sz="1400" dirty="0"/>
                    </a:p>
                  </a:txBody>
                  <a:tcPr marT="36000" marB="36000" anchor="ctr">
                    <a:solidFill>
                      <a:schemeClr val="accent5">
                        <a:lumMod val="60000"/>
                        <a:lumOff val="40000"/>
                      </a:schemeClr>
                    </a:solidFill>
                  </a:tcPr>
                </a:tc>
                <a:tc>
                  <a:txBody>
                    <a:bodyPr/>
                    <a:lstStyle/>
                    <a:p>
                      <a:pPr algn="ctr"/>
                      <a:r>
                        <a:rPr lang="en-GB" sz="1400" dirty="0" smtClean="0"/>
                        <a:t>14 (10)</a:t>
                      </a:r>
                      <a:endParaRPr lang="en-GB" sz="1400" dirty="0"/>
                    </a:p>
                  </a:txBody>
                  <a:tcPr marT="36000" marB="36000" anchor="ctr">
                    <a:solidFill>
                      <a:schemeClr val="accent5">
                        <a:lumMod val="60000"/>
                        <a:lumOff val="40000"/>
                      </a:schemeClr>
                    </a:solidFill>
                  </a:tcPr>
                </a:tc>
                <a:tc>
                  <a:txBody>
                    <a:bodyPr/>
                    <a:lstStyle/>
                    <a:p>
                      <a:pPr algn="ctr"/>
                      <a:r>
                        <a:rPr lang="en-GB" sz="1400" dirty="0" smtClean="0"/>
                        <a:t>19 (14)</a:t>
                      </a:r>
                      <a:endParaRPr lang="en-GB" sz="1400" dirty="0"/>
                    </a:p>
                  </a:txBody>
                  <a:tcPr marT="36000" marB="36000" anchor="ctr">
                    <a:solidFill>
                      <a:schemeClr val="accent5">
                        <a:lumMod val="60000"/>
                        <a:lumOff val="40000"/>
                      </a:schemeClr>
                    </a:solidFill>
                  </a:tcPr>
                </a:tc>
                <a:extLst>
                  <a:ext uri="{0D108BD9-81ED-4DB2-BD59-A6C34878D82A}">
                    <a16:rowId xmlns="" xmlns:a16="http://schemas.microsoft.com/office/drawing/2014/main" val="10003"/>
                  </a:ext>
                </a:extLst>
              </a:tr>
              <a:tr h="0">
                <a:tc>
                  <a:txBody>
                    <a:bodyPr/>
                    <a:lstStyle/>
                    <a:p>
                      <a:pPr algn="l"/>
                      <a:r>
                        <a:rPr lang="en-GB" sz="1400" dirty="0" smtClean="0"/>
                        <a:t>Insomnia</a:t>
                      </a:r>
                      <a:endParaRPr lang="en-GB" sz="1400" dirty="0"/>
                    </a:p>
                  </a:txBody>
                  <a:tcPr marT="36000" marB="36000" anchor="ctr">
                    <a:solidFill>
                      <a:schemeClr val="accent5">
                        <a:lumMod val="20000"/>
                        <a:lumOff val="80000"/>
                      </a:schemeClr>
                    </a:solidFill>
                  </a:tcPr>
                </a:tc>
                <a:tc>
                  <a:txBody>
                    <a:bodyPr/>
                    <a:lstStyle/>
                    <a:p>
                      <a:pPr algn="ctr"/>
                      <a:r>
                        <a:rPr lang="en-GB" sz="1400" dirty="0" smtClean="0"/>
                        <a:t>6 (4)</a:t>
                      </a:r>
                      <a:endParaRPr lang="en-GB" sz="1400" dirty="0"/>
                    </a:p>
                  </a:txBody>
                  <a:tcPr marT="36000" marB="36000" anchor="ctr">
                    <a:solidFill>
                      <a:schemeClr val="accent5">
                        <a:lumMod val="20000"/>
                        <a:lumOff val="80000"/>
                      </a:schemeClr>
                    </a:solidFill>
                  </a:tcPr>
                </a:tc>
                <a:tc>
                  <a:txBody>
                    <a:bodyPr/>
                    <a:lstStyle/>
                    <a:p>
                      <a:pPr algn="ctr"/>
                      <a:r>
                        <a:rPr lang="en-GB" sz="1400" dirty="0" smtClean="0"/>
                        <a:t>18 (14)</a:t>
                      </a:r>
                      <a:endParaRPr lang="en-GB" sz="1400" dirty="0"/>
                    </a:p>
                  </a:txBody>
                  <a:tcPr marT="36000" marB="36000" anchor="ctr">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CE80A222-27A2-499A-9E2A-14884A5A6E9E}" type="slidenum">
              <a:rPr lang="en-US" smtClean="0"/>
              <a:t>9</a:t>
            </a:fld>
            <a:endParaRPr lang="en-US" dirty="0"/>
          </a:p>
        </p:txBody>
      </p:sp>
    </p:spTree>
    <p:extLst>
      <p:ext uri="{BB962C8B-B14F-4D97-AF65-F5344CB8AC3E}">
        <p14:creationId xmlns:p14="http://schemas.microsoft.com/office/powerpoint/2010/main" val="104739763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4C4C"/>
      </a:dk2>
      <a:lt2>
        <a:srgbClr val="FFFFFF"/>
      </a:lt2>
      <a:accent1>
        <a:srgbClr val="EFD154"/>
      </a:accent1>
      <a:accent2>
        <a:srgbClr val="E51B24"/>
      </a:accent2>
      <a:accent3>
        <a:srgbClr val="339966"/>
      </a:accent3>
      <a:accent4>
        <a:srgbClr val="FF9900"/>
      </a:accent4>
      <a:accent5>
        <a:srgbClr val="4BACC6"/>
      </a:accent5>
      <a:accent6>
        <a:srgbClr val="5F5F5F"/>
      </a:accent6>
      <a:hlink>
        <a:srgbClr val="E51B24"/>
      </a:hlink>
      <a:folHlink>
        <a:srgbClr val="5F5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ngenotypic regimen EASL-2016-final_v2 (Read-Only)" id="{E751CBAB-1339-5946-9059-43A7E2BCBBA2}" vid="{C17B61C7-4FB9-2B48-A378-1AF5474C0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SL Blue">
    <a:dk1>
      <a:srgbClr val="000000"/>
    </a:dk1>
    <a:lt1>
      <a:srgbClr val="FFFFFF"/>
    </a:lt1>
    <a:dk2>
      <a:srgbClr val="09568A"/>
    </a:dk2>
    <a:lt2>
      <a:srgbClr val="B5B5B5"/>
    </a:lt2>
    <a:accent1>
      <a:srgbClr val="09568A"/>
    </a:accent1>
    <a:accent2>
      <a:srgbClr val="F9B64B"/>
    </a:accent2>
    <a:accent3>
      <a:srgbClr val="CDDCE8"/>
    </a:accent3>
    <a:accent4>
      <a:srgbClr val="7030A0"/>
    </a:accent4>
    <a:accent5>
      <a:srgbClr val="9C6205"/>
    </a:accent5>
    <a:accent6>
      <a:srgbClr val="83A8BF"/>
    </a:accent6>
    <a:hlink>
      <a:srgbClr val="C6E4EE"/>
    </a:hlink>
    <a:folHlink>
      <a:srgbClr val="2A8D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9568A"/>
    </a:dk2>
    <a:lt2>
      <a:srgbClr val="B5B5B5"/>
    </a:lt2>
    <a:accent1>
      <a:srgbClr val="09568A"/>
    </a:accent1>
    <a:accent2>
      <a:srgbClr val="F9B64B"/>
    </a:accent2>
    <a:accent3>
      <a:srgbClr val="CDDCE8"/>
    </a:accent3>
    <a:accent4>
      <a:srgbClr val="7030A0"/>
    </a:accent4>
    <a:accent5>
      <a:srgbClr val="9C6205"/>
    </a:accent5>
    <a:accent6>
      <a:srgbClr val="83A8BF"/>
    </a:accent6>
    <a:hlink>
      <a:srgbClr val="09568A"/>
    </a:hlink>
    <a:folHlink>
      <a:srgbClr val="2A8D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ASL Blue">
    <a:dk1>
      <a:srgbClr val="000000"/>
    </a:dk1>
    <a:lt1>
      <a:srgbClr val="FFFFFF"/>
    </a:lt1>
    <a:dk2>
      <a:srgbClr val="09568A"/>
    </a:dk2>
    <a:lt2>
      <a:srgbClr val="B5B5B5"/>
    </a:lt2>
    <a:accent1>
      <a:srgbClr val="09568A"/>
    </a:accent1>
    <a:accent2>
      <a:srgbClr val="F9B64B"/>
    </a:accent2>
    <a:accent3>
      <a:srgbClr val="CDDCE8"/>
    </a:accent3>
    <a:accent4>
      <a:srgbClr val="7030A0"/>
    </a:accent4>
    <a:accent5>
      <a:srgbClr val="9C6205"/>
    </a:accent5>
    <a:accent6>
      <a:srgbClr val="83A8BF"/>
    </a:accent6>
    <a:hlink>
      <a:srgbClr val="C6E4EE"/>
    </a:hlink>
    <a:folHlink>
      <a:srgbClr val="2A8D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008 Zeuzem Pangenotypic regimen EASL-2016-final_v2</Template>
  <TotalTime>0</TotalTime>
  <Words>12624</Words>
  <Application>Microsoft Macintosh PowerPoint</Application>
  <PresentationFormat>On-screen Show (4:3)</PresentationFormat>
  <Paragraphs>1592</Paragraphs>
  <Slides>28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MS PGothic</vt:lpstr>
      <vt:lpstr>Symbol</vt:lpstr>
      <vt:lpstr>Times New Roman</vt:lpstr>
      <vt:lpstr>Wingdings</vt:lpstr>
      <vt:lpstr>Wingdings 3</vt:lpstr>
      <vt:lpstr>Arial</vt:lpstr>
      <vt:lpstr>Office Theme</vt:lpstr>
      <vt:lpstr>Update from EASL 2016 – Pan-Genotypic Regimen</vt:lpstr>
      <vt:lpstr>Genotypic Antiviral Activity of Regimen</vt:lpstr>
      <vt:lpstr>Genotypic Antiviral Activity of Regimen</vt:lpstr>
      <vt:lpstr>Pan-Genotypic Antiviral Treatment</vt:lpstr>
      <vt:lpstr>ASTRAL-1 study: SOF/VEL for 12 weeks in Tx-naive and -experienced G1, 2, 4, 5, and 6 pts with and without cirrhosis</vt:lpstr>
      <vt:lpstr>ASTRAL-1 study: SOF/VEL for 12 weeks in Tx-naive and -experienced G1, 2, 4, 5, and 6 pts with and without cirrhosis</vt:lpstr>
      <vt:lpstr>ASTRAL-1 study: SOF/VEL for 12 weeks in Tx-naive and -experienced G1, 2, 4, 5, and 6 pts with and without cirrhosis</vt:lpstr>
      <vt:lpstr>ASTRAL-2 Phase 3 study: SOF/VEL FDC for 12 weeks compared to SOF + RBV for 12 weeks in G2 patients</vt:lpstr>
      <vt:lpstr>ASTRAL-2 Phase 3 study: SOF/VEL FDC for 12 weeks compared to SOF + RBV for 12 weeks in G2 patients</vt:lpstr>
      <vt:lpstr>ASTRAL-3 Phase 3 study: SOF/VEL FDC for 12 weeks compared to SOF + RBV for 24 weeks in G3 patients</vt:lpstr>
      <vt:lpstr>ASTRAL-3 Phase 3 study: SOF/VEL FDC for 12 weeks compared to SOF + RBV for 24 weeks in G3 patients</vt:lpstr>
      <vt:lpstr>ASTRAL-4 study: SOF/VEL FDC for treatment of HCV in patients with decompensated liver disease</vt:lpstr>
      <vt:lpstr>ASTRAL-4 study: SOF/VEL FDC for treatment of HCV in patients with decompensated liver disease</vt:lpstr>
      <vt:lpstr>ASTRAL-5: SOF/VEL FDC for 12 weeks in patients coinfected with HCV and HIV-1</vt:lpstr>
      <vt:lpstr>ASTRAL-5: SOF/VEL FDC for 12 weeks in patients coinfected with HCV and HIV-1</vt:lpstr>
      <vt:lpstr>Resistance analysis in 1284 patients with G1–6 HCV infection treated with SOF/VEL in ASTRAL-1, -2, -3, &amp; -4 studies</vt:lpstr>
      <vt:lpstr>Pan-Genotypic Antiviral Treatment</vt:lpstr>
      <vt:lpstr>High SVR rates with the combination of ABT-493 + ABT-530 for 8 wks in non-cirrhotic pts with HCV G1 or 2 infection</vt:lpstr>
      <vt:lpstr>ABT-493 and ABT-530 co-administration for 12 weeks in G1 patients with cirrhosis (SURVEYOR-I)</vt:lpstr>
      <vt:lpstr>High SVR rates with ABT-493 + ABT-530 co-administered for 8 weeks in non-cirrhotic patients with HCV G3 infection</vt:lpstr>
      <vt:lpstr>ABT-493 and ABT-530 ± RBV in treatment-naive HCV G3 patients  with cirrhosis</vt:lpstr>
      <vt:lpstr>SURVEYOR-I: 100% SVR4 and favorable safety of ABT-493 + ABT-530 for 12 wks in non-cirrhotic patients with G4, 5, or 6</vt:lpstr>
      <vt:lpstr>ENDURANCE-3: A Phase 3, randomized, open-label, active-controlled study to compare efficacy and safety of ABT-493/ABT-530 to SOF co-administered with DCV in adults with HCV G3 infection</vt:lpstr>
      <vt:lpstr>Triple Therapies for Chronic Hepatitis C</vt:lpstr>
      <vt:lpstr>C-CREST 1 and 2: High efficacy of an 8-week  3-drug regimen of MK-3682 + GZR + MK-8408 in HCV G1, 2 and 3-infected patients</vt:lpstr>
      <vt:lpstr>SOF/VEL + GS-9857 for 12 weeks in treatment-experienced G1–6 pts, including those previously treated with DAAs</vt:lpstr>
      <vt:lpstr>SOF/VEL + GS-9857 for 12 weeks in treatment-experienced G1–6 pts, including those previously treated with DAAs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EASL 2016 – Pan-Genotypic Regimen</dc:title>
  <dc:creator>lesliejacus@enabl-ed.org</dc:creator>
  <cp:lastModifiedBy>lesliejacus@enabl-ed.org</cp:lastModifiedBy>
  <cp:revision>1</cp:revision>
  <dcterms:created xsi:type="dcterms:W3CDTF">2016-06-17T13:38:25Z</dcterms:created>
  <dcterms:modified xsi:type="dcterms:W3CDTF">2016-06-17T13:39:19Z</dcterms:modified>
</cp:coreProperties>
</file>